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charts/chart1.xml" ContentType="application/vnd.openxmlformats-officedocument.drawingml.chart+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5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charts/chart8.xml" ContentType="application/vnd.openxmlformats-officedocument.drawingml.chart+xml"/>
  <Override PartName="/ppt/notesSlides/notesSlide6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6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2"/>
  </p:notesMasterIdLst>
  <p:handoutMasterIdLst>
    <p:handoutMasterId r:id="rId93"/>
  </p:handoutMasterIdLst>
  <p:sldIdLst>
    <p:sldId id="256" r:id="rId2"/>
    <p:sldId id="257" r:id="rId3"/>
    <p:sldId id="289" r:id="rId4"/>
    <p:sldId id="258" r:id="rId5"/>
    <p:sldId id="262" r:id="rId6"/>
    <p:sldId id="260" r:id="rId7"/>
    <p:sldId id="280" r:id="rId8"/>
    <p:sldId id="290" r:id="rId9"/>
    <p:sldId id="282" r:id="rId10"/>
    <p:sldId id="307" r:id="rId11"/>
    <p:sldId id="273" r:id="rId12"/>
    <p:sldId id="412" r:id="rId13"/>
    <p:sldId id="428" r:id="rId14"/>
    <p:sldId id="283" r:id="rId15"/>
    <p:sldId id="311" r:id="rId16"/>
    <p:sldId id="422" r:id="rId17"/>
    <p:sldId id="410" r:id="rId18"/>
    <p:sldId id="411" r:id="rId19"/>
    <p:sldId id="424" r:id="rId20"/>
    <p:sldId id="274" r:id="rId21"/>
    <p:sldId id="288" r:id="rId22"/>
    <p:sldId id="430" r:id="rId23"/>
    <p:sldId id="431" r:id="rId24"/>
    <p:sldId id="291" r:id="rId25"/>
    <p:sldId id="297" r:id="rId26"/>
    <p:sldId id="305" r:id="rId27"/>
    <p:sldId id="306" r:id="rId28"/>
    <p:sldId id="292" r:id="rId29"/>
    <p:sldId id="293" r:id="rId30"/>
    <p:sldId id="358" r:id="rId31"/>
    <p:sldId id="400" r:id="rId32"/>
    <p:sldId id="401" r:id="rId33"/>
    <p:sldId id="402" r:id="rId34"/>
    <p:sldId id="404" r:id="rId35"/>
    <p:sldId id="405" r:id="rId36"/>
    <p:sldId id="407" r:id="rId37"/>
    <p:sldId id="408" r:id="rId38"/>
    <p:sldId id="409" r:id="rId39"/>
    <p:sldId id="421" r:id="rId40"/>
    <p:sldId id="398" r:id="rId41"/>
    <p:sldId id="299" r:id="rId42"/>
    <p:sldId id="300" r:id="rId43"/>
    <p:sldId id="426" r:id="rId44"/>
    <p:sldId id="427" r:id="rId45"/>
    <p:sldId id="301" r:id="rId46"/>
    <p:sldId id="425" r:id="rId47"/>
    <p:sldId id="432" r:id="rId48"/>
    <p:sldId id="302" r:id="rId49"/>
    <p:sldId id="303" r:id="rId50"/>
    <p:sldId id="294" r:id="rId51"/>
    <p:sldId id="315" r:id="rId52"/>
    <p:sldId id="316" r:id="rId53"/>
    <p:sldId id="435" r:id="rId54"/>
    <p:sldId id="295" r:id="rId55"/>
    <p:sldId id="433" r:id="rId56"/>
    <p:sldId id="334" r:id="rId57"/>
    <p:sldId id="335" r:id="rId58"/>
    <p:sldId id="337" r:id="rId59"/>
    <p:sldId id="339" r:id="rId60"/>
    <p:sldId id="340" r:id="rId61"/>
    <p:sldId id="342" r:id="rId62"/>
    <p:sldId id="345" r:id="rId63"/>
    <p:sldId id="377" r:id="rId64"/>
    <p:sldId id="347" r:id="rId65"/>
    <p:sldId id="348" r:id="rId66"/>
    <p:sldId id="383" r:id="rId67"/>
    <p:sldId id="384" r:id="rId68"/>
    <p:sldId id="385" r:id="rId69"/>
    <p:sldId id="386" r:id="rId70"/>
    <p:sldId id="387" r:id="rId71"/>
    <p:sldId id="388" r:id="rId72"/>
    <p:sldId id="389" r:id="rId73"/>
    <p:sldId id="356" r:id="rId74"/>
    <p:sldId id="357" r:id="rId75"/>
    <p:sldId id="372" r:id="rId76"/>
    <p:sldId id="373" r:id="rId77"/>
    <p:sldId id="375" r:id="rId78"/>
    <p:sldId id="378" r:id="rId79"/>
    <p:sldId id="379" r:id="rId80"/>
    <p:sldId id="380" r:id="rId81"/>
    <p:sldId id="381" r:id="rId82"/>
    <p:sldId id="382" r:id="rId83"/>
    <p:sldId id="397" r:id="rId84"/>
    <p:sldId id="390" r:id="rId85"/>
    <p:sldId id="391" r:id="rId86"/>
    <p:sldId id="392" r:id="rId87"/>
    <p:sldId id="393" r:id="rId88"/>
    <p:sldId id="394" r:id="rId89"/>
    <p:sldId id="395" r:id="rId90"/>
    <p:sldId id="396" r:id="rId9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istrator" initials="LTP" lastIdx="41" clrIdx="0"/>
  <p:cmAuthor id="1" name="ddoktori" initials="dd"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7DB3"/>
    <a:srgbClr val="C61002"/>
    <a:srgbClr val="C00000"/>
    <a:srgbClr val="E8E8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674" autoAdjust="0"/>
    <p:restoredTop sz="91402" autoAdjust="0"/>
  </p:normalViewPr>
  <p:slideViewPr>
    <p:cSldViewPr>
      <p:cViewPr>
        <p:scale>
          <a:sx n="68" d="100"/>
          <a:sy n="68" d="100"/>
        </p:scale>
        <p:origin x="-121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6" d="100"/>
          <a:sy n="56" d="100"/>
        </p:scale>
        <p:origin x="-2628"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handoutMaster" Target="handoutMasters/handoutMaster1.xml"/><Relationship Id="rId98"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smtClean="0"/>
              <a:t>Dispute Resolution Methods</a:t>
            </a:r>
            <a:r>
              <a:rPr lang="en-US" sz="1600" baseline="0" dirty="0" smtClean="0"/>
              <a:t> Currently Used by Consumer Protection Entities</a:t>
            </a:r>
            <a:r>
              <a:rPr lang="en-US" sz="1600" dirty="0" smtClean="0"/>
              <a:t> in</a:t>
            </a:r>
            <a:r>
              <a:rPr lang="en-US" sz="1600" baseline="0" dirty="0" smtClean="0"/>
              <a:t> </a:t>
            </a:r>
            <a:r>
              <a:rPr lang="en-US" sz="1600" dirty="0" smtClean="0"/>
              <a:t>B2C E-Commerce </a:t>
            </a:r>
            <a:r>
              <a:rPr lang="en-US" sz="1600" dirty="0"/>
              <a:t>D</a:t>
            </a:r>
            <a:r>
              <a:rPr lang="en-US" sz="1600" dirty="0" smtClean="0"/>
              <a:t>isputes</a:t>
            </a:r>
            <a:endParaRPr lang="en-US" sz="1600" dirty="0"/>
          </a:p>
        </c:rich>
      </c:tx>
      <c:overlay val="0"/>
    </c:title>
    <c:autoTitleDeleted val="0"/>
    <c:plotArea>
      <c:layout/>
      <c:pieChart>
        <c:varyColors val="1"/>
        <c:ser>
          <c:idx val="0"/>
          <c:order val="0"/>
          <c:tx>
            <c:strRef>
              <c:f>Sheet1!$B$1</c:f>
              <c:strCache>
                <c:ptCount val="1"/>
                <c:pt idx="0">
                  <c:v>Current methods of resolving consumers' B2C ecommerce disputes</c:v>
                </c:pt>
              </c:strCache>
            </c:strRef>
          </c:tx>
          <c:cat>
            <c:strRef>
              <c:f>Sheet1!$A$2:$A$5</c:f>
              <c:strCache>
                <c:ptCount val="4"/>
                <c:pt idx="0">
                  <c:v>Negotiation</c:v>
                </c:pt>
                <c:pt idx="1">
                  <c:v>Mediation</c:v>
                </c:pt>
                <c:pt idx="2">
                  <c:v>Redirect</c:v>
                </c:pt>
                <c:pt idx="3">
                  <c:v>No services</c:v>
                </c:pt>
              </c:strCache>
            </c:strRef>
          </c:cat>
          <c:val>
            <c:numRef>
              <c:f>Sheet1!$B$2:$B$5</c:f>
              <c:numCache>
                <c:formatCode>General</c:formatCode>
                <c:ptCount val="4"/>
                <c:pt idx="0">
                  <c:v>21</c:v>
                </c:pt>
                <c:pt idx="1">
                  <c:v>21</c:v>
                </c:pt>
                <c:pt idx="2">
                  <c:v>29</c:v>
                </c:pt>
                <c:pt idx="3">
                  <c:v>29</c:v>
                </c:pt>
              </c:numCache>
            </c:numRef>
          </c:val>
        </c:ser>
        <c:dLbls>
          <c:showLegendKey val="0"/>
          <c:showVal val="0"/>
          <c:showCatName val="0"/>
          <c:showSerName val="0"/>
          <c:showPercent val="0"/>
          <c:showBubbleSize val="0"/>
          <c:showLeaderLines val="1"/>
        </c:dLbls>
        <c:firstSliceAng val="0"/>
      </c:pieChart>
    </c:plotArea>
    <c:legend>
      <c:legendPos val="r"/>
      <c:overlay val="0"/>
    </c:legend>
    <c:plotVisOnly val="1"/>
    <c:dispBlanksAs val="gap"/>
    <c:showDLblsOverMax val="0"/>
  </c:chart>
  <c:spPr>
    <a:ln>
      <a:solidFill>
        <a:schemeClr val="tx1"/>
      </a:solidFill>
    </a:ln>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l">
              <a:defRPr/>
            </a:pPr>
            <a:r>
              <a:rPr lang="en-US" sz="1400" b="0" i="1" dirty="0" smtClean="0"/>
              <a:t>ODR </a:t>
            </a:r>
            <a:r>
              <a:rPr lang="en-US" sz="1400" b="0" i="1" dirty="0"/>
              <a:t>services </a:t>
            </a:r>
            <a:r>
              <a:rPr lang="en-US" sz="1400" b="1" i="1" u="none" dirty="0"/>
              <a:t>currently</a:t>
            </a:r>
            <a:r>
              <a:rPr lang="en-US" sz="1400" b="0" i="1" dirty="0"/>
              <a:t> help consumers in my country to resolve e-commerce disputes with businesses.</a:t>
            </a:r>
          </a:p>
        </c:rich>
      </c:tx>
      <c:layout>
        <c:manualLayout>
          <c:xMode val="edge"/>
          <c:yMode val="edge"/>
          <c:x val="1.6800016933367305E-3"/>
          <c:y val="1.7241379310344827E-2"/>
        </c:manualLayout>
      </c:layout>
      <c:overlay val="0"/>
    </c:title>
    <c:autoTitleDeleted val="0"/>
    <c:plotArea>
      <c:layout>
        <c:manualLayout>
          <c:layoutTarget val="inner"/>
          <c:xMode val="edge"/>
          <c:yMode val="edge"/>
          <c:x val="4.3541967968289665E-2"/>
          <c:y val="0.29475382387546467"/>
          <c:w val="0.35509293481171994"/>
          <c:h val="0.29999230699610835"/>
        </c:manualLayout>
      </c:layout>
      <c:pieChart>
        <c:varyColors val="1"/>
        <c:ser>
          <c:idx val="0"/>
          <c:order val="0"/>
          <c:tx>
            <c:strRef>
              <c:f>Sheet1!$B$1</c:f>
              <c:strCache>
                <c:ptCount val="1"/>
                <c:pt idx="0">
                  <c:v>Question: ODR services currently help consumers in my country to resolve e-commerce disputes with businesses.</c:v>
                </c:pt>
              </c:strCache>
            </c:strRef>
          </c:tx>
          <c:spPr>
            <a:effectLst>
              <a:outerShdw blurRad="50800" dist="38100" dir="5400000" algn="t" rotWithShape="0">
                <a:prstClr val="black">
                  <a:alpha val="40000"/>
                </a:prstClr>
              </a:outerShdw>
            </a:effectLst>
            <a:scene3d>
              <a:camera prst="orthographicFront"/>
              <a:lightRig rig="threePt" dir="t"/>
            </a:scene3d>
            <a:sp3d prstMaterial="metal"/>
          </c:spPr>
          <c:dLbls>
            <c:showLegendKey val="0"/>
            <c:showVal val="0"/>
            <c:showCatName val="0"/>
            <c:showSerName val="0"/>
            <c:showPercent val="1"/>
            <c:showBubbleSize val="0"/>
            <c:showLeaderLines val="1"/>
          </c:dLbls>
          <c:cat>
            <c:strRef>
              <c:f>Sheet1!$A$2:$A$6</c:f>
              <c:strCache>
                <c:ptCount val="5"/>
                <c:pt idx="0">
                  <c:v>Strongly Agree</c:v>
                </c:pt>
                <c:pt idx="1">
                  <c:v>Agree</c:v>
                </c:pt>
                <c:pt idx="2">
                  <c:v>Neutral</c:v>
                </c:pt>
                <c:pt idx="3">
                  <c:v>Disagree</c:v>
                </c:pt>
                <c:pt idx="4">
                  <c:v>Strongly Disagree</c:v>
                </c:pt>
              </c:strCache>
            </c:strRef>
          </c:cat>
          <c:val>
            <c:numRef>
              <c:f>Sheet1!$B$2:$B$6</c:f>
              <c:numCache>
                <c:formatCode>General</c:formatCode>
                <c:ptCount val="5"/>
                <c:pt idx="0">
                  <c:v>1</c:v>
                </c:pt>
                <c:pt idx="1">
                  <c:v>1</c:v>
                </c:pt>
                <c:pt idx="2">
                  <c:v>3</c:v>
                </c:pt>
                <c:pt idx="3">
                  <c:v>8</c:v>
                </c:pt>
                <c:pt idx="4">
                  <c:v>4</c:v>
                </c:pt>
              </c:numCache>
            </c:numRef>
          </c:val>
        </c:ser>
        <c:dLbls>
          <c:showLegendKey val="0"/>
          <c:showVal val="0"/>
          <c:showCatName val="0"/>
          <c:showSerName val="0"/>
          <c:showPercent val="1"/>
          <c:showBubbleSize val="0"/>
          <c:showLeaderLines val="1"/>
        </c:dLbls>
        <c:firstSliceAng val="0"/>
      </c:pieChart>
    </c:plotArea>
    <c:legend>
      <c:legendPos val="t"/>
      <c:layout>
        <c:manualLayout>
          <c:xMode val="edge"/>
          <c:yMode val="edge"/>
          <c:x val="0.36394557823129281"/>
          <c:y val="0.27663793103448281"/>
          <c:w val="0.63605442176870763"/>
          <c:h val="0.29102294325278444"/>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l">
              <a:defRPr/>
            </a:pPr>
            <a:r>
              <a:rPr lang="en-US" sz="1400" b="0" i="1" dirty="0" smtClean="0"/>
              <a:t>Where </a:t>
            </a:r>
            <a:r>
              <a:rPr lang="en-US" sz="1400" b="0" i="1" dirty="0"/>
              <a:t>not already in use, ODR services can help consumers in my country </a:t>
            </a:r>
            <a:r>
              <a:rPr lang="en-US" sz="1400" b="1" i="1" u="none" dirty="0"/>
              <a:t>in the future </a:t>
            </a:r>
            <a:r>
              <a:rPr lang="en-US" sz="1400" b="0" i="1" dirty="0"/>
              <a:t>to resolve e-commerce disputes with businesses.</a:t>
            </a:r>
          </a:p>
        </c:rich>
      </c:tx>
      <c:layout>
        <c:manualLayout>
          <c:xMode val="edge"/>
          <c:yMode val="edge"/>
          <c:x val="2.1702898550724718E-2"/>
          <c:y val="1.6393442622950821E-2"/>
        </c:manualLayout>
      </c:layout>
      <c:overlay val="0"/>
    </c:title>
    <c:autoTitleDeleted val="0"/>
    <c:plotArea>
      <c:layout>
        <c:manualLayout>
          <c:layoutTarget val="inner"/>
          <c:xMode val="edge"/>
          <c:yMode val="edge"/>
          <c:x val="2.3200102704553315E-2"/>
          <c:y val="0.28065896476055346"/>
          <c:w val="0.38113631176537732"/>
          <c:h val="0.28741426788864727"/>
        </c:manualLayout>
      </c:layout>
      <c:pieChart>
        <c:varyColors val="1"/>
        <c:ser>
          <c:idx val="0"/>
          <c:order val="0"/>
          <c:tx>
            <c:strRef>
              <c:f>Sheet1!$B$1</c:f>
              <c:strCache>
                <c:ptCount val="1"/>
                <c:pt idx="0">
                  <c:v>Question: Where not already in use, ODR services can help consumers in my country in the future to resolve e-commerce disputes with businesses.</c:v>
                </c:pt>
              </c:strCache>
            </c:strRef>
          </c:tx>
          <c:dLbls>
            <c:dLbl>
              <c:idx val="2"/>
              <c:delete val="1"/>
            </c:dLbl>
            <c:dLbl>
              <c:idx val="3"/>
              <c:delete val="1"/>
            </c:dLbl>
            <c:showLegendKey val="0"/>
            <c:showVal val="0"/>
            <c:showCatName val="0"/>
            <c:showSerName val="0"/>
            <c:showPercent val="1"/>
            <c:showBubbleSize val="0"/>
            <c:showLeaderLines val="1"/>
          </c:dLbls>
          <c:cat>
            <c:strRef>
              <c:f>Sheet1!$A$2:$A$6</c:f>
              <c:strCache>
                <c:ptCount val="5"/>
                <c:pt idx="0">
                  <c:v>Strongly Agree</c:v>
                </c:pt>
                <c:pt idx="1">
                  <c:v>Agree</c:v>
                </c:pt>
                <c:pt idx="2">
                  <c:v>Neutral</c:v>
                </c:pt>
                <c:pt idx="3">
                  <c:v>Disagree</c:v>
                </c:pt>
                <c:pt idx="4">
                  <c:v>Strongly Disagree</c:v>
                </c:pt>
              </c:strCache>
            </c:strRef>
          </c:cat>
          <c:val>
            <c:numRef>
              <c:f>Sheet1!$B$2:$B$6</c:f>
              <c:numCache>
                <c:formatCode>General</c:formatCode>
                <c:ptCount val="5"/>
                <c:pt idx="0">
                  <c:v>6</c:v>
                </c:pt>
                <c:pt idx="1">
                  <c:v>10</c:v>
                </c:pt>
                <c:pt idx="2">
                  <c:v>0</c:v>
                </c:pt>
                <c:pt idx="3">
                  <c:v>0</c:v>
                </c:pt>
                <c:pt idx="4">
                  <c:v>1</c:v>
                </c:pt>
              </c:numCache>
            </c:numRef>
          </c:val>
        </c:ser>
        <c:dLbls>
          <c:showLegendKey val="0"/>
          <c:showVal val="0"/>
          <c:showCatName val="0"/>
          <c:showSerName val="0"/>
          <c:showPercent val="1"/>
          <c:showBubbleSize val="0"/>
          <c:showLeaderLines val="1"/>
        </c:dLbls>
        <c:firstSliceAng val="0"/>
      </c:pieChart>
    </c:plotArea>
    <c:legend>
      <c:legendPos val="t"/>
      <c:layout>
        <c:manualLayout>
          <c:xMode val="edge"/>
          <c:yMode val="edge"/>
          <c:x val="0.43248477195067836"/>
          <c:y val="0.2632786885245903"/>
          <c:w val="0.56751522804932397"/>
          <c:h val="0.27944257992341237"/>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smtClean="0"/>
              <a:t>Forms </a:t>
            </a:r>
            <a:r>
              <a:rPr lang="en-US" sz="1600" dirty="0"/>
              <a:t>of </a:t>
            </a:r>
            <a:r>
              <a:rPr lang="en-US" sz="1600" dirty="0" smtClean="0"/>
              <a:t>ADR Provided </a:t>
            </a:r>
            <a:r>
              <a:rPr lang="en-US" sz="1600" dirty="0"/>
              <a:t>by </a:t>
            </a:r>
            <a:r>
              <a:rPr lang="en-US" sz="1600" dirty="0" smtClean="0"/>
              <a:t>Respondents </a:t>
            </a:r>
            <a:r>
              <a:rPr lang="en-US" sz="1600" dirty="0"/>
              <a:t>to </a:t>
            </a:r>
            <a:r>
              <a:rPr lang="en-US" sz="1600" dirty="0" smtClean="0"/>
              <a:t>Resolve Domestic B2C E-Commerce Disputes</a:t>
            </a:r>
            <a:endParaRPr lang="en-US" sz="1600" dirty="0"/>
          </a:p>
        </c:rich>
      </c:tx>
      <c:overlay val="0"/>
    </c:title>
    <c:autoTitleDeleted val="0"/>
    <c:plotArea>
      <c:layout/>
      <c:pieChart>
        <c:varyColors val="1"/>
        <c:ser>
          <c:idx val="0"/>
          <c:order val="0"/>
          <c:tx>
            <c:strRef>
              <c:f>Sheet1!$B$1</c:f>
              <c:strCache>
                <c:ptCount val="1"/>
                <c:pt idx="0">
                  <c:v>Forms of ADR provided by respondents to resolve domestic B2C e-commerce disputes</c:v>
                </c:pt>
              </c:strCache>
            </c:strRef>
          </c:tx>
          <c:cat>
            <c:strRef>
              <c:f>Sheet1!$A$2:$A$6</c:f>
              <c:strCache>
                <c:ptCount val="5"/>
                <c:pt idx="0">
                  <c:v>Negotiation</c:v>
                </c:pt>
                <c:pt idx="1">
                  <c:v>Mediation</c:v>
                </c:pt>
                <c:pt idx="2">
                  <c:v>Arbitration</c:v>
                </c:pt>
                <c:pt idx="3">
                  <c:v>Conciliation</c:v>
                </c:pt>
                <c:pt idx="4">
                  <c:v>Other</c:v>
                </c:pt>
              </c:strCache>
            </c:strRef>
          </c:cat>
          <c:val>
            <c:numRef>
              <c:f>Sheet1!$B$2:$B$6</c:f>
              <c:numCache>
                <c:formatCode>General</c:formatCode>
                <c:ptCount val="5"/>
                <c:pt idx="0">
                  <c:v>6</c:v>
                </c:pt>
                <c:pt idx="1">
                  <c:v>13</c:v>
                </c:pt>
                <c:pt idx="2">
                  <c:v>6</c:v>
                </c:pt>
                <c:pt idx="3">
                  <c:v>7</c:v>
                </c:pt>
                <c:pt idx="4">
                  <c:v>1</c:v>
                </c:pt>
              </c:numCache>
            </c:numRef>
          </c:val>
        </c:ser>
        <c:dLbls>
          <c:showLegendKey val="0"/>
          <c:showVal val="0"/>
          <c:showCatName val="0"/>
          <c:showSerName val="0"/>
          <c:showPercent val="0"/>
          <c:showBubbleSize val="0"/>
          <c:showLeaderLines val="1"/>
        </c:dLbls>
        <c:firstSliceAng val="0"/>
      </c:pieChart>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Form of ADR </a:t>
            </a:r>
            <a:r>
              <a:rPr lang="en-US" sz="1600" dirty="0" smtClean="0"/>
              <a:t>Used </a:t>
            </a:r>
            <a:r>
              <a:rPr lang="en-US" sz="1600" dirty="0"/>
              <a:t>M</a:t>
            </a:r>
            <a:r>
              <a:rPr lang="en-US" sz="1600" dirty="0" smtClean="0"/>
              <a:t>ost Often </a:t>
            </a:r>
            <a:r>
              <a:rPr lang="en-US" sz="1600" dirty="0"/>
              <a:t>by </a:t>
            </a:r>
            <a:r>
              <a:rPr lang="en-US" sz="1600" dirty="0" smtClean="0"/>
              <a:t>Respondents </a:t>
            </a:r>
            <a:r>
              <a:rPr lang="en-US" sz="1600" dirty="0"/>
              <a:t>to </a:t>
            </a:r>
            <a:r>
              <a:rPr lang="en-US" sz="1600" dirty="0" smtClean="0"/>
              <a:t>Resolve </a:t>
            </a:r>
            <a:r>
              <a:rPr lang="en-US" sz="1600" dirty="0"/>
              <a:t>D</a:t>
            </a:r>
            <a:r>
              <a:rPr lang="en-US" sz="1600" dirty="0" smtClean="0"/>
              <a:t>omestic </a:t>
            </a:r>
            <a:r>
              <a:rPr lang="en-US" sz="1600" dirty="0"/>
              <a:t>B2C </a:t>
            </a:r>
            <a:r>
              <a:rPr lang="en-US" sz="1600" dirty="0" smtClean="0"/>
              <a:t>E-Commerce </a:t>
            </a:r>
            <a:r>
              <a:rPr lang="en-US" sz="1600" dirty="0"/>
              <a:t>D</a:t>
            </a:r>
            <a:r>
              <a:rPr lang="en-US" sz="1600" dirty="0" smtClean="0"/>
              <a:t>isputes</a:t>
            </a:r>
            <a:endParaRPr lang="en-US" sz="1600" dirty="0"/>
          </a:p>
        </c:rich>
      </c:tx>
      <c:overlay val="0"/>
    </c:title>
    <c:autoTitleDeleted val="0"/>
    <c:plotArea>
      <c:layout/>
      <c:pieChart>
        <c:varyColors val="1"/>
        <c:ser>
          <c:idx val="0"/>
          <c:order val="0"/>
          <c:tx>
            <c:strRef>
              <c:f>Sheet1!$B$1</c:f>
              <c:strCache>
                <c:ptCount val="1"/>
                <c:pt idx="0">
                  <c:v>Form of ADR used most often by respondents to resolve domestic B2C e-commerce disputes</c:v>
                </c:pt>
              </c:strCache>
            </c:strRef>
          </c:tx>
          <c:cat>
            <c:strRef>
              <c:f>Sheet1!$A$2:$A$6</c:f>
              <c:strCache>
                <c:ptCount val="5"/>
                <c:pt idx="0">
                  <c:v>Negotiation</c:v>
                </c:pt>
                <c:pt idx="1">
                  <c:v>Mediation</c:v>
                </c:pt>
                <c:pt idx="2">
                  <c:v>Arbitration</c:v>
                </c:pt>
                <c:pt idx="3">
                  <c:v>Conciliation</c:v>
                </c:pt>
                <c:pt idx="4">
                  <c:v>Other</c:v>
                </c:pt>
              </c:strCache>
            </c:strRef>
          </c:cat>
          <c:val>
            <c:numRef>
              <c:f>Sheet1!$B$2:$B$6</c:f>
              <c:numCache>
                <c:formatCode>General</c:formatCode>
                <c:ptCount val="5"/>
                <c:pt idx="0">
                  <c:v>0</c:v>
                </c:pt>
                <c:pt idx="1">
                  <c:v>10</c:v>
                </c:pt>
                <c:pt idx="2">
                  <c:v>2</c:v>
                </c:pt>
                <c:pt idx="3">
                  <c:v>2</c:v>
                </c:pt>
                <c:pt idx="4">
                  <c:v>1</c:v>
                </c:pt>
              </c:numCache>
            </c:numRef>
          </c:val>
        </c:ser>
        <c:dLbls>
          <c:showLegendKey val="0"/>
          <c:showVal val="0"/>
          <c:showCatName val="0"/>
          <c:showSerName val="0"/>
          <c:showPercent val="0"/>
          <c:showBubbleSize val="0"/>
          <c:showLeaderLines val="1"/>
        </c:dLbls>
        <c:firstSliceAng val="0"/>
      </c:pieChart>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l">
              <a:defRPr/>
            </a:pPr>
            <a:r>
              <a:rPr lang="en-US" sz="1400" b="0" i="1" dirty="0" smtClean="0"/>
              <a:t>ODR </a:t>
            </a:r>
            <a:r>
              <a:rPr lang="en-US" sz="1400" b="0" i="1" dirty="0"/>
              <a:t>services </a:t>
            </a:r>
            <a:r>
              <a:rPr lang="en-US" sz="1400" b="1" i="1" u="none" dirty="0"/>
              <a:t>currently</a:t>
            </a:r>
            <a:r>
              <a:rPr lang="en-US" sz="1400" b="0" i="1" dirty="0"/>
              <a:t> help consumers in my country to resolve e-commerce disputes with businesses.</a:t>
            </a:r>
          </a:p>
        </c:rich>
      </c:tx>
      <c:layout>
        <c:manualLayout>
          <c:xMode val="edge"/>
          <c:yMode val="edge"/>
          <c:x val="7.9597701149425656E-3"/>
          <c:y val="7.4074074074074094E-3"/>
        </c:manualLayout>
      </c:layout>
      <c:overlay val="0"/>
    </c:title>
    <c:autoTitleDeleted val="0"/>
    <c:plotArea>
      <c:layout>
        <c:manualLayout>
          <c:layoutTarget val="inner"/>
          <c:xMode val="edge"/>
          <c:yMode val="edge"/>
          <c:x val="4.2070549370983777E-2"/>
          <c:y val="0.29873461650627003"/>
          <c:w val="0.43022671734998758"/>
          <c:h val="0.55451443569553804"/>
        </c:manualLayout>
      </c:layout>
      <c:pieChart>
        <c:varyColors val="1"/>
        <c:ser>
          <c:idx val="0"/>
          <c:order val="0"/>
          <c:tx>
            <c:strRef>
              <c:f>Sheet1!$B$1</c:f>
              <c:strCache>
                <c:ptCount val="1"/>
                <c:pt idx="0">
                  <c:v>Question: ODR services currently help consumers in my country to resolve e-commerce disputes with businesses.</c:v>
                </c:pt>
              </c:strCache>
            </c:strRef>
          </c:tx>
          <c:dLbls>
            <c:showLegendKey val="0"/>
            <c:showVal val="0"/>
            <c:showCatName val="0"/>
            <c:showSerName val="0"/>
            <c:showPercent val="1"/>
            <c:showBubbleSize val="0"/>
            <c:showLeaderLines val="1"/>
          </c:dLbls>
          <c:cat>
            <c:strRef>
              <c:f>Sheet1!$A$2:$A$6</c:f>
              <c:strCache>
                <c:ptCount val="5"/>
                <c:pt idx="0">
                  <c:v>Strongly Agree</c:v>
                </c:pt>
                <c:pt idx="1">
                  <c:v>Agree</c:v>
                </c:pt>
                <c:pt idx="2">
                  <c:v>Neutral</c:v>
                </c:pt>
                <c:pt idx="3">
                  <c:v>Disagree</c:v>
                </c:pt>
                <c:pt idx="4">
                  <c:v>Strongly Disagree</c:v>
                </c:pt>
              </c:strCache>
            </c:strRef>
          </c:cat>
          <c:val>
            <c:numRef>
              <c:f>Sheet1!$B$2:$B$6</c:f>
              <c:numCache>
                <c:formatCode>General</c:formatCode>
                <c:ptCount val="5"/>
                <c:pt idx="0">
                  <c:v>5</c:v>
                </c:pt>
                <c:pt idx="1">
                  <c:v>6</c:v>
                </c:pt>
                <c:pt idx="2">
                  <c:v>11</c:v>
                </c:pt>
                <c:pt idx="3">
                  <c:v>12</c:v>
                </c:pt>
                <c:pt idx="4">
                  <c:v>4</c:v>
                </c:pt>
              </c:numCache>
            </c:numRef>
          </c:val>
        </c:ser>
        <c:dLbls>
          <c:showLegendKey val="0"/>
          <c:showVal val="0"/>
          <c:showCatName val="0"/>
          <c:showSerName val="0"/>
          <c:showPercent val="1"/>
          <c:showBubbleSize val="0"/>
          <c:showLeaderLines val="1"/>
        </c:dLbls>
        <c:firstSliceAng val="0"/>
      </c:pieChart>
    </c:plotArea>
    <c:legend>
      <c:legendPos val="t"/>
      <c:layout>
        <c:manualLayout>
          <c:xMode val="edge"/>
          <c:yMode val="edge"/>
          <c:x val="0.47954747035930917"/>
          <c:y val="0.28618518518518532"/>
          <c:w val="0.50929586387908465"/>
          <c:h val="0.41024292796733741"/>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l">
              <a:defRPr/>
            </a:pPr>
            <a:r>
              <a:rPr lang="en-US" sz="1400" b="0" i="1" dirty="0" smtClean="0"/>
              <a:t>Where </a:t>
            </a:r>
            <a:r>
              <a:rPr lang="en-US" sz="1400" b="0" i="1" dirty="0"/>
              <a:t>not already in use, ODR services can help consumers in my country </a:t>
            </a:r>
            <a:r>
              <a:rPr lang="en-US" sz="1400" b="1" i="1" u="none" dirty="0"/>
              <a:t>in the future </a:t>
            </a:r>
            <a:r>
              <a:rPr lang="en-US" sz="1400" b="0" i="1" dirty="0"/>
              <a:t>to resolve e-commerce disputes with businesses.</a:t>
            </a:r>
          </a:p>
        </c:rich>
      </c:tx>
      <c:layout>
        <c:manualLayout>
          <c:xMode val="edge"/>
          <c:yMode val="edge"/>
          <c:x val="1.5374662674208044E-3"/>
          <c:y val="1.7857142857142856E-2"/>
        </c:manualLayout>
      </c:layout>
      <c:overlay val="0"/>
    </c:title>
    <c:autoTitleDeleted val="0"/>
    <c:plotArea>
      <c:layout>
        <c:manualLayout>
          <c:layoutTarget val="inner"/>
          <c:xMode val="edge"/>
          <c:yMode val="edge"/>
          <c:x val="5.2281281868751923E-2"/>
          <c:y val="0.33071536891222003"/>
          <c:w val="0.45072060738784597"/>
          <c:h val="0.5805281423155435"/>
        </c:manualLayout>
      </c:layout>
      <c:pieChart>
        <c:varyColors val="1"/>
        <c:ser>
          <c:idx val="0"/>
          <c:order val="0"/>
          <c:tx>
            <c:strRef>
              <c:f>Sheet1!$B$1</c:f>
              <c:strCache>
                <c:ptCount val="1"/>
                <c:pt idx="0">
                  <c:v>Question: Where not already in use, ODR services can help consumers in my country in the future to resolve e-commerce disputes with businesses.</c:v>
                </c:pt>
              </c:strCache>
            </c:strRef>
          </c:tx>
          <c:dLbls>
            <c:showLegendKey val="0"/>
            <c:showVal val="0"/>
            <c:showCatName val="0"/>
            <c:showSerName val="0"/>
            <c:showPercent val="1"/>
            <c:showBubbleSize val="0"/>
            <c:showLeaderLines val="1"/>
          </c:dLbls>
          <c:cat>
            <c:strRef>
              <c:f>Sheet1!$A$2:$A$6</c:f>
              <c:strCache>
                <c:ptCount val="5"/>
                <c:pt idx="0">
                  <c:v>Strongly Agree</c:v>
                </c:pt>
                <c:pt idx="1">
                  <c:v>Agree</c:v>
                </c:pt>
                <c:pt idx="2">
                  <c:v>Neutral</c:v>
                </c:pt>
                <c:pt idx="3">
                  <c:v>Disagree</c:v>
                </c:pt>
                <c:pt idx="4">
                  <c:v>Strongly Disagree</c:v>
                </c:pt>
              </c:strCache>
            </c:strRef>
          </c:cat>
          <c:val>
            <c:numRef>
              <c:f>Sheet1!$B$2:$B$6</c:f>
              <c:numCache>
                <c:formatCode>General</c:formatCode>
                <c:ptCount val="5"/>
                <c:pt idx="0">
                  <c:v>15</c:v>
                </c:pt>
                <c:pt idx="1">
                  <c:v>15</c:v>
                </c:pt>
                <c:pt idx="2">
                  <c:v>5</c:v>
                </c:pt>
                <c:pt idx="3">
                  <c:v>0</c:v>
                </c:pt>
                <c:pt idx="4">
                  <c:v>1</c:v>
                </c:pt>
              </c:numCache>
            </c:numRef>
          </c:val>
        </c:ser>
        <c:dLbls>
          <c:showLegendKey val="0"/>
          <c:showVal val="0"/>
          <c:showCatName val="0"/>
          <c:showSerName val="0"/>
          <c:showPercent val="1"/>
          <c:showBubbleSize val="0"/>
          <c:showLeaderLines val="1"/>
        </c:dLbls>
        <c:firstSliceAng val="0"/>
      </c:pieChart>
    </c:plotArea>
    <c:legend>
      <c:legendPos val="t"/>
      <c:layout>
        <c:manualLayout>
          <c:xMode val="edge"/>
          <c:yMode val="edge"/>
          <c:x val="0.49196545178229595"/>
          <c:y val="0.32966783318751897"/>
          <c:w val="0.50803445343980025"/>
          <c:h val="0.48111256926217655"/>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b="1" i="0"/>
            </a:pPr>
            <a:r>
              <a:rPr lang="en-US" sz="1600" b="1" i="0" dirty="0"/>
              <a:t>Top Challenges </a:t>
            </a:r>
            <a:r>
              <a:rPr lang="en-US" sz="1600" b="1" i="0" dirty="0" smtClean="0"/>
              <a:t>Cited</a:t>
            </a:r>
            <a:r>
              <a:rPr lang="en-US" sz="1600" b="1" i="0" baseline="0" dirty="0" smtClean="0"/>
              <a:t> by ADR Providers Planning to Implement ODR Regulation </a:t>
            </a:r>
            <a:endParaRPr lang="en-US" sz="1600" b="1" i="0" dirty="0"/>
          </a:p>
        </c:rich>
      </c:tx>
      <c:overlay val="0"/>
    </c:title>
    <c:autoTitleDeleted val="0"/>
    <c:plotArea>
      <c:layout/>
      <c:barChart>
        <c:barDir val="col"/>
        <c:grouping val="clustered"/>
        <c:varyColors val="0"/>
        <c:ser>
          <c:idx val="0"/>
          <c:order val="0"/>
          <c:tx>
            <c:strRef>
              <c:f>Sheet1!$B$1</c:f>
              <c:strCache>
                <c:ptCount val="1"/>
                <c:pt idx="0">
                  <c:v>Top Challenges to Implementing EC ODR Regulation</c:v>
                </c:pt>
              </c:strCache>
            </c:strRef>
          </c:tx>
          <c:invertIfNegative val="0"/>
          <c:cat>
            <c:strRef>
              <c:f>Sheet1!$A$2:$A$7</c:f>
              <c:strCache>
                <c:ptCount val="6"/>
                <c:pt idx="0">
                  <c:v>Financial </c:v>
                </c:pt>
                <c:pt idx="1">
                  <c:v>Lack familiarity</c:v>
                </c:pt>
                <c:pt idx="2">
                  <c:v>Tech. limits </c:v>
                </c:pt>
                <c:pt idx="3">
                  <c:v>Staff limits</c:v>
                </c:pt>
                <c:pt idx="4">
                  <c:v>Language limits</c:v>
                </c:pt>
                <c:pt idx="5">
                  <c:v>Other </c:v>
                </c:pt>
              </c:strCache>
            </c:strRef>
          </c:cat>
          <c:val>
            <c:numRef>
              <c:f>Sheet1!$B$2:$B$7</c:f>
              <c:numCache>
                <c:formatCode>0%</c:formatCode>
                <c:ptCount val="6"/>
                <c:pt idx="0">
                  <c:v>0.55555555599999951</c:v>
                </c:pt>
                <c:pt idx="1">
                  <c:v>0.48148148100000115</c:v>
                </c:pt>
                <c:pt idx="2">
                  <c:v>0.40740740700000067</c:v>
                </c:pt>
                <c:pt idx="3">
                  <c:v>0.222222222</c:v>
                </c:pt>
                <c:pt idx="4">
                  <c:v>0.18518518500000036</c:v>
                </c:pt>
                <c:pt idx="5">
                  <c:v>7.4074074000000031E-2</c:v>
                </c:pt>
              </c:numCache>
            </c:numRef>
          </c:val>
        </c:ser>
        <c:dLbls>
          <c:showLegendKey val="0"/>
          <c:showVal val="1"/>
          <c:showCatName val="0"/>
          <c:showSerName val="0"/>
          <c:showPercent val="0"/>
          <c:showBubbleSize val="0"/>
        </c:dLbls>
        <c:gapWidth val="150"/>
        <c:overlap val="-25"/>
        <c:axId val="147478016"/>
        <c:axId val="147479552"/>
      </c:barChart>
      <c:catAx>
        <c:axId val="147478016"/>
        <c:scaling>
          <c:orientation val="minMax"/>
        </c:scaling>
        <c:delete val="0"/>
        <c:axPos val="b"/>
        <c:majorTickMark val="none"/>
        <c:minorTickMark val="none"/>
        <c:tickLblPos val="nextTo"/>
        <c:crossAx val="147479552"/>
        <c:crosses val="autoZero"/>
        <c:auto val="1"/>
        <c:lblAlgn val="ctr"/>
        <c:lblOffset val="100"/>
        <c:noMultiLvlLbl val="0"/>
      </c:catAx>
      <c:valAx>
        <c:axId val="147479552"/>
        <c:scaling>
          <c:orientation val="minMax"/>
        </c:scaling>
        <c:delete val="1"/>
        <c:axPos val="l"/>
        <c:numFmt formatCode="0%" sourceLinked="1"/>
        <c:majorTickMark val="none"/>
        <c:minorTickMark val="none"/>
        <c:tickLblPos val="none"/>
        <c:crossAx val="14747801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24DEA7-B21F-4A77-805B-4E0DB47A540C}"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en-US"/>
        </a:p>
      </dgm:t>
    </dgm:pt>
    <dgm:pt modelId="{2C488E24-D6D9-4D09-A565-4BC6FFADB9BD}">
      <dgm:prSet custT="1"/>
      <dgm:spPr/>
      <dgm:t>
        <a:bodyPr/>
        <a:lstStyle/>
        <a:p>
          <a:pPr algn="l" rtl="0"/>
          <a:r>
            <a:rPr lang="en-US" sz="1600" b="1" dirty="0" smtClean="0">
              <a:solidFill>
                <a:schemeClr val="tx1"/>
              </a:solidFill>
            </a:rPr>
            <a:t>Step 1</a:t>
          </a:r>
          <a:r>
            <a:rPr lang="en-US" sz="1600" b="1" dirty="0" smtClean="0"/>
            <a:t>: Consumer or Trader uploads Electronic Complaint Form detailing parties &amp; transaction.  </a:t>
          </a:r>
          <a:endParaRPr lang="en-US" sz="1600" b="1" dirty="0"/>
        </a:p>
      </dgm:t>
    </dgm:pt>
    <dgm:pt modelId="{F698EAD1-6821-4F4D-957D-4024ED6E397E}" type="parTrans" cxnId="{BDEA6320-0B5F-478C-AE6D-E68CDABC0146}">
      <dgm:prSet/>
      <dgm:spPr/>
      <dgm:t>
        <a:bodyPr/>
        <a:lstStyle/>
        <a:p>
          <a:endParaRPr lang="en-US"/>
        </a:p>
      </dgm:t>
    </dgm:pt>
    <dgm:pt modelId="{FDE26483-F092-48C9-A820-163B691C4144}" type="sibTrans" cxnId="{BDEA6320-0B5F-478C-AE6D-E68CDABC0146}">
      <dgm:prSet/>
      <dgm:spPr/>
      <dgm:t>
        <a:bodyPr/>
        <a:lstStyle/>
        <a:p>
          <a:endParaRPr lang="en-US"/>
        </a:p>
      </dgm:t>
    </dgm:pt>
    <dgm:pt modelId="{E5CA4AD9-690B-462C-97C3-290BAFCBAA48}">
      <dgm:prSet/>
      <dgm:spPr>
        <a:solidFill>
          <a:srgbClr val="C61002"/>
        </a:solidFill>
      </dgm:spPr>
      <dgm:t>
        <a:bodyPr/>
        <a:lstStyle/>
        <a:p>
          <a:pPr algn="l" rtl="0"/>
          <a:r>
            <a:rPr lang="en-US" sz="1600" b="1" dirty="0" smtClean="0">
              <a:solidFill>
                <a:schemeClr val="tx1"/>
              </a:solidFill>
            </a:rPr>
            <a:t>Step 2</a:t>
          </a:r>
          <a:r>
            <a:rPr lang="en-US" sz="1600" b="1" dirty="0" smtClean="0"/>
            <a:t>: EU ODR Platform recommends ADR/ODR providers based on dispute profile. </a:t>
          </a:r>
          <a:endParaRPr lang="en-US" sz="1600" b="1" dirty="0"/>
        </a:p>
      </dgm:t>
    </dgm:pt>
    <dgm:pt modelId="{68E7E496-4EE6-4A21-8872-E94CC1775EB9}" type="parTrans" cxnId="{419E30AC-34A3-4F2A-9EE2-DC72E805CD91}">
      <dgm:prSet/>
      <dgm:spPr/>
      <dgm:t>
        <a:bodyPr/>
        <a:lstStyle/>
        <a:p>
          <a:endParaRPr lang="en-US"/>
        </a:p>
      </dgm:t>
    </dgm:pt>
    <dgm:pt modelId="{19CEC449-CAB8-4D50-8059-E64F3BA4BA2D}" type="sibTrans" cxnId="{419E30AC-34A3-4F2A-9EE2-DC72E805CD91}">
      <dgm:prSet/>
      <dgm:spPr/>
      <dgm:t>
        <a:bodyPr/>
        <a:lstStyle/>
        <a:p>
          <a:endParaRPr lang="en-US"/>
        </a:p>
      </dgm:t>
    </dgm:pt>
    <dgm:pt modelId="{8EE42E2F-8EEE-47A5-96EF-A6C189B1C019}">
      <dgm:prSet custT="1"/>
      <dgm:spPr/>
      <dgm:t>
        <a:bodyPr/>
        <a:lstStyle/>
        <a:p>
          <a:pPr algn="l"/>
          <a:r>
            <a:rPr lang="en-US" sz="1600" b="1" dirty="0" smtClean="0">
              <a:solidFill>
                <a:schemeClr val="tx1"/>
              </a:solidFill>
            </a:rPr>
            <a:t>Step 3</a:t>
          </a:r>
          <a:r>
            <a:rPr lang="en-US" sz="1600" b="1" dirty="0" smtClean="0"/>
            <a:t>: ADR/ODR Providers resolve dispute within 30 days. </a:t>
          </a:r>
          <a:endParaRPr lang="en-US" sz="1600" b="1" dirty="0"/>
        </a:p>
      </dgm:t>
    </dgm:pt>
    <dgm:pt modelId="{0AD572C8-2D05-48E8-A9E7-6AF25451B614}" type="parTrans" cxnId="{A5F30194-D1F0-40A5-A88D-F91F52F1E81D}">
      <dgm:prSet/>
      <dgm:spPr/>
      <dgm:t>
        <a:bodyPr/>
        <a:lstStyle/>
        <a:p>
          <a:endParaRPr lang="en-US"/>
        </a:p>
      </dgm:t>
    </dgm:pt>
    <dgm:pt modelId="{E1C61C0B-BF70-4890-BB9B-9810A9DC26A3}" type="sibTrans" cxnId="{A5F30194-D1F0-40A5-A88D-F91F52F1E81D}">
      <dgm:prSet/>
      <dgm:spPr/>
      <dgm:t>
        <a:bodyPr/>
        <a:lstStyle/>
        <a:p>
          <a:endParaRPr lang="en-US"/>
        </a:p>
      </dgm:t>
    </dgm:pt>
    <dgm:pt modelId="{88630541-8C0D-4FB3-BC74-4D04BE9A8D83}">
      <dgm:prSet custT="1"/>
      <dgm:spPr/>
      <dgm:t>
        <a:bodyPr/>
        <a:lstStyle/>
        <a:p>
          <a:pPr algn="l"/>
          <a:r>
            <a:rPr lang="en-US" sz="1600" b="1" dirty="0" smtClean="0">
              <a:solidFill>
                <a:schemeClr val="tx1"/>
              </a:solidFill>
            </a:rPr>
            <a:t>Step 4</a:t>
          </a:r>
          <a:r>
            <a:rPr lang="en-US" sz="1600" b="1" dirty="0" smtClean="0"/>
            <a:t>: If ADR/ODR process non-binding,  parties retain recourse to courts or other ADR processes. </a:t>
          </a:r>
          <a:endParaRPr lang="en-US" sz="1600" b="1" dirty="0"/>
        </a:p>
      </dgm:t>
    </dgm:pt>
    <dgm:pt modelId="{E4EA228B-3441-4193-9BF4-8AE1A1338EFC}" type="parTrans" cxnId="{07B857EE-4412-40C0-A4CF-19F80E8EED2B}">
      <dgm:prSet/>
      <dgm:spPr/>
      <dgm:t>
        <a:bodyPr/>
        <a:lstStyle/>
        <a:p>
          <a:endParaRPr lang="en-US"/>
        </a:p>
      </dgm:t>
    </dgm:pt>
    <dgm:pt modelId="{3898CDC3-8D7F-4623-B009-9E8A407FCF20}" type="sibTrans" cxnId="{07B857EE-4412-40C0-A4CF-19F80E8EED2B}">
      <dgm:prSet/>
      <dgm:spPr/>
      <dgm:t>
        <a:bodyPr/>
        <a:lstStyle/>
        <a:p>
          <a:endParaRPr lang="en-US"/>
        </a:p>
      </dgm:t>
    </dgm:pt>
    <dgm:pt modelId="{F5094F64-8A00-48AA-BDB5-352D083B9DC4}" type="pres">
      <dgm:prSet presAssocID="{AD24DEA7-B21F-4A77-805B-4E0DB47A540C}" presName="diagram" presStyleCnt="0">
        <dgm:presLayoutVars>
          <dgm:dir/>
          <dgm:resizeHandles val="exact"/>
        </dgm:presLayoutVars>
      </dgm:prSet>
      <dgm:spPr/>
      <dgm:t>
        <a:bodyPr/>
        <a:lstStyle/>
        <a:p>
          <a:endParaRPr lang="en-US"/>
        </a:p>
      </dgm:t>
    </dgm:pt>
    <dgm:pt modelId="{05701AA9-6C98-4AF7-B249-AAD5EFBE4AE0}" type="pres">
      <dgm:prSet presAssocID="{2C488E24-D6D9-4D09-A565-4BC6FFADB9BD}" presName="node" presStyleLbl="node1" presStyleIdx="0" presStyleCnt="4" custScaleX="147566" custScaleY="176814">
        <dgm:presLayoutVars>
          <dgm:bulletEnabled val="1"/>
        </dgm:presLayoutVars>
      </dgm:prSet>
      <dgm:spPr/>
      <dgm:t>
        <a:bodyPr/>
        <a:lstStyle/>
        <a:p>
          <a:endParaRPr lang="en-US"/>
        </a:p>
      </dgm:t>
    </dgm:pt>
    <dgm:pt modelId="{96DFE278-7558-4C4D-BCC4-3ABE0ACBE55B}" type="pres">
      <dgm:prSet presAssocID="{FDE26483-F092-48C9-A820-163B691C4144}" presName="sibTrans" presStyleLbl="sibTrans2D1" presStyleIdx="0" presStyleCnt="3"/>
      <dgm:spPr/>
      <dgm:t>
        <a:bodyPr/>
        <a:lstStyle/>
        <a:p>
          <a:endParaRPr lang="en-US"/>
        </a:p>
      </dgm:t>
    </dgm:pt>
    <dgm:pt modelId="{20C14BD3-3810-447D-A585-AB533A899530}" type="pres">
      <dgm:prSet presAssocID="{FDE26483-F092-48C9-A820-163B691C4144}" presName="connectorText" presStyleLbl="sibTrans2D1" presStyleIdx="0" presStyleCnt="3"/>
      <dgm:spPr/>
      <dgm:t>
        <a:bodyPr/>
        <a:lstStyle/>
        <a:p>
          <a:endParaRPr lang="en-US"/>
        </a:p>
      </dgm:t>
    </dgm:pt>
    <dgm:pt modelId="{27F655C2-32A9-427A-A67D-2F6ABC8E11AF}" type="pres">
      <dgm:prSet presAssocID="{E5CA4AD9-690B-462C-97C3-290BAFCBAA48}" presName="node" presStyleLbl="node1" presStyleIdx="1" presStyleCnt="4" custScaleX="147566" custScaleY="176814">
        <dgm:presLayoutVars>
          <dgm:bulletEnabled val="1"/>
        </dgm:presLayoutVars>
      </dgm:prSet>
      <dgm:spPr/>
      <dgm:t>
        <a:bodyPr/>
        <a:lstStyle/>
        <a:p>
          <a:endParaRPr lang="en-US"/>
        </a:p>
      </dgm:t>
    </dgm:pt>
    <dgm:pt modelId="{DE5AA226-135E-4C27-BDFE-6C4956949628}" type="pres">
      <dgm:prSet presAssocID="{19CEC449-CAB8-4D50-8059-E64F3BA4BA2D}" presName="sibTrans" presStyleLbl="sibTrans2D1" presStyleIdx="1" presStyleCnt="3"/>
      <dgm:spPr/>
      <dgm:t>
        <a:bodyPr/>
        <a:lstStyle/>
        <a:p>
          <a:endParaRPr lang="en-US"/>
        </a:p>
      </dgm:t>
    </dgm:pt>
    <dgm:pt modelId="{1557A887-FE0B-4744-BEEC-02D653C929DE}" type="pres">
      <dgm:prSet presAssocID="{19CEC449-CAB8-4D50-8059-E64F3BA4BA2D}" presName="connectorText" presStyleLbl="sibTrans2D1" presStyleIdx="1" presStyleCnt="3"/>
      <dgm:spPr/>
      <dgm:t>
        <a:bodyPr/>
        <a:lstStyle/>
        <a:p>
          <a:endParaRPr lang="en-US"/>
        </a:p>
      </dgm:t>
    </dgm:pt>
    <dgm:pt modelId="{16B59D39-3666-40C9-8015-93ED8355BE4A}" type="pres">
      <dgm:prSet presAssocID="{8EE42E2F-8EEE-47A5-96EF-A6C189B1C019}" presName="node" presStyleLbl="node1" presStyleIdx="2" presStyleCnt="4" custScaleX="147566" custScaleY="176814">
        <dgm:presLayoutVars>
          <dgm:bulletEnabled val="1"/>
        </dgm:presLayoutVars>
      </dgm:prSet>
      <dgm:spPr/>
      <dgm:t>
        <a:bodyPr/>
        <a:lstStyle/>
        <a:p>
          <a:endParaRPr lang="en-US"/>
        </a:p>
      </dgm:t>
    </dgm:pt>
    <dgm:pt modelId="{842DC23D-04A9-44AE-BC29-58F94D8B0A32}" type="pres">
      <dgm:prSet presAssocID="{E1C61C0B-BF70-4890-BB9B-9810A9DC26A3}" presName="sibTrans" presStyleLbl="sibTrans2D1" presStyleIdx="2" presStyleCnt="3"/>
      <dgm:spPr/>
      <dgm:t>
        <a:bodyPr/>
        <a:lstStyle/>
        <a:p>
          <a:endParaRPr lang="en-US"/>
        </a:p>
      </dgm:t>
    </dgm:pt>
    <dgm:pt modelId="{F1B1ADAF-61D6-415F-ACCC-1712BE131224}" type="pres">
      <dgm:prSet presAssocID="{E1C61C0B-BF70-4890-BB9B-9810A9DC26A3}" presName="connectorText" presStyleLbl="sibTrans2D1" presStyleIdx="2" presStyleCnt="3"/>
      <dgm:spPr/>
      <dgm:t>
        <a:bodyPr/>
        <a:lstStyle/>
        <a:p>
          <a:endParaRPr lang="en-US"/>
        </a:p>
      </dgm:t>
    </dgm:pt>
    <dgm:pt modelId="{4C31BE45-7B0C-4DD0-9C15-A9DAEF7799A0}" type="pres">
      <dgm:prSet presAssocID="{88630541-8C0D-4FB3-BC74-4D04BE9A8D83}" presName="node" presStyleLbl="node1" presStyleIdx="3" presStyleCnt="4" custScaleX="147566" custScaleY="176814">
        <dgm:presLayoutVars>
          <dgm:bulletEnabled val="1"/>
        </dgm:presLayoutVars>
      </dgm:prSet>
      <dgm:spPr/>
      <dgm:t>
        <a:bodyPr/>
        <a:lstStyle/>
        <a:p>
          <a:endParaRPr lang="en-US"/>
        </a:p>
      </dgm:t>
    </dgm:pt>
  </dgm:ptLst>
  <dgm:cxnLst>
    <dgm:cxn modelId="{7D41ED60-DF6A-457D-B240-EE5234839B09}" type="presOf" srcId="{AD24DEA7-B21F-4A77-805B-4E0DB47A540C}" destId="{F5094F64-8A00-48AA-BDB5-352D083B9DC4}" srcOrd="0" destOrd="0" presId="urn:microsoft.com/office/officeart/2005/8/layout/process5"/>
    <dgm:cxn modelId="{3ACED9A0-E131-497D-A509-0C2209CF7647}" type="presOf" srcId="{E1C61C0B-BF70-4890-BB9B-9810A9DC26A3}" destId="{F1B1ADAF-61D6-415F-ACCC-1712BE131224}" srcOrd="1" destOrd="0" presId="urn:microsoft.com/office/officeart/2005/8/layout/process5"/>
    <dgm:cxn modelId="{B5E4966F-E824-47AF-BC45-3B674DAA7ECC}" type="presOf" srcId="{E1C61C0B-BF70-4890-BB9B-9810A9DC26A3}" destId="{842DC23D-04A9-44AE-BC29-58F94D8B0A32}" srcOrd="0" destOrd="0" presId="urn:microsoft.com/office/officeart/2005/8/layout/process5"/>
    <dgm:cxn modelId="{5B4C4CEF-B045-4B11-9F33-91605D710775}" type="presOf" srcId="{FDE26483-F092-48C9-A820-163B691C4144}" destId="{20C14BD3-3810-447D-A585-AB533A899530}" srcOrd="1" destOrd="0" presId="urn:microsoft.com/office/officeart/2005/8/layout/process5"/>
    <dgm:cxn modelId="{8C95851B-5351-4980-ADF1-FEEF8D2E2A96}" type="presOf" srcId="{8EE42E2F-8EEE-47A5-96EF-A6C189B1C019}" destId="{16B59D39-3666-40C9-8015-93ED8355BE4A}" srcOrd="0" destOrd="0" presId="urn:microsoft.com/office/officeart/2005/8/layout/process5"/>
    <dgm:cxn modelId="{B1868120-8888-4998-B7A3-AB01E5A96E4F}" type="presOf" srcId="{19CEC449-CAB8-4D50-8059-E64F3BA4BA2D}" destId="{DE5AA226-135E-4C27-BDFE-6C4956949628}" srcOrd="0" destOrd="0" presId="urn:microsoft.com/office/officeart/2005/8/layout/process5"/>
    <dgm:cxn modelId="{A5F30194-D1F0-40A5-A88D-F91F52F1E81D}" srcId="{AD24DEA7-B21F-4A77-805B-4E0DB47A540C}" destId="{8EE42E2F-8EEE-47A5-96EF-A6C189B1C019}" srcOrd="2" destOrd="0" parTransId="{0AD572C8-2D05-48E8-A9E7-6AF25451B614}" sibTransId="{E1C61C0B-BF70-4890-BB9B-9810A9DC26A3}"/>
    <dgm:cxn modelId="{07B857EE-4412-40C0-A4CF-19F80E8EED2B}" srcId="{AD24DEA7-B21F-4A77-805B-4E0DB47A540C}" destId="{88630541-8C0D-4FB3-BC74-4D04BE9A8D83}" srcOrd="3" destOrd="0" parTransId="{E4EA228B-3441-4193-9BF4-8AE1A1338EFC}" sibTransId="{3898CDC3-8D7F-4623-B009-9E8A407FCF20}"/>
    <dgm:cxn modelId="{419E30AC-34A3-4F2A-9EE2-DC72E805CD91}" srcId="{AD24DEA7-B21F-4A77-805B-4E0DB47A540C}" destId="{E5CA4AD9-690B-462C-97C3-290BAFCBAA48}" srcOrd="1" destOrd="0" parTransId="{68E7E496-4EE6-4A21-8872-E94CC1775EB9}" sibTransId="{19CEC449-CAB8-4D50-8059-E64F3BA4BA2D}"/>
    <dgm:cxn modelId="{F31A4824-3F45-4E7E-A17E-CE9BE2169974}" type="presOf" srcId="{E5CA4AD9-690B-462C-97C3-290BAFCBAA48}" destId="{27F655C2-32A9-427A-A67D-2F6ABC8E11AF}" srcOrd="0" destOrd="0" presId="urn:microsoft.com/office/officeart/2005/8/layout/process5"/>
    <dgm:cxn modelId="{BDEA6320-0B5F-478C-AE6D-E68CDABC0146}" srcId="{AD24DEA7-B21F-4A77-805B-4E0DB47A540C}" destId="{2C488E24-D6D9-4D09-A565-4BC6FFADB9BD}" srcOrd="0" destOrd="0" parTransId="{F698EAD1-6821-4F4D-957D-4024ED6E397E}" sibTransId="{FDE26483-F092-48C9-A820-163B691C4144}"/>
    <dgm:cxn modelId="{AF696CC4-1025-492A-A924-E6E63B932A83}" type="presOf" srcId="{FDE26483-F092-48C9-A820-163B691C4144}" destId="{96DFE278-7558-4C4D-BCC4-3ABE0ACBE55B}" srcOrd="0" destOrd="0" presId="urn:microsoft.com/office/officeart/2005/8/layout/process5"/>
    <dgm:cxn modelId="{1FEF0B25-A564-4A84-B411-7926ECC79A4D}" type="presOf" srcId="{19CEC449-CAB8-4D50-8059-E64F3BA4BA2D}" destId="{1557A887-FE0B-4744-BEEC-02D653C929DE}" srcOrd="1" destOrd="0" presId="urn:microsoft.com/office/officeart/2005/8/layout/process5"/>
    <dgm:cxn modelId="{C0C1F353-5129-49A3-99E1-B53255C8B25B}" type="presOf" srcId="{2C488E24-D6D9-4D09-A565-4BC6FFADB9BD}" destId="{05701AA9-6C98-4AF7-B249-AAD5EFBE4AE0}" srcOrd="0" destOrd="0" presId="urn:microsoft.com/office/officeart/2005/8/layout/process5"/>
    <dgm:cxn modelId="{10CEED4D-0EC0-4B9B-A95E-CD8235766DB2}" type="presOf" srcId="{88630541-8C0D-4FB3-BC74-4D04BE9A8D83}" destId="{4C31BE45-7B0C-4DD0-9C15-A9DAEF7799A0}" srcOrd="0" destOrd="0" presId="urn:microsoft.com/office/officeart/2005/8/layout/process5"/>
    <dgm:cxn modelId="{1F5248CE-9429-44B6-90AC-879C71002607}" type="presParOf" srcId="{F5094F64-8A00-48AA-BDB5-352D083B9DC4}" destId="{05701AA9-6C98-4AF7-B249-AAD5EFBE4AE0}" srcOrd="0" destOrd="0" presId="urn:microsoft.com/office/officeart/2005/8/layout/process5"/>
    <dgm:cxn modelId="{5FAE1671-6356-47D8-AAA2-E68B37D3C2F7}" type="presParOf" srcId="{F5094F64-8A00-48AA-BDB5-352D083B9DC4}" destId="{96DFE278-7558-4C4D-BCC4-3ABE0ACBE55B}" srcOrd="1" destOrd="0" presId="urn:microsoft.com/office/officeart/2005/8/layout/process5"/>
    <dgm:cxn modelId="{8B18916A-2932-4261-8474-BE03243646CB}" type="presParOf" srcId="{96DFE278-7558-4C4D-BCC4-3ABE0ACBE55B}" destId="{20C14BD3-3810-447D-A585-AB533A899530}" srcOrd="0" destOrd="0" presId="urn:microsoft.com/office/officeart/2005/8/layout/process5"/>
    <dgm:cxn modelId="{9EACEE81-4349-466F-BB14-DD89E839CB82}" type="presParOf" srcId="{F5094F64-8A00-48AA-BDB5-352D083B9DC4}" destId="{27F655C2-32A9-427A-A67D-2F6ABC8E11AF}" srcOrd="2" destOrd="0" presId="urn:microsoft.com/office/officeart/2005/8/layout/process5"/>
    <dgm:cxn modelId="{AF966702-591D-42DF-8979-4080DC4AE865}" type="presParOf" srcId="{F5094F64-8A00-48AA-BDB5-352D083B9DC4}" destId="{DE5AA226-135E-4C27-BDFE-6C4956949628}" srcOrd="3" destOrd="0" presId="urn:microsoft.com/office/officeart/2005/8/layout/process5"/>
    <dgm:cxn modelId="{FDA8767E-1801-43F7-BC57-6931A45B351F}" type="presParOf" srcId="{DE5AA226-135E-4C27-BDFE-6C4956949628}" destId="{1557A887-FE0B-4744-BEEC-02D653C929DE}" srcOrd="0" destOrd="0" presId="urn:microsoft.com/office/officeart/2005/8/layout/process5"/>
    <dgm:cxn modelId="{794E1A2B-A7F1-4871-ADC2-0CB6303C279A}" type="presParOf" srcId="{F5094F64-8A00-48AA-BDB5-352D083B9DC4}" destId="{16B59D39-3666-40C9-8015-93ED8355BE4A}" srcOrd="4" destOrd="0" presId="urn:microsoft.com/office/officeart/2005/8/layout/process5"/>
    <dgm:cxn modelId="{3159C177-8313-43AB-ABA6-DB8D210F51EB}" type="presParOf" srcId="{F5094F64-8A00-48AA-BDB5-352D083B9DC4}" destId="{842DC23D-04A9-44AE-BC29-58F94D8B0A32}" srcOrd="5" destOrd="0" presId="urn:microsoft.com/office/officeart/2005/8/layout/process5"/>
    <dgm:cxn modelId="{1B5CA49F-D4C4-4EC3-8665-4B4999CC8D5B}" type="presParOf" srcId="{842DC23D-04A9-44AE-BC29-58F94D8B0A32}" destId="{F1B1ADAF-61D6-415F-ACCC-1712BE131224}" srcOrd="0" destOrd="0" presId="urn:microsoft.com/office/officeart/2005/8/layout/process5"/>
    <dgm:cxn modelId="{263269A5-5330-4CCA-A2C0-F79FD98A779E}" type="presParOf" srcId="{F5094F64-8A00-48AA-BDB5-352D083B9DC4}" destId="{4C31BE45-7B0C-4DD0-9C15-A9DAEF7799A0}" srcOrd="6"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ECB1E4C-6865-4C8A-8E5E-3E02C8F72EDD}" type="doc">
      <dgm:prSet loTypeId="urn:microsoft.com/office/officeart/2005/8/layout/equation2" loCatId="relationship" qsTypeId="urn:microsoft.com/office/officeart/2005/8/quickstyle/simple1" qsCatId="simple" csTypeId="urn:microsoft.com/office/officeart/2005/8/colors/accent1_2" csCatId="accent1" phldr="1"/>
      <dgm:spPr/>
    </dgm:pt>
    <dgm:pt modelId="{E9A798CA-749B-4DC3-8F5A-60CBEE1D7D1B}">
      <dgm:prSet phldrT="[Text]" custT="1"/>
      <dgm:spPr/>
      <dgm:t>
        <a:bodyPr/>
        <a:lstStyle/>
        <a:p>
          <a:r>
            <a:rPr lang="en-US" sz="1600" b="1" dirty="0" smtClean="0">
              <a:solidFill>
                <a:schemeClr val="bg1"/>
              </a:solidFill>
            </a:rPr>
            <a:t>The top 3          e-commerce problems alone account for 83% of all EU consumer complaints.</a:t>
          </a:r>
          <a:endParaRPr lang="en-US" sz="1600" dirty="0"/>
        </a:p>
      </dgm:t>
    </dgm:pt>
    <dgm:pt modelId="{9E008841-2E1C-4B65-8804-D59E2EB469E3}" type="parTrans" cxnId="{3FA94EF1-30A1-42D6-9D24-41191F020C42}">
      <dgm:prSet/>
      <dgm:spPr/>
      <dgm:t>
        <a:bodyPr/>
        <a:lstStyle/>
        <a:p>
          <a:endParaRPr lang="en-US"/>
        </a:p>
      </dgm:t>
    </dgm:pt>
    <dgm:pt modelId="{14B2EE7D-AA60-4006-9AA7-4EC8EBCB0F52}" type="sibTrans" cxnId="{3FA94EF1-30A1-42D6-9D24-41191F020C42}">
      <dgm:prSet/>
      <dgm:spPr/>
      <dgm:t>
        <a:bodyPr/>
        <a:lstStyle/>
        <a:p>
          <a:endParaRPr lang="en-US"/>
        </a:p>
      </dgm:t>
    </dgm:pt>
    <dgm:pt modelId="{DE25173E-4844-4EEB-A5FF-3D5A15FE6B9C}">
      <dgm:prSet phldrT="[Text]" custT="1"/>
      <dgm:spPr/>
      <dgm:t>
        <a:bodyPr/>
        <a:lstStyle/>
        <a:p>
          <a:r>
            <a:rPr lang="en-US" sz="1600" b="1" dirty="0" smtClean="0"/>
            <a:t>Web traders in 5 EU member states account for 75% of all EU e-commerce disputes.</a:t>
          </a:r>
          <a:endParaRPr lang="en-US" sz="1600" b="1" dirty="0"/>
        </a:p>
      </dgm:t>
    </dgm:pt>
    <dgm:pt modelId="{6E26CACE-EC88-41AF-873C-32783D682E8D}" type="parTrans" cxnId="{A3163C28-207E-4435-906B-57DB72730B52}">
      <dgm:prSet/>
      <dgm:spPr/>
      <dgm:t>
        <a:bodyPr/>
        <a:lstStyle/>
        <a:p>
          <a:endParaRPr lang="en-US"/>
        </a:p>
      </dgm:t>
    </dgm:pt>
    <dgm:pt modelId="{33D27078-9B44-40C4-BECF-7EE899489CF3}" type="sibTrans" cxnId="{A3163C28-207E-4435-906B-57DB72730B52}">
      <dgm:prSet/>
      <dgm:spPr/>
      <dgm:t>
        <a:bodyPr/>
        <a:lstStyle/>
        <a:p>
          <a:endParaRPr lang="en-US"/>
        </a:p>
      </dgm:t>
    </dgm:pt>
    <dgm:pt modelId="{7441E203-2972-48D8-8FA5-85CEB34BA7B1}">
      <dgm:prSet phldrT="[Text]" custT="1"/>
      <dgm:spPr/>
      <dgm:t>
        <a:bodyPr/>
        <a:lstStyle/>
        <a:p>
          <a:r>
            <a:rPr lang="en-US" sz="1800" b="1" dirty="0" smtClean="0"/>
            <a:t>Dispute resolution systems that focus at least on these top 3 problems and 5 member states can have a substantial effect on EU e-commerce problems and thus consumer confidence.   </a:t>
          </a:r>
          <a:endParaRPr lang="en-US" sz="1800" b="1" dirty="0"/>
        </a:p>
      </dgm:t>
    </dgm:pt>
    <dgm:pt modelId="{081CCAFA-5C2E-4ED2-91F1-6F0D7DC8B20D}" type="parTrans" cxnId="{7B03C60B-B820-4776-B9F5-2255F4081B2F}">
      <dgm:prSet/>
      <dgm:spPr/>
      <dgm:t>
        <a:bodyPr/>
        <a:lstStyle/>
        <a:p>
          <a:endParaRPr lang="en-US"/>
        </a:p>
      </dgm:t>
    </dgm:pt>
    <dgm:pt modelId="{B67AD6EC-8534-421D-97C1-FBEC475ED5F0}" type="sibTrans" cxnId="{7B03C60B-B820-4776-B9F5-2255F4081B2F}">
      <dgm:prSet/>
      <dgm:spPr/>
      <dgm:t>
        <a:bodyPr/>
        <a:lstStyle/>
        <a:p>
          <a:endParaRPr lang="en-US"/>
        </a:p>
      </dgm:t>
    </dgm:pt>
    <dgm:pt modelId="{301B5686-2F3A-4337-BD61-B93D4DDB9FC8}" type="pres">
      <dgm:prSet presAssocID="{0ECB1E4C-6865-4C8A-8E5E-3E02C8F72EDD}" presName="Name0" presStyleCnt="0">
        <dgm:presLayoutVars>
          <dgm:dir/>
          <dgm:resizeHandles val="exact"/>
        </dgm:presLayoutVars>
      </dgm:prSet>
      <dgm:spPr/>
    </dgm:pt>
    <dgm:pt modelId="{D55C3761-2178-427B-BF2B-C7F44F358BF5}" type="pres">
      <dgm:prSet presAssocID="{0ECB1E4C-6865-4C8A-8E5E-3E02C8F72EDD}" presName="vNodes" presStyleCnt="0"/>
      <dgm:spPr/>
    </dgm:pt>
    <dgm:pt modelId="{818D2B39-1357-4E18-8881-3E54447BACC1}" type="pres">
      <dgm:prSet presAssocID="{E9A798CA-749B-4DC3-8F5A-60CBEE1D7D1B}" presName="node" presStyleLbl="node1" presStyleIdx="0" presStyleCnt="3" custLinFactY="2084" custLinFactNeighborY="100000">
        <dgm:presLayoutVars>
          <dgm:bulletEnabled val="1"/>
        </dgm:presLayoutVars>
      </dgm:prSet>
      <dgm:spPr/>
      <dgm:t>
        <a:bodyPr/>
        <a:lstStyle/>
        <a:p>
          <a:endParaRPr lang="en-US"/>
        </a:p>
      </dgm:t>
    </dgm:pt>
    <dgm:pt modelId="{BB19B245-8597-4E46-8F52-3B1F573D96F4}" type="pres">
      <dgm:prSet presAssocID="{14B2EE7D-AA60-4006-9AA7-4EC8EBCB0F52}" presName="spacerT" presStyleCnt="0"/>
      <dgm:spPr/>
    </dgm:pt>
    <dgm:pt modelId="{D28D3315-620B-4EF8-A54A-525CB3320F78}" type="pres">
      <dgm:prSet presAssocID="{14B2EE7D-AA60-4006-9AA7-4EC8EBCB0F52}" presName="sibTrans" presStyleLbl="sibTrans2D1" presStyleIdx="0" presStyleCnt="2"/>
      <dgm:spPr/>
      <dgm:t>
        <a:bodyPr/>
        <a:lstStyle/>
        <a:p>
          <a:endParaRPr lang="en-US"/>
        </a:p>
      </dgm:t>
    </dgm:pt>
    <dgm:pt modelId="{C9106292-A424-4904-8724-1E4C33C64495}" type="pres">
      <dgm:prSet presAssocID="{14B2EE7D-AA60-4006-9AA7-4EC8EBCB0F52}" presName="spacerB" presStyleCnt="0"/>
      <dgm:spPr/>
    </dgm:pt>
    <dgm:pt modelId="{E8B7D1AA-1F4C-4F76-92C8-E6F99366D55C}" type="pres">
      <dgm:prSet presAssocID="{DE25173E-4844-4EEB-A5FF-3D5A15FE6B9C}" presName="node" presStyleLbl="node1" presStyleIdx="1" presStyleCnt="3" custLinFactY="-2851" custLinFactNeighborY="-100000">
        <dgm:presLayoutVars>
          <dgm:bulletEnabled val="1"/>
        </dgm:presLayoutVars>
      </dgm:prSet>
      <dgm:spPr/>
      <dgm:t>
        <a:bodyPr/>
        <a:lstStyle/>
        <a:p>
          <a:endParaRPr lang="en-US"/>
        </a:p>
      </dgm:t>
    </dgm:pt>
    <dgm:pt modelId="{62DFC7E7-DCDC-41A1-9502-41929AE2B8F1}" type="pres">
      <dgm:prSet presAssocID="{0ECB1E4C-6865-4C8A-8E5E-3E02C8F72EDD}" presName="sibTransLast" presStyleLbl="sibTrans2D1" presStyleIdx="1" presStyleCnt="2" custScaleX="282167" custScaleY="98846" custLinFactNeighborX="-68942" custLinFactNeighborY="266"/>
      <dgm:spPr/>
      <dgm:t>
        <a:bodyPr/>
        <a:lstStyle/>
        <a:p>
          <a:endParaRPr lang="en-US"/>
        </a:p>
      </dgm:t>
    </dgm:pt>
    <dgm:pt modelId="{FF29DE13-7E87-48CD-8A37-5DEC179A6BF0}" type="pres">
      <dgm:prSet presAssocID="{0ECB1E4C-6865-4C8A-8E5E-3E02C8F72EDD}" presName="connectorText" presStyleLbl="sibTrans2D1" presStyleIdx="1" presStyleCnt="2"/>
      <dgm:spPr/>
      <dgm:t>
        <a:bodyPr/>
        <a:lstStyle/>
        <a:p>
          <a:endParaRPr lang="en-US"/>
        </a:p>
      </dgm:t>
    </dgm:pt>
    <dgm:pt modelId="{DE350913-8BE2-45EC-9ED2-0283E39DD564}" type="pres">
      <dgm:prSet presAssocID="{0ECB1E4C-6865-4C8A-8E5E-3E02C8F72EDD}" presName="lastNode" presStyleLbl="node1" presStyleIdx="2" presStyleCnt="3" custScaleX="77186" custScaleY="77186" custLinFactX="-8912" custLinFactNeighborX="-100000" custLinFactNeighborY="8">
        <dgm:presLayoutVars>
          <dgm:bulletEnabled val="1"/>
        </dgm:presLayoutVars>
      </dgm:prSet>
      <dgm:spPr/>
      <dgm:t>
        <a:bodyPr/>
        <a:lstStyle/>
        <a:p>
          <a:endParaRPr lang="en-US"/>
        </a:p>
      </dgm:t>
    </dgm:pt>
  </dgm:ptLst>
  <dgm:cxnLst>
    <dgm:cxn modelId="{727005B4-D3E2-4820-B6D6-E533005E0E13}" type="presOf" srcId="{7441E203-2972-48D8-8FA5-85CEB34BA7B1}" destId="{DE350913-8BE2-45EC-9ED2-0283E39DD564}" srcOrd="0" destOrd="0" presId="urn:microsoft.com/office/officeart/2005/8/layout/equation2"/>
    <dgm:cxn modelId="{F7BB1A53-5D32-4A4E-BE4A-085A8A8F53E3}" type="presOf" srcId="{E9A798CA-749B-4DC3-8F5A-60CBEE1D7D1B}" destId="{818D2B39-1357-4E18-8881-3E54447BACC1}" srcOrd="0" destOrd="0" presId="urn:microsoft.com/office/officeart/2005/8/layout/equation2"/>
    <dgm:cxn modelId="{254FB6E2-6B59-4DB3-961C-6F367AA3F5B1}" type="presOf" srcId="{0ECB1E4C-6865-4C8A-8E5E-3E02C8F72EDD}" destId="{301B5686-2F3A-4337-BD61-B93D4DDB9FC8}" srcOrd="0" destOrd="0" presId="urn:microsoft.com/office/officeart/2005/8/layout/equation2"/>
    <dgm:cxn modelId="{4DF0B624-E72B-4861-8A3D-FFDD7BD48899}" type="presOf" srcId="{DE25173E-4844-4EEB-A5FF-3D5A15FE6B9C}" destId="{E8B7D1AA-1F4C-4F76-92C8-E6F99366D55C}" srcOrd="0" destOrd="0" presId="urn:microsoft.com/office/officeart/2005/8/layout/equation2"/>
    <dgm:cxn modelId="{7B03C60B-B820-4776-B9F5-2255F4081B2F}" srcId="{0ECB1E4C-6865-4C8A-8E5E-3E02C8F72EDD}" destId="{7441E203-2972-48D8-8FA5-85CEB34BA7B1}" srcOrd="2" destOrd="0" parTransId="{081CCAFA-5C2E-4ED2-91F1-6F0D7DC8B20D}" sibTransId="{B67AD6EC-8534-421D-97C1-FBEC475ED5F0}"/>
    <dgm:cxn modelId="{72E00235-D1F1-4D06-BF27-9B5092B03F4E}" type="presOf" srcId="{14B2EE7D-AA60-4006-9AA7-4EC8EBCB0F52}" destId="{D28D3315-620B-4EF8-A54A-525CB3320F78}" srcOrd="0" destOrd="0" presId="urn:microsoft.com/office/officeart/2005/8/layout/equation2"/>
    <dgm:cxn modelId="{5417C99B-1409-40D0-8E7A-2959A3CC4DFA}" type="presOf" srcId="{33D27078-9B44-40C4-BECF-7EE899489CF3}" destId="{FF29DE13-7E87-48CD-8A37-5DEC179A6BF0}" srcOrd="1" destOrd="0" presId="urn:microsoft.com/office/officeart/2005/8/layout/equation2"/>
    <dgm:cxn modelId="{A3163C28-207E-4435-906B-57DB72730B52}" srcId="{0ECB1E4C-6865-4C8A-8E5E-3E02C8F72EDD}" destId="{DE25173E-4844-4EEB-A5FF-3D5A15FE6B9C}" srcOrd="1" destOrd="0" parTransId="{6E26CACE-EC88-41AF-873C-32783D682E8D}" sibTransId="{33D27078-9B44-40C4-BECF-7EE899489CF3}"/>
    <dgm:cxn modelId="{640543DF-7A20-4062-A7ED-E07D177BFE42}" type="presOf" srcId="{33D27078-9B44-40C4-BECF-7EE899489CF3}" destId="{62DFC7E7-DCDC-41A1-9502-41929AE2B8F1}" srcOrd="0" destOrd="0" presId="urn:microsoft.com/office/officeart/2005/8/layout/equation2"/>
    <dgm:cxn modelId="{3FA94EF1-30A1-42D6-9D24-41191F020C42}" srcId="{0ECB1E4C-6865-4C8A-8E5E-3E02C8F72EDD}" destId="{E9A798CA-749B-4DC3-8F5A-60CBEE1D7D1B}" srcOrd="0" destOrd="0" parTransId="{9E008841-2E1C-4B65-8804-D59E2EB469E3}" sibTransId="{14B2EE7D-AA60-4006-9AA7-4EC8EBCB0F52}"/>
    <dgm:cxn modelId="{EF3E25FE-EF85-4BA4-8DC6-28EF1B90A7CE}" type="presParOf" srcId="{301B5686-2F3A-4337-BD61-B93D4DDB9FC8}" destId="{D55C3761-2178-427B-BF2B-C7F44F358BF5}" srcOrd="0" destOrd="0" presId="urn:microsoft.com/office/officeart/2005/8/layout/equation2"/>
    <dgm:cxn modelId="{B1CAD638-C043-4D4E-A062-C1181C3B9158}" type="presParOf" srcId="{D55C3761-2178-427B-BF2B-C7F44F358BF5}" destId="{818D2B39-1357-4E18-8881-3E54447BACC1}" srcOrd="0" destOrd="0" presId="urn:microsoft.com/office/officeart/2005/8/layout/equation2"/>
    <dgm:cxn modelId="{BC034041-0C5B-43D7-81EC-0DED72BB351C}" type="presParOf" srcId="{D55C3761-2178-427B-BF2B-C7F44F358BF5}" destId="{BB19B245-8597-4E46-8F52-3B1F573D96F4}" srcOrd="1" destOrd="0" presId="urn:microsoft.com/office/officeart/2005/8/layout/equation2"/>
    <dgm:cxn modelId="{DA9C76BB-EFAD-486A-AED4-0619B393779A}" type="presParOf" srcId="{D55C3761-2178-427B-BF2B-C7F44F358BF5}" destId="{D28D3315-620B-4EF8-A54A-525CB3320F78}" srcOrd="2" destOrd="0" presId="urn:microsoft.com/office/officeart/2005/8/layout/equation2"/>
    <dgm:cxn modelId="{14FE5711-70B3-42A1-8CEE-C155E9DA8E7D}" type="presParOf" srcId="{D55C3761-2178-427B-BF2B-C7F44F358BF5}" destId="{C9106292-A424-4904-8724-1E4C33C64495}" srcOrd="3" destOrd="0" presId="urn:microsoft.com/office/officeart/2005/8/layout/equation2"/>
    <dgm:cxn modelId="{8C28E53A-E39D-47CA-B0F8-5EBFEE7DFE42}" type="presParOf" srcId="{D55C3761-2178-427B-BF2B-C7F44F358BF5}" destId="{E8B7D1AA-1F4C-4F76-92C8-E6F99366D55C}" srcOrd="4" destOrd="0" presId="urn:microsoft.com/office/officeart/2005/8/layout/equation2"/>
    <dgm:cxn modelId="{0B3A7B39-8A5F-4F22-BBFF-DC3281FB6FA3}" type="presParOf" srcId="{301B5686-2F3A-4337-BD61-B93D4DDB9FC8}" destId="{62DFC7E7-DCDC-41A1-9502-41929AE2B8F1}" srcOrd="1" destOrd="0" presId="urn:microsoft.com/office/officeart/2005/8/layout/equation2"/>
    <dgm:cxn modelId="{D07DAB15-6887-42F0-A0AA-1AC360C16916}" type="presParOf" srcId="{62DFC7E7-DCDC-41A1-9502-41929AE2B8F1}" destId="{FF29DE13-7E87-48CD-8A37-5DEC179A6BF0}" srcOrd="0" destOrd="0" presId="urn:microsoft.com/office/officeart/2005/8/layout/equation2"/>
    <dgm:cxn modelId="{0E6AF385-82F0-4CF4-B27C-CF30579C838D}" type="presParOf" srcId="{301B5686-2F3A-4337-BD61-B93D4DDB9FC8}" destId="{DE350913-8BE2-45EC-9ED2-0283E39DD564}" srcOrd="2" destOrd="0" presId="urn:microsoft.com/office/officeart/2005/8/layout/equation2"/>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E0305A1-DFCC-4EED-9981-C7E016D0D1A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F12D010-8BBE-413E-AB24-C396477DBE46}">
      <dgm:prSet phldrT="[Text]" custT="1"/>
      <dgm:spPr/>
      <dgm:t>
        <a:bodyPr/>
        <a:lstStyle/>
        <a:p>
          <a:r>
            <a:rPr lang="en-US" sz="2000" b="1" dirty="0" smtClean="0"/>
            <a:t>Mediation</a:t>
          </a:r>
        </a:p>
      </dgm:t>
    </dgm:pt>
    <dgm:pt modelId="{E66365C1-F194-462B-A034-C6A1C01529DE}" type="parTrans" cxnId="{6FE159E1-339B-469F-901D-F24DDE18AEF9}">
      <dgm:prSet/>
      <dgm:spPr/>
      <dgm:t>
        <a:bodyPr/>
        <a:lstStyle/>
        <a:p>
          <a:endParaRPr lang="en-US"/>
        </a:p>
      </dgm:t>
    </dgm:pt>
    <dgm:pt modelId="{04116F52-5D7E-4A16-93EA-A4DB6094FCEB}" type="sibTrans" cxnId="{6FE159E1-339B-469F-901D-F24DDE18AEF9}">
      <dgm:prSet/>
      <dgm:spPr/>
      <dgm:t>
        <a:bodyPr/>
        <a:lstStyle/>
        <a:p>
          <a:endParaRPr lang="en-US"/>
        </a:p>
      </dgm:t>
    </dgm:pt>
    <dgm:pt modelId="{CF50B73A-6958-4135-BB66-3D4CF0AB7B62}">
      <dgm:prSet phldrT="[Text]" custT="1"/>
      <dgm:spPr/>
      <dgm:t>
        <a:bodyPr/>
        <a:lstStyle/>
        <a:p>
          <a:r>
            <a:rPr lang="en-US" sz="1200" dirty="0" smtClean="0"/>
            <a:t>In mediation, a third-party mediator, who is neutral in the dispute, is appointed by mutual consent to try to explore ways in which the parties can reach an outcome which satisfies both of them. The mediator does not impose a solution, but tries to help the parties come to one independently.</a:t>
          </a:r>
          <a:endParaRPr lang="en-US" sz="1200" b="1" dirty="0"/>
        </a:p>
      </dgm:t>
    </dgm:pt>
    <dgm:pt modelId="{C5758346-302C-44DF-BFCB-51826EEDBF0E}" type="parTrans" cxnId="{E26A0EDD-AB3A-4C64-A78B-BBC280B91D2E}">
      <dgm:prSet/>
      <dgm:spPr/>
      <dgm:t>
        <a:bodyPr/>
        <a:lstStyle/>
        <a:p>
          <a:endParaRPr lang="en-US"/>
        </a:p>
      </dgm:t>
    </dgm:pt>
    <dgm:pt modelId="{A0D5B37C-FFEA-4BB3-9FD3-424C6E4EAC4F}" type="sibTrans" cxnId="{E26A0EDD-AB3A-4C64-A78B-BBC280B91D2E}">
      <dgm:prSet/>
      <dgm:spPr/>
      <dgm:t>
        <a:bodyPr/>
        <a:lstStyle/>
        <a:p>
          <a:endParaRPr lang="en-US"/>
        </a:p>
      </dgm:t>
    </dgm:pt>
    <dgm:pt modelId="{C094620B-6009-4890-B5B2-87590BA98046}">
      <dgm:prSet phldrT="[Text]" custT="1"/>
      <dgm:spPr/>
      <dgm:t>
        <a:bodyPr/>
        <a:lstStyle/>
        <a:p>
          <a:r>
            <a:rPr lang="en-US" sz="2000" b="1" dirty="0" smtClean="0"/>
            <a:t>Conciliation</a:t>
          </a:r>
          <a:endParaRPr lang="en-US" sz="2000" b="1" dirty="0"/>
        </a:p>
      </dgm:t>
    </dgm:pt>
    <dgm:pt modelId="{1D0DEE23-FC7C-4C76-AFC8-F79A213420ED}" type="parTrans" cxnId="{8F4A64D0-A451-45DB-908D-EB8B38F6818F}">
      <dgm:prSet/>
      <dgm:spPr/>
      <dgm:t>
        <a:bodyPr/>
        <a:lstStyle/>
        <a:p>
          <a:endParaRPr lang="en-US"/>
        </a:p>
      </dgm:t>
    </dgm:pt>
    <dgm:pt modelId="{E57A0727-57E9-4953-956F-9DB9C7121988}" type="sibTrans" cxnId="{8F4A64D0-A451-45DB-908D-EB8B38F6818F}">
      <dgm:prSet/>
      <dgm:spPr/>
      <dgm:t>
        <a:bodyPr/>
        <a:lstStyle/>
        <a:p>
          <a:endParaRPr lang="en-US"/>
        </a:p>
      </dgm:t>
    </dgm:pt>
    <dgm:pt modelId="{941B84D6-F0A3-4FFD-966A-27533D2AE7B6}">
      <dgm:prSet phldrT="[Text]" custT="1"/>
      <dgm:spPr/>
      <dgm:t>
        <a:bodyPr/>
        <a:lstStyle/>
        <a:p>
          <a:r>
            <a:rPr lang="en-US" sz="1200" dirty="0" smtClean="0"/>
            <a:t>In conciliation, the neutral third party assists the parties to settle their differences and apart from that may deliver her opinion as to the merits of the case. In some variants the conciliator may be required to make a recommendation on the dispute resolution if agreement cannot be reached</a:t>
          </a:r>
          <a:endParaRPr lang="en-US" sz="1200" b="1" dirty="0"/>
        </a:p>
      </dgm:t>
    </dgm:pt>
    <dgm:pt modelId="{7729A062-BCD7-4447-8BB1-6C6D47611129}" type="parTrans" cxnId="{1763B5FB-5D29-46CE-84D3-EC8187FEECCB}">
      <dgm:prSet/>
      <dgm:spPr/>
      <dgm:t>
        <a:bodyPr/>
        <a:lstStyle/>
        <a:p>
          <a:endParaRPr lang="en-US"/>
        </a:p>
      </dgm:t>
    </dgm:pt>
    <dgm:pt modelId="{87F19A62-CF4C-4841-BDD2-75BC32314BA9}" type="sibTrans" cxnId="{1763B5FB-5D29-46CE-84D3-EC8187FEECCB}">
      <dgm:prSet/>
      <dgm:spPr/>
      <dgm:t>
        <a:bodyPr/>
        <a:lstStyle/>
        <a:p>
          <a:endParaRPr lang="en-US"/>
        </a:p>
      </dgm:t>
    </dgm:pt>
    <dgm:pt modelId="{9BEF75C3-2752-4264-AC2B-B2478D38386E}">
      <dgm:prSet phldrT="[Text]" custT="1"/>
      <dgm:spPr/>
      <dgm:t>
        <a:bodyPr/>
        <a:lstStyle/>
        <a:p>
          <a:r>
            <a:rPr lang="en-US" sz="2000" b="1" dirty="0" smtClean="0"/>
            <a:t>Ombudsman</a:t>
          </a:r>
          <a:endParaRPr lang="en-US" sz="2000" b="1" dirty="0"/>
        </a:p>
      </dgm:t>
    </dgm:pt>
    <dgm:pt modelId="{3706B73B-1E88-4B4C-9221-5459BDC88D60}" type="parTrans" cxnId="{E9A865C5-5CB3-4CD0-8504-ADF36222F56A}">
      <dgm:prSet/>
      <dgm:spPr/>
      <dgm:t>
        <a:bodyPr/>
        <a:lstStyle/>
        <a:p>
          <a:endParaRPr lang="en-US"/>
        </a:p>
      </dgm:t>
    </dgm:pt>
    <dgm:pt modelId="{F94E5F22-1B63-4F91-AD77-A27C1675F190}" type="sibTrans" cxnId="{E9A865C5-5CB3-4CD0-8504-ADF36222F56A}">
      <dgm:prSet/>
      <dgm:spPr/>
      <dgm:t>
        <a:bodyPr/>
        <a:lstStyle/>
        <a:p>
          <a:endParaRPr lang="en-US"/>
        </a:p>
      </dgm:t>
    </dgm:pt>
    <dgm:pt modelId="{E670AFC0-CBF4-4E5B-AEEF-3E9464EF4F2D}">
      <dgm:prSet custT="1"/>
      <dgm:spPr/>
      <dgm:t>
        <a:bodyPr/>
        <a:lstStyle/>
        <a:p>
          <a:r>
            <a:rPr lang="en-US" sz="2000" b="1" dirty="0" smtClean="0"/>
            <a:t>Online Dispute Resolution</a:t>
          </a:r>
          <a:endParaRPr lang="en-US" sz="2000" b="1" dirty="0"/>
        </a:p>
      </dgm:t>
    </dgm:pt>
    <dgm:pt modelId="{2FC847E1-35F9-4391-81A9-9B9CE7F614E6}" type="parTrans" cxnId="{BA868350-F609-4EF0-8920-C196063631D5}">
      <dgm:prSet/>
      <dgm:spPr/>
      <dgm:t>
        <a:bodyPr/>
        <a:lstStyle/>
        <a:p>
          <a:endParaRPr lang="en-US"/>
        </a:p>
      </dgm:t>
    </dgm:pt>
    <dgm:pt modelId="{57FA6C75-FF77-4C27-BFF7-5220FFF998BD}" type="sibTrans" cxnId="{BA868350-F609-4EF0-8920-C196063631D5}">
      <dgm:prSet/>
      <dgm:spPr/>
      <dgm:t>
        <a:bodyPr/>
        <a:lstStyle/>
        <a:p>
          <a:endParaRPr lang="en-US"/>
        </a:p>
      </dgm:t>
    </dgm:pt>
    <dgm:pt modelId="{A154982B-AA8A-4D67-89D6-578B582CA5F3}">
      <dgm:prSet custT="1"/>
      <dgm:spPr/>
      <dgm:t>
        <a:bodyPr/>
        <a:lstStyle/>
        <a:p>
          <a:r>
            <a:rPr lang="en-US" sz="1200" dirty="0" smtClean="0"/>
            <a:t>ODR refers to methods of alternative dispute resolution that incorporate the use of information technology in alternative dispute resolution processes (the internet, websites, e-mail communications, streaming data etc.)</a:t>
          </a:r>
          <a:endParaRPr lang="en-US" sz="1200" b="1" dirty="0"/>
        </a:p>
      </dgm:t>
    </dgm:pt>
    <dgm:pt modelId="{5754BD46-B203-48CF-80C9-C83F65D77772}" type="parTrans" cxnId="{4A636B17-D35A-4421-9013-BC5225CDB569}">
      <dgm:prSet/>
      <dgm:spPr/>
      <dgm:t>
        <a:bodyPr/>
        <a:lstStyle/>
        <a:p>
          <a:endParaRPr lang="en-US"/>
        </a:p>
      </dgm:t>
    </dgm:pt>
    <dgm:pt modelId="{B459189E-5070-423A-B3F5-B369424A9AF2}" type="sibTrans" cxnId="{4A636B17-D35A-4421-9013-BC5225CDB569}">
      <dgm:prSet/>
      <dgm:spPr/>
      <dgm:t>
        <a:bodyPr/>
        <a:lstStyle/>
        <a:p>
          <a:endParaRPr lang="en-US"/>
        </a:p>
      </dgm:t>
    </dgm:pt>
    <dgm:pt modelId="{7AC4CD0D-A463-4B47-A7AE-887DE8582253}">
      <dgm:prSet custT="1"/>
      <dgm:spPr/>
      <dgm:t>
        <a:bodyPr/>
        <a:lstStyle/>
        <a:p>
          <a:r>
            <a:rPr lang="en-US" sz="1200" dirty="0" smtClean="0"/>
            <a:t>Consumer organizations, associations of traders or commercial institutions may jointly or independently organize complaints boards based on the provisions of national legislation as well as soft-law instruments. A complaints board’s settlements are not usually binding, although in some systems they are binding on the entrepreneur.</a:t>
          </a:r>
          <a:endParaRPr lang="en-US" sz="1200" b="1" dirty="0"/>
        </a:p>
      </dgm:t>
    </dgm:pt>
    <dgm:pt modelId="{13E117DC-04D5-4E33-AD4E-91FD52C509A1}" type="parTrans" cxnId="{2C6622F9-5408-4F7D-9258-F6B42224324F}">
      <dgm:prSet/>
      <dgm:spPr/>
      <dgm:t>
        <a:bodyPr/>
        <a:lstStyle/>
        <a:p>
          <a:endParaRPr lang="en-US"/>
        </a:p>
      </dgm:t>
    </dgm:pt>
    <dgm:pt modelId="{7AA27B29-CE83-4316-B2F1-C9CED7DD8DFB}" type="sibTrans" cxnId="{2C6622F9-5408-4F7D-9258-F6B42224324F}">
      <dgm:prSet/>
      <dgm:spPr/>
      <dgm:t>
        <a:bodyPr/>
        <a:lstStyle/>
        <a:p>
          <a:endParaRPr lang="en-US"/>
        </a:p>
      </dgm:t>
    </dgm:pt>
    <dgm:pt modelId="{B2E82F40-A76B-488B-8156-DDF5E273180D}">
      <dgm:prSet custT="1"/>
      <dgm:spPr/>
      <dgm:t>
        <a:bodyPr/>
        <a:lstStyle/>
        <a:p>
          <a:r>
            <a:rPr lang="en-US" sz="2000" b="1" dirty="0" smtClean="0"/>
            <a:t>Complaints Boards</a:t>
          </a:r>
          <a:endParaRPr lang="en-US" sz="2000" b="1" dirty="0"/>
        </a:p>
      </dgm:t>
    </dgm:pt>
    <dgm:pt modelId="{068B1C57-7B54-47E7-BC2B-151D23A843D7}" type="parTrans" cxnId="{BB4D501C-CAE3-454F-B092-9BEAC02F19B6}">
      <dgm:prSet/>
      <dgm:spPr/>
      <dgm:t>
        <a:bodyPr/>
        <a:lstStyle/>
        <a:p>
          <a:endParaRPr lang="en-US"/>
        </a:p>
      </dgm:t>
    </dgm:pt>
    <dgm:pt modelId="{FAE7F80E-B652-4A46-9CB0-6E092FA345EB}" type="sibTrans" cxnId="{BB4D501C-CAE3-454F-B092-9BEAC02F19B6}">
      <dgm:prSet/>
      <dgm:spPr/>
      <dgm:t>
        <a:bodyPr/>
        <a:lstStyle/>
        <a:p>
          <a:endParaRPr lang="en-US"/>
        </a:p>
      </dgm:t>
    </dgm:pt>
    <dgm:pt modelId="{A2E15A02-0352-40A5-822D-5FEFC9B648C7}">
      <dgm:prSet phldrT="[Text]" custT="1"/>
      <dgm:spPr/>
      <dgm:t>
        <a:bodyPr/>
        <a:lstStyle/>
        <a:p>
          <a:r>
            <a:rPr lang="en-US" sz="1200" dirty="0" smtClean="0"/>
            <a:t>An ombudsman is a person appointed individually to settle disputes between entrepreneurs and consumers.  Ombudsman decisions are usually binding on the business party, or else not binding on any party</a:t>
          </a:r>
          <a:endParaRPr lang="en-US" sz="1200" dirty="0"/>
        </a:p>
      </dgm:t>
    </dgm:pt>
    <dgm:pt modelId="{667F990C-8B84-4B5C-AE8B-FD609CAAE9BD}" type="sibTrans" cxnId="{DB1A120E-D9A2-42D6-A896-EDDA73B1FB15}">
      <dgm:prSet/>
      <dgm:spPr/>
      <dgm:t>
        <a:bodyPr/>
        <a:lstStyle/>
        <a:p>
          <a:endParaRPr lang="en-US"/>
        </a:p>
      </dgm:t>
    </dgm:pt>
    <dgm:pt modelId="{1D4B741D-EBA3-4306-8166-12B2039729ED}" type="parTrans" cxnId="{DB1A120E-D9A2-42D6-A896-EDDA73B1FB15}">
      <dgm:prSet/>
      <dgm:spPr/>
      <dgm:t>
        <a:bodyPr/>
        <a:lstStyle/>
        <a:p>
          <a:endParaRPr lang="en-US"/>
        </a:p>
      </dgm:t>
    </dgm:pt>
    <dgm:pt modelId="{A755A906-DB7C-4F31-B8AC-FDC334E31F6F}">
      <dgm:prSet custT="1"/>
      <dgm:spPr/>
      <dgm:t>
        <a:bodyPr/>
        <a:lstStyle/>
        <a:p>
          <a:r>
            <a:rPr lang="en-US" sz="2000" b="1" dirty="0" smtClean="0"/>
            <a:t>Arbitration</a:t>
          </a:r>
          <a:endParaRPr lang="en-US" sz="2000" b="1" dirty="0"/>
        </a:p>
      </dgm:t>
    </dgm:pt>
    <dgm:pt modelId="{BDA377CB-0F07-46CD-9575-3F6EE74C838E}" type="parTrans" cxnId="{84E30B9C-3466-4AC1-A819-D7AFB5DA06E0}">
      <dgm:prSet/>
      <dgm:spPr/>
      <dgm:t>
        <a:bodyPr/>
        <a:lstStyle/>
        <a:p>
          <a:endParaRPr lang="en-US"/>
        </a:p>
      </dgm:t>
    </dgm:pt>
    <dgm:pt modelId="{3CDD343E-B604-40D3-8673-20BBAE209407}" type="sibTrans" cxnId="{84E30B9C-3466-4AC1-A819-D7AFB5DA06E0}">
      <dgm:prSet/>
      <dgm:spPr/>
      <dgm:t>
        <a:bodyPr/>
        <a:lstStyle/>
        <a:p>
          <a:endParaRPr lang="en-US"/>
        </a:p>
      </dgm:t>
    </dgm:pt>
    <dgm:pt modelId="{FDE7189E-8FAA-448E-A4D2-05F8CA43D75F}">
      <dgm:prSet custT="1"/>
      <dgm:spPr/>
      <dgm:t>
        <a:bodyPr/>
        <a:lstStyle/>
        <a:p>
          <a:r>
            <a:rPr lang="en-US" sz="1200" dirty="0" smtClean="0"/>
            <a:t>Arbitration is a formal and binding process where the dispute is resolved by the third body either of a collective or an individual nature</a:t>
          </a:r>
          <a:endParaRPr lang="en-US" sz="1200" dirty="0"/>
        </a:p>
      </dgm:t>
    </dgm:pt>
    <dgm:pt modelId="{B05196FD-4A87-41DE-8542-1DE26FCBEC43}" type="parTrans" cxnId="{BCF2987C-2388-4D7F-8A77-FF2189326A7F}">
      <dgm:prSet/>
      <dgm:spPr/>
      <dgm:t>
        <a:bodyPr/>
        <a:lstStyle/>
        <a:p>
          <a:endParaRPr lang="en-US"/>
        </a:p>
      </dgm:t>
    </dgm:pt>
    <dgm:pt modelId="{06D9A9FA-CB38-4844-932C-1072A18DFC1F}" type="sibTrans" cxnId="{BCF2987C-2388-4D7F-8A77-FF2189326A7F}">
      <dgm:prSet/>
      <dgm:spPr/>
      <dgm:t>
        <a:bodyPr/>
        <a:lstStyle/>
        <a:p>
          <a:endParaRPr lang="en-US"/>
        </a:p>
      </dgm:t>
    </dgm:pt>
    <dgm:pt modelId="{0E0B7918-B174-4051-A699-2A47B7EB5E83}" type="pres">
      <dgm:prSet presAssocID="{8E0305A1-DFCC-4EED-9981-C7E016D0D1A9}" presName="Name0" presStyleCnt="0">
        <dgm:presLayoutVars>
          <dgm:dir/>
          <dgm:animLvl val="lvl"/>
          <dgm:resizeHandles val="exact"/>
        </dgm:presLayoutVars>
      </dgm:prSet>
      <dgm:spPr/>
      <dgm:t>
        <a:bodyPr/>
        <a:lstStyle/>
        <a:p>
          <a:endParaRPr lang="en-US"/>
        </a:p>
      </dgm:t>
    </dgm:pt>
    <dgm:pt modelId="{97F1EDF4-EBD7-4E39-A458-0FE32F205D06}" type="pres">
      <dgm:prSet presAssocID="{BF12D010-8BBE-413E-AB24-C396477DBE46}" presName="linNode" presStyleCnt="0"/>
      <dgm:spPr/>
    </dgm:pt>
    <dgm:pt modelId="{B2014FF3-51F4-4A59-B8C2-9DB434FE3FAF}" type="pres">
      <dgm:prSet presAssocID="{BF12D010-8BBE-413E-AB24-C396477DBE46}" presName="parentText" presStyleLbl="node1" presStyleIdx="0" presStyleCnt="6" custScaleX="69082">
        <dgm:presLayoutVars>
          <dgm:chMax val="1"/>
          <dgm:bulletEnabled val="1"/>
        </dgm:presLayoutVars>
      </dgm:prSet>
      <dgm:spPr/>
      <dgm:t>
        <a:bodyPr/>
        <a:lstStyle/>
        <a:p>
          <a:endParaRPr lang="en-US"/>
        </a:p>
      </dgm:t>
    </dgm:pt>
    <dgm:pt modelId="{614AF21B-A689-44F4-97DC-B00B51ABF615}" type="pres">
      <dgm:prSet presAssocID="{BF12D010-8BBE-413E-AB24-C396477DBE46}" presName="descendantText" presStyleLbl="alignAccFollowNode1" presStyleIdx="0" presStyleCnt="6" custScaleY="121698">
        <dgm:presLayoutVars>
          <dgm:bulletEnabled val="1"/>
        </dgm:presLayoutVars>
      </dgm:prSet>
      <dgm:spPr/>
      <dgm:t>
        <a:bodyPr/>
        <a:lstStyle/>
        <a:p>
          <a:endParaRPr lang="en-US"/>
        </a:p>
      </dgm:t>
    </dgm:pt>
    <dgm:pt modelId="{6C99AF3E-0056-4807-B953-45165F4755AA}" type="pres">
      <dgm:prSet presAssocID="{04116F52-5D7E-4A16-93EA-A4DB6094FCEB}" presName="sp" presStyleCnt="0"/>
      <dgm:spPr/>
    </dgm:pt>
    <dgm:pt modelId="{F1C7A202-A7F4-43E0-AD88-3A575D44E915}" type="pres">
      <dgm:prSet presAssocID="{C094620B-6009-4890-B5B2-87590BA98046}" presName="linNode" presStyleCnt="0"/>
      <dgm:spPr/>
    </dgm:pt>
    <dgm:pt modelId="{E81B57B9-B149-4F76-B455-43962EE79D83}" type="pres">
      <dgm:prSet presAssocID="{C094620B-6009-4890-B5B2-87590BA98046}" presName="parentText" presStyleLbl="node1" presStyleIdx="1" presStyleCnt="6" custScaleX="69082">
        <dgm:presLayoutVars>
          <dgm:chMax val="1"/>
          <dgm:bulletEnabled val="1"/>
        </dgm:presLayoutVars>
      </dgm:prSet>
      <dgm:spPr/>
      <dgm:t>
        <a:bodyPr/>
        <a:lstStyle/>
        <a:p>
          <a:endParaRPr lang="en-US"/>
        </a:p>
      </dgm:t>
    </dgm:pt>
    <dgm:pt modelId="{B78988A9-B5DB-4B91-A07C-6B4643DAE0B1}" type="pres">
      <dgm:prSet presAssocID="{C094620B-6009-4890-B5B2-87590BA98046}" presName="descendantText" presStyleLbl="alignAccFollowNode1" presStyleIdx="1" presStyleCnt="6" custScaleY="141313">
        <dgm:presLayoutVars>
          <dgm:bulletEnabled val="1"/>
        </dgm:presLayoutVars>
      </dgm:prSet>
      <dgm:spPr/>
      <dgm:t>
        <a:bodyPr/>
        <a:lstStyle/>
        <a:p>
          <a:endParaRPr lang="en-US"/>
        </a:p>
      </dgm:t>
    </dgm:pt>
    <dgm:pt modelId="{E216E256-3243-41FD-ADB2-AA6FC096BF16}" type="pres">
      <dgm:prSet presAssocID="{E57A0727-57E9-4953-956F-9DB9C7121988}" presName="sp" presStyleCnt="0"/>
      <dgm:spPr/>
    </dgm:pt>
    <dgm:pt modelId="{1876B044-1FA6-4055-AF9F-EBA403A0A3ED}" type="pres">
      <dgm:prSet presAssocID="{9BEF75C3-2752-4264-AC2B-B2478D38386E}" presName="linNode" presStyleCnt="0"/>
      <dgm:spPr/>
    </dgm:pt>
    <dgm:pt modelId="{60DC0BC6-C54B-461B-BE2D-A2B2D8C6D87A}" type="pres">
      <dgm:prSet presAssocID="{9BEF75C3-2752-4264-AC2B-B2478D38386E}" presName="parentText" presStyleLbl="node1" presStyleIdx="2" presStyleCnt="6" custScaleX="69082">
        <dgm:presLayoutVars>
          <dgm:chMax val="1"/>
          <dgm:bulletEnabled val="1"/>
        </dgm:presLayoutVars>
      </dgm:prSet>
      <dgm:spPr/>
      <dgm:t>
        <a:bodyPr/>
        <a:lstStyle/>
        <a:p>
          <a:endParaRPr lang="en-US"/>
        </a:p>
      </dgm:t>
    </dgm:pt>
    <dgm:pt modelId="{74534642-CE8D-4D34-9E2B-9DBEDAEF1E9D}" type="pres">
      <dgm:prSet presAssocID="{9BEF75C3-2752-4264-AC2B-B2478D38386E}" presName="descendantText" presStyleLbl="alignAccFollowNode1" presStyleIdx="2" presStyleCnt="6">
        <dgm:presLayoutVars>
          <dgm:bulletEnabled val="1"/>
        </dgm:presLayoutVars>
      </dgm:prSet>
      <dgm:spPr/>
      <dgm:t>
        <a:bodyPr/>
        <a:lstStyle/>
        <a:p>
          <a:endParaRPr lang="en-US"/>
        </a:p>
      </dgm:t>
    </dgm:pt>
    <dgm:pt modelId="{BBAB46E6-DC0C-4A80-BC81-1FBBF08586CA}" type="pres">
      <dgm:prSet presAssocID="{F94E5F22-1B63-4F91-AD77-A27C1675F190}" presName="sp" presStyleCnt="0"/>
      <dgm:spPr/>
    </dgm:pt>
    <dgm:pt modelId="{A8068411-4486-4B63-99E8-88E6198FFC4D}" type="pres">
      <dgm:prSet presAssocID="{B2E82F40-A76B-488B-8156-DDF5E273180D}" presName="linNode" presStyleCnt="0"/>
      <dgm:spPr/>
    </dgm:pt>
    <dgm:pt modelId="{4FD771B0-AD3A-4AC9-B5F2-77A8C4720A71}" type="pres">
      <dgm:prSet presAssocID="{B2E82F40-A76B-488B-8156-DDF5E273180D}" presName="parentText" presStyleLbl="node1" presStyleIdx="3" presStyleCnt="6" custScaleX="69082">
        <dgm:presLayoutVars>
          <dgm:chMax val="1"/>
          <dgm:bulletEnabled val="1"/>
        </dgm:presLayoutVars>
      </dgm:prSet>
      <dgm:spPr/>
      <dgm:t>
        <a:bodyPr/>
        <a:lstStyle/>
        <a:p>
          <a:endParaRPr lang="en-US"/>
        </a:p>
      </dgm:t>
    </dgm:pt>
    <dgm:pt modelId="{2E51BED1-9C5E-4152-9199-A3921F7FD93C}" type="pres">
      <dgm:prSet presAssocID="{B2E82F40-A76B-488B-8156-DDF5E273180D}" presName="descendantText" presStyleLbl="alignAccFollowNode1" presStyleIdx="3" presStyleCnt="6" custScaleY="141706">
        <dgm:presLayoutVars>
          <dgm:bulletEnabled val="1"/>
        </dgm:presLayoutVars>
      </dgm:prSet>
      <dgm:spPr/>
      <dgm:t>
        <a:bodyPr/>
        <a:lstStyle/>
        <a:p>
          <a:endParaRPr lang="en-US"/>
        </a:p>
      </dgm:t>
    </dgm:pt>
    <dgm:pt modelId="{4EAC8CC7-278F-4979-B49D-09B6C49F25DA}" type="pres">
      <dgm:prSet presAssocID="{FAE7F80E-B652-4A46-9CB0-6E092FA345EB}" presName="sp" presStyleCnt="0"/>
      <dgm:spPr/>
    </dgm:pt>
    <dgm:pt modelId="{28F5EFB8-DCC0-4EB9-A951-EC04F9ECA6A5}" type="pres">
      <dgm:prSet presAssocID="{A755A906-DB7C-4F31-B8AC-FDC334E31F6F}" presName="linNode" presStyleCnt="0"/>
      <dgm:spPr/>
    </dgm:pt>
    <dgm:pt modelId="{63CB5965-5E6E-4409-96AC-16F67B43AF10}" type="pres">
      <dgm:prSet presAssocID="{A755A906-DB7C-4F31-B8AC-FDC334E31F6F}" presName="parentText" presStyleLbl="node1" presStyleIdx="4" presStyleCnt="6" custScaleX="69082">
        <dgm:presLayoutVars>
          <dgm:chMax val="1"/>
          <dgm:bulletEnabled val="1"/>
        </dgm:presLayoutVars>
      </dgm:prSet>
      <dgm:spPr/>
      <dgm:t>
        <a:bodyPr/>
        <a:lstStyle/>
        <a:p>
          <a:endParaRPr lang="en-US"/>
        </a:p>
      </dgm:t>
    </dgm:pt>
    <dgm:pt modelId="{B63D23E9-7272-4BAF-BE1D-5A48DB184165}" type="pres">
      <dgm:prSet presAssocID="{A755A906-DB7C-4F31-B8AC-FDC334E31F6F}" presName="descendantText" presStyleLbl="alignAccFollowNode1" presStyleIdx="4" presStyleCnt="6" custScaleY="75085">
        <dgm:presLayoutVars>
          <dgm:bulletEnabled val="1"/>
        </dgm:presLayoutVars>
      </dgm:prSet>
      <dgm:spPr/>
      <dgm:t>
        <a:bodyPr/>
        <a:lstStyle/>
        <a:p>
          <a:endParaRPr lang="en-US"/>
        </a:p>
      </dgm:t>
    </dgm:pt>
    <dgm:pt modelId="{F7B9519F-32F6-4F2B-AC68-6F2628CEBCE4}" type="pres">
      <dgm:prSet presAssocID="{3CDD343E-B604-40D3-8673-20BBAE209407}" presName="sp" presStyleCnt="0"/>
      <dgm:spPr/>
    </dgm:pt>
    <dgm:pt modelId="{4AE1317F-8BD5-4652-9975-4DFFDC85AF3A}" type="pres">
      <dgm:prSet presAssocID="{E670AFC0-CBF4-4E5B-AEEF-3E9464EF4F2D}" presName="linNode" presStyleCnt="0"/>
      <dgm:spPr/>
    </dgm:pt>
    <dgm:pt modelId="{B4FEABBA-CF4A-430D-B37F-089B03043558}" type="pres">
      <dgm:prSet presAssocID="{E670AFC0-CBF4-4E5B-AEEF-3E9464EF4F2D}" presName="parentText" presStyleLbl="node1" presStyleIdx="5" presStyleCnt="6" custScaleX="69082">
        <dgm:presLayoutVars>
          <dgm:chMax val="1"/>
          <dgm:bulletEnabled val="1"/>
        </dgm:presLayoutVars>
      </dgm:prSet>
      <dgm:spPr/>
      <dgm:t>
        <a:bodyPr/>
        <a:lstStyle/>
        <a:p>
          <a:endParaRPr lang="en-US"/>
        </a:p>
      </dgm:t>
    </dgm:pt>
    <dgm:pt modelId="{1678160E-E30F-4E13-AE13-6BAA0FF2FA0E}" type="pres">
      <dgm:prSet presAssocID="{E670AFC0-CBF4-4E5B-AEEF-3E9464EF4F2D}" presName="descendantText" presStyleLbl="alignAccFollowNode1" presStyleIdx="5" presStyleCnt="6">
        <dgm:presLayoutVars>
          <dgm:bulletEnabled val="1"/>
        </dgm:presLayoutVars>
      </dgm:prSet>
      <dgm:spPr/>
      <dgm:t>
        <a:bodyPr/>
        <a:lstStyle/>
        <a:p>
          <a:endParaRPr lang="en-US"/>
        </a:p>
      </dgm:t>
    </dgm:pt>
  </dgm:ptLst>
  <dgm:cxnLst>
    <dgm:cxn modelId="{BA868350-F609-4EF0-8920-C196063631D5}" srcId="{8E0305A1-DFCC-4EED-9981-C7E016D0D1A9}" destId="{E670AFC0-CBF4-4E5B-AEEF-3E9464EF4F2D}" srcOrd="5" destOrd="0" parTransId="{2FC847E1-35F9-4391-81A9-9B9CE7F614E6}" sibTransId="{57FA6C75-FF77-4C27-BFF7-5220FFF998BD}"/>
    <dgm:cxn modelId="{30D9D340-EEF6-45B3-B8D2-D8C03EA1140A}" type="presOf" srcId="{BF12D010-8BBE-413E-AB24-C396477DBE46}" destId="{B2014FF3-51F4-4A59-B8C2-9DB434FE3FAF}" srcOrd="0" destOrd="0" presId="urn:microsoft.com/office/officeart/2005/8/layout/vList5"/>
    <dgm:cxn modelId="{DB1A120E-D9A2-42D6-A896-EDDA73B1FB15}" srcId="{9BEF75C3-2752-4264-AC2B-B2478D38386E}" destId="{A2E15A02-0352-40A5-822D-5FEFC9B648C7}" srcOrd="0" destOrd="0" parTransId="{1D4B741D-EBA3-4306-8166-12B2039729ED}" sibTransId="{667F990C-8B84-4B5C-AE8B-FD609CAAE9BD}"/>
    <dgm:cxn modelId="{1763B5FB-5D29-46CE-84D3-EC8187FEECCB}" srcId="{C094620B-6009-4890-B5B2-87590BA98046}" destId="{941B84D6-F0A3-4FFD-966A-27533D2AE7B6}" srcOrd="0" destOrd="0" parTransId="{7729A062-BCD7-4447-8BB1-6C6D47611129}" sibTransId="{87F19A62-CF4C-4841-BDD2-75BC32314BA9}"/>
    <dgm:cxn modelId="{82CF8413-039A-4CC6-9B90-BA04EDCFE05B}" type="presOf" srcId="{B2E82F40-A76B-488B-8156-DDF5E273180D}" destId="{4FD771B0-AD3A-4AC9-B5F2-77A8C4720A71}" srcOrd="0" destOrd="0" presId="urn:microsoft.com/office/officeart/2005/8/layout/vList5"/>
    <dgm:cxn modelId="{0A23FA54-877B-4106-A9F3-3305A1F63EFA}" type="presOf" srcId="{FDE7189E-8FAA-448E-A4D2-05F8CA43D75F}" destId="{B63D23E9-7272-4BAF-BE1D-5A48DB184165}" srcOrd="0" destOrd="0" presId="urn:microsoft.com/office/officeart/2005/8/layout/vList5"/>
    <dgm:cxn modelId="{6FE159E1-339B-469F-901D-F24DDE18AEF9}" srcId="{8E0305A1-DFCC-4EED-9981-C7E016D0D1A9}" destId="{BF12D010-8BBE-413E-AB24-C396477DBE46}" srcOrd="0" destOrd="0" parTransId="{E66365C1-F194-462B-A034-C6A1C01529DE}" sibTransId="{04116F52-5D7E-4A16-93EA-A4DB6094FCEB}"/>
    <dgm:cxn modelId="{8EDAAE76-0179-4C2E-A5AC-7EF7DA549425}" type="presOf" srcId="{9BEF75C3-2752-4264-AC2B-B2478D38386E}" destId="{60DC0BC6-C54B-461B-BE2D-A2B2D8C6D87A}" srcOrd="0" destOrd="0" presId="urn:microsoft.com/office/officeart/2005/8/layout/vList5"/>
    <dgm:cxn modelId="{84E30B9C-3466-4AC1-A819-D7AFB5DA06E0}" srcId="{8E0305A1-DFCC-4EED-9981-C7E016D0D1A9}" destId="{A755A906-DB7C-4F31-B8AC-FDC334E31F6F}" srcOrd="4" destOrd="0" parTransId="{BDA377CB-0F07-46CD-9575-3F6EE74C838E}" sibTransId="{3CDD343E-B604-40D3-8673-20BBAE209407}"/>
    <dgm:cxn modelId="{3EDB10C3-9663-4775-AF13-12A71609BAA0}" type="presOf" srcId="{CF50B73A-6958-4135-BB66-3D4CF0AB7B62}" destId="{614AF21B-A689-44F4-97DC-B00B51ABF615}" srcOrd="0" destOrd="0" presId="urn:microsoft.com/office/officeart/2005/8/layout/vList5"/>
    <dgm:cxn modelId="{2C6622F9-5408-4F7D-9258-F6B42224324F}" srcId="{B2E82F40-A76B-488B-8156-DDF5E273180D}" destId="{7AC4CD0D-A463-4B47-A7AE-887DE8582253}" srcOrd="0" destOrd="0" parTransId="{13E117DC-04D5-4E33-AD4E-91FD52C509A1}" sibTransId="{7AA27B29-CE83-4316-B2F1-C9CED7DD8DFB}"/>
    <dgm:cxn modelId="{09572C31-51AC-4998-8485-4D2389DDD0BA}" type="presOf" srcId="{8E0305A1-DFCC-4EED-9981-C7E016D0D1A9}" destId="{0E0B7918-B174-4051-A699-2A47B7EB5E83}" srcOrd="0" destOrd="0" presId="urn:microsoft.com/office/officeart/2005/8/layout/vList5"/>
    <dgm:cxn modelId="{E9A865C5-5CB3-4CD0-8504-ADF36222F56A}" srcId="{8E0305A1-DFCC-4EED-9981-C7E016D0D1A9}" destId="{9BEF75C3-2752-4264-AC2B-B2478D38386E}" srcOrd="2" destOrd="0" parTransId="{3706B73B-1E88-4B4C-9221-5459BDC88D60}" sibTransId="{F94E5F22-1B63-4F91-AD77-A27C1675F190}"/>
    <dgm:cxn modelId="{1D48DD3A-336A-43B4-AA6D-DA9E8487D85D}" type="presOf" srcId="{7AC4CD0D-A463-4B47-A7AE-887DE8582253}" destId="{2E51BED1-9C5E-4152-9199-A3921F7FD93C}" srcOrd="0" destOrd="0" presId="urn:microsoft.com/office/officeart/2005/8/layout/vList5"/>
    <dgm:cxn modelId="{8F4A64D0-A451-45DB-908D-EB8B38F6818F}" srcId="{8E0305A1-DFCC-4EED-9981-C7E016D0D1A9}" destId="{C094620B-6009-4890-B5B2-87590BA98046}" srcOrd="1" destOrd="0" parTransId="{1D0DEE23-FC7C-4C76-AFC8-F79A213420ED}" sibTransId="{E57A0727-57E9-4953-956F-9DB9C7121988}"/>
    <dgm:cxn modelId="{A7943C29-428E-4131-A6AC-9AC5406A2D2A}" type="presOf" srcId="{941B84D6-F0A3-4FFD-966A-27533D2AE7B6}" destId="{B78988A9-B5DB-4B91-A07C-6B4643DAE0B1}" srcOrd="0" destOrd="0" presId="urn:microsoft.com/office/officeart/2005/8/layout/vList5"/>
    <dgm:cxn modelId="{BCF2987C-2388-4D7F-8A77-FF2189326A7F}" srcId="{A755A906-DB7C-4F31-B8AC-FDC334E31F6F}" destId="{FDE7189E-8FAA-448E-A4D2-05F8CA43D75F}" srcOrd="0" destOrd="0" parTransId="{B05196FD-4A87-41DE-8542-1DE26FCBEC43}" sibTransId="{06D9A9FA-CB38-4844-932C-1072A18DFC1F}"/>
    <dgm:cxn modelId="{E26A0EDD-AB3A-4C64-A78B-BBC280B91D2E}" srcId="{BF12D010-8BBE-413E-AB24-C396477DBE46}" destId="{CF50B73A-6958-4135-BB66-3D4CF0AB7B62}" srcOrd="0" destOrd="0" parTransId="{C5758346-302C-44DF-BFCB-51826EEDBF0E}" sibTransId="{A0D5B37C-FFEA-4BB3-9FD3-424C6E4EAC4F}"/>
    <dgm:cxn modelId="{65103D2A-6B02-4F85-ADA0-C18E79DEE2AB}" type="presOf" srcId="{E670AFC0-CBF4-4E5B-AEEF-3E9464EF4F2D}" destId="{B4FEABBA-CF4A-430D-B37F-089B03043558}" srcOrd="0" destOrd="0" presId="urn:microsoft.com/office/officeart/2005/8/layout/vList5"/>
    <dgm:cxn modelId="{C3452787-085D-4B99-AC91-0CE787F8EB9C}" type="presOf" srcId="{A2E15A02-0352-40A5-822D-5FEFC9B648C7}" destId="{74534642-CE8D-4D34-9E2B-9DBEDAEF1E9D}" srcOrd="0" destOrd="0" presId="urn:microsoft.com/office/officeart/2005/8/layout/vList5"/>
    <dgm:cxn modelId="{4A636B17-D35A-4421-9013-BC5225CDB569}" srcId="{E670AFC0-CBF4-4E5B-AEEF-3E9464EF4F2D}" destId="{A154982B-AA8A-4D67-89D6-578B582CA5F3}" srcOrd="0" destOrd="0" parTransId="{5754BD46-B203-48CF-80C9-C83F65D77772}" sibTransId="{B459189E-5070-423A-B3F5-B369424A9AF2}"/>
    <dgm:cxn modelId="{BB4D501C-CAE3-454F-B092-9BEAC02F19B6}" srcId="{8E0305A1-DFCC-4EED-9981-C7E016D0D1A9}" destId="{B2E82F40-A76B-488B-8156-DDF5E273180D}" srcOrd="3" destOrd="0" parTransId="{068B1C57-7B54-47E7-BC2B-151D23A843D7}" sibTransId="{FAE7F80E-B652-4A46-9CB0-6E092FA345EB}"/>
    <dgm:cxn modelId="{27488DFD-4EB2-482E-A998-B8CE279B9632}" type="presOf" srcId="{A154982B-AA8A-4D67-89D6-578B582CA5F3}" destId="{1678160E-E30F-4E13-AE13-6BAA0FF2FA0E}" srcOrd="0" destOrd="0" presId="urn:microsoft.com/office/officeart/2005/8/layout/vList5"/>
    <dgm:cxn modelId="{11B5DA5F-1314-40DC-9B1E-AC3735F95782}" type="presOf" srcId="{A755A906-DB7C-4F31-B8AC-FDC334E31F6F}" destId="{63CB5965-5E6E-4409-96AC-16F67B43AF10}" srcOrd="0" destOrd="0" presId="urn:microsoft.com/office/officeart/2005/8/layout/vList5"/>
    <dgm:cxn modelId="{5EE656A8-23F0-4E64-A31B-F920F4205059}" type="presOf" srcId="{C094620B-6009-4890-B5B2-87590BA98046}" destId="{E81B57B9-B149-4F76-B455-43962EE79D83}" srcOrd="0" destOrd="0" presId="urn:microsoft.com/office/officeart/2005/8/layout/vList5"/>
    <dgm:cxn modelId="{93FDC0CF-0131-42C6-9EE0-B047B94EEE3D}" type="presParOf" srcId="{0E0B7918-B174-4051-A699-2A47B7EB5E83}" destId="{97F1EDF4-EBD7-4E39-A458-0FE32F205D06}" srcOrd="0" destOrd="0" presId="urn:microsoft.com/office/officeart/2005/8/layout/vList5"/>
    <dgm:cxn modelId="{555CD27F-A094-4907-AB99-00DE834387F2}" type="presParOf" srcId="{97F1EDF4-EBD7-4E39-A458-0FE32F205D06}" destId="{B2014FF3-51F4-4A59-B8C2-9DB434FE3FAF}" srcOrd="0" destOrd="0" presId="urn:microsoft.com/office/officeart/2005/8/layout/vList5"/>
    <dgm:cxn modelId="{CF0F4E5F-49F7-4F00-A0AF-0F8EC22F02D3}" type="presParOf" srcId="{97F1EDF4-EBD7-4E39-A458-0FE32F205D06}" destId="{614AF21B-A689-44F4-97DC-B00B51ABF615}" srcOrd="1" destOrd="0" presId="urn:microsoft.com/office/officeart/2005/8/layout/vList5"/>
    <dgm:cxn modelId="{B20202D2-4C14-486C-9271-6AD42E972CB0}" type="presParOf" srcId="{0E0B7918-B174-4051-A699-2A47B7EB5E83}" destId="{6C99AF3E-0056-4807-B953-45165F4755AA}" srcOrd="1" destOrd="0" presId="urn:microsoft.com/office/officeart/2005/8/layout/vList5"/>
    <dgm:cxn modelId="{577C9078-C5C4-455F-A8E0-5A4AC7DB2CD5}" type="presParOf" srcId="{0E0B7918-B174-4051-A699-2A47B7EB5E83}" destId="{F1C7A202-A7F4-43E0-AD88-3A575D44E915}" srcOrd="2" destOrd="0" presId="urn:microsoft.com/office/officeart/2005/8/layout/vList5"/>
    <dgm:cxn modelId="{21F1D276-95E1-4FD0-B5CA-AE2C2D9C147F}" type="presParOf" srcId="{F1C7A202-A7F4-43E0-AD88-3A575D44E915}" destId="{E81B57B9-B149-4F76-B455-43962EE79D83}" srcOrd="0" destOrd="0" presId="urn:microsoft.com/office/officeart/2005/8/layout/vList5"/>
    <dgm:cxn modelId="{C15AACE0-74B9-4A58-A44C-E0A49713A9AB}" type="presParOf" srcId="{F1C7A202-A7F4-43E0-AD88-3A575D44E915}" destId="{B78988A9-B5DB-4B91-A07C-6B4643DAE0B1}" srcOrd="1" destOrd="0" presId="urn:microsoft.com/office/officeart/2005/8/layout/vList5"/>
    <dgm:cxn modelId="{DA9DAEE1-18F0-4BF1-9A86-4C45E87EE8D8}" type="presParOf" srcId="{0E0B7918-B174-4051-A699-2A47B7EB5E83}" destId="{E216E256-3243-41FD-ADB2-AA6FC096BF16}" srcOrd="3" destOrd="0" presId="urn:microsoft.com/office/officeart/2005/8/layout/vList5"/>
    <dgm:cxn modelId="{EFBFA1AF-A212-4BFA-8FED-2A23A48AE22C}" type="presParOf" srcId="{0E0B7918-B174-4051-A699-2A47B7EB5E83}" destId="{1876B044-1FA6-4055-AF9F-EBA403A0A3ED}" srcOrd="4" destOrd="0" presId="urn:microsoft.com/office/officeart/2005/8/layout/vList5"/>
    <dgm:cxn modelId="{F8F0916E-0780-4C62-8562-C2AE5C175469}" type="presParOf" srcId="{1876B044-1FA6-4055-AF9F-EBA403A0A3ED}" destId="{60DC0BC6-C54B-461B-BE2D-A2B2D8C6D87A}" srcOrd="0" destOrd="0" presId="urn:microsoft.com/office/officeart/2005/8/layout/vList5"/>
    <dgm:cxn modelId="{D0FF6B91-31A1-45E8-B079-23160449BC24}" type="presParOf" srcId="{1876B044-1FA6-4055-AF9F-EBA403A0A3ED}" destId="{74534642-CE8D-4D34-9E2B-9DBEDAEF1E9D}" srcOrd="1" destOrd="0" presId="urn:microsoft.com/office/officeart/2005/8/layout/vList5"/>
    <dgm:cxn modelId="{52633ADA-6B71-44AF-B76E-15EF02D157CC}" type="presParOf" srcId="{0E0B7918-B174-4051-A699-2A47B7EB5E83}" destId="{BBAB46E6-DC0C-4A80-BC81-1FBBF08586CA}" srcOrd="5" destOrd="0" presId="urn:microsoft.com/office/officeart/2005/8/layout/vList5"/>
    <dgm:cxn modelId="{6B642A70-48B0-4183-8057-9EE0BA4BFF52}" type="presParOf" srcId="{0E0B7918-B174-4051-A699-2A47B7EB5E83}" destId="{A8068411-4486-4B63-99E8-88E6198FFC4D}" srcOrd="6" destOrd="0" presId="urn:microsoft.com/office/officeart/2005/8/layout/vList5"/>
    <dgm:cxn modelId="{BF906B56-AA40-45AC-81AB-AA8680F3310D}" type="presParOf" srcId="{A8068411-4486-4B63-99E8-88E6198FFC4D}" destId="{4FD771B0-AD3A-4AC9-B5F2-77A8C4720A71}" srcOrd="0" destOrd="0" presId="urn:microsoft.com/office/officeart/2005/8/layout/vList5"/>
    <dgm:cxn modelId="{671D6A1D-EE63-49F4-B080-9C12EF1C0299}" type="presParOf" srcId="{A8068411-4486-4B63-99E8-88E6198FFC4D}" destId="{2E51BED1-9C5E-4152-9199-A3921F7FD93C}" srcOrd="1" destOrd="0" presId="urn:microsoft.com/office/officeart/2005/8/layout/vList5"/>
    <dgm:cxn modelId="{08A0AD4A-D449-4C33-971B-869867C1BFC4}" type="presParOf" srcId="{0E0B7918-B174-4051-A699-2A47B7EB5E83}" destId="{4EAC8CC7-278F-4979-B49D-09B6C49F25DA}" srcOrd="7" destOrd="0" presId="urn:microsoft.com/office/officeart/2005/8/layout/vList5"/>
    <dgm:cxn modelId="{C6802F81-ED02-4C5D-9058-6F44A6EF2713}" type="presParOf" srcId="{0E0B7918-B174-4051-A699-2A47B7EB5E83}" destId="{28F5EFB8-DCC0-4EB9-A951-EC04F9ECA6A5}" srcOrd="8" destOrd="0" presId="urn:microsoft.com/office/officeart/2005/8/layout/vList5"/>
    <dgm:cxn modelId="{9FDBCA24-94F4-4D69-AD9C-D79B26EE02C0}" type="presParOf" srcId="{28F5EFB8-DCC0-4EB9-A951-EC04F9ECA6A5}" destId="{63CB5965-5E6E-4409-96AC-16F67B43AF10}" srcOrd="0" destOrd="0" presId="urn:microsoft.com/office/officeart/2005/8/layout/vList5"/>
    <dgm:cxn modelId="{3E5F3B90-CA4E-4D9B-8182-E74D2E5291C3}" type="presParOf" srcId="{28F5EFB8-DCC0-4EB9-A951-EC04F9ECA6A5}" destId="{B63D23E9-7272-4BAF-BE1D-5A48DB184165}" srcOrd="1" destOrd="0" presId="urn:microsoft.com/office/officeart/2005/8/layout/vList5"/>
    <dgm:cxn modelId="{80ED3B01-AB05-4D57-9D06-81E92FAF1093}" type="presParOf" srcId="{0E0B7918-B174-4051-A699-2A47B7EB5E83}" destId="{F7B9519F-32F6-4F2B-AC68-6F2628CEBCE4}" srcOrd="9" destOrd="0" presId="urn:microsoft.com/office/officeart/2005/8/layout/vList5"/>
    <dgm:cxn modelId="{306905BC-8AC1-450C-8762-6699573E1945}" type="presParOf" srcId="{0E0B7918-B174-4051-A699-2A47B7EB5E83}" destId="{4AE1317F-8BD5-4652-9975-4DFFDC85AF3A}" srcOrd="10" destOrd="0" presId="urn:microsoft.com/office/officeart/2005/8/layout/vList5"/>
    <dgm:cxn modelId="{B64A63C0-4F5C-4983-8ED3-79DED3177B23}" type="presParOf" srcId="{4AE1317F-8BD5-4652-9975-4DFFDC85AF3A}" destId="{B4FEABBA-CF4A-430D-B37F-089B03043558}" srcOrd="0" destOrd="0" presId="urn:microsoft.com/office/officeart/2005/8/layout/vList5"/>
    <dgm:cxn modelId="{A0F69848-1F12-461E-9B39-96ABFEC17AA9}" type="presParOf" srcId="{4AE1317F-8BD5-4652-9975-4DFFDC85AF3A}" destId="{1678160E-E30F-4E13-AE13-6BAA0FF2FA0E}"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765359F-39A3-427C-B01D-0717E9E08A08}"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en-US"/>
        </a:p>
      </dgm:t>
    </dgm:pt>
    <dgm:pt modelId="{1D430FA0-5E1A-4905-9FF7-DF31BDD5F7D1}">
      <dgm:prSet phldrT="[Text]" custT="1"/>
      <dgm:spPr/>
      <dgm:t>
        <a:bodyPr/>
        <a:lstStyle/>
        <a:p>
          <a:r>
            <a:rPr lang="en-US" sz="1400" b="1" dirty="0" smtClean="0"/>
            <a:t>Availability for Use by Consumers</a:t>
          </a:r>
        </a:p>
        <a:p>
          <a:r>
            <a:rPr lang="en-US" sz="1400" b="1" dirty="0" smtClean="0"/>
            <a:t>Affordability for Use by Consumers</a:t>
          </a:r>
        </a:p>
        <a:p>
          <a:r>
            <a:rPr lang="en-US" sz="1400" b="1" dirty="0" smtClean="0"/>
            <a:t>Efficiency</a:t>
          </a:r>
        </a:p>
        <a:p>
          <a:r>
            <a:rPr lang="en-US" sz="1400" b="1" dirty="0" smtClean="0"/>
            <a:t>Enforceability</a:t>
          </a:r>
        </a:p>
        <a:p>
          <a:r>
            <a:rPr lang="en-US" sz="1400" b="1" dirty="0" smtClean="0"/>
            <a:t>Fairness</a:t>
          </a:r>
        </a:p>
        <a:p>
          <a:r>
            <a:rPr lang="en-US" sz="1400" b="1" dirty="0" smtClean="0"/>
            <a:t>Reliability &amp; Security</a:t>
          </a:r>
        </a:p>
        <a:p>
          <a:r>
            <a:rPr lang="en-US" sz="1400" b="1" dirty="0" smtClean="0"/>
            <a:t>Transparency</a:t>
          </a:r>
          <a:endParaRPr lang="en-US" sz="1400" b="1" dirty="0"/>
        </a:p>
      </dgm:t>
    </dgm:pt>
    <dgm:pt modelId="{E20CDCBC-BF86-40A3-B614-939E4C927138}" type="parTrans" cxnId="{E4038848-0D9A-4630-B9FD-9435BC87F5ED}">
      <dgm:prSet/>
      <dgm:spPr/>
      <dgm:t>
        <a:bodyPr/>
        <a:lstStyle/>
        <a:p>
          <a:endParaRPr lang="en-US"/>
        </a:p>
      </dgm:t>
    </dgm:pt>
    <dgm:pt modelId="{4B6E8CD6-5451-4F8B-ACEF-2F09B5FB16DC}" type="sibTrans" cxnId="{E4038848-0D9A-4630-B9FD-9435BC87F5ED}">
      <dgm:prSet/>
      <dgm:spPr/>
      <dgm:t>
        <a:bodyPr/>
        <a:lstStyle/>
        <a:p>
          <a:endParaRPr lang="en-US"/>
        </a:p>
      </dgm:t>
    </dgm:pt>
    <dgm:pt modelId="{76339C45-F991-4700-9087-9F27B7098A91}">
      <dgm:prSet phldrT="[Text]" custT="1"/>
      <dgm:spPr>
        <a:solidFill>
          <a:schemeClr val="accent2">
            <a:lumMod val="60000"/>
            <a:lumOff val="40000"/>
          </a:schemeClr>
        </a:solidFill>
      </dgm:spPr>
      <dgm:t>
        <a:bodyPr/>
        <a:lstStyle/>
        <a:p>
          <a:r>
            <a:rPr lang="en-US" sz="2000" b="1" dirty="0" smtClean="0"/>
            <a:t>1 </a:t>
          </a:r>
        </a:p>
        <a:p>
          <a:r>
            <a:rPr lang="en-US" sz="1400" b="1" dirty="0" smtClean="0"/>
            <a:t>Availability for Use by Consumers</a:t>
          </a:r>
          <a:endParaRPr lang="en-US" sz="1400" b="1" dirty="0"/>
        </a:p>
      </dgm:t>
    </dgm:pt>
    <dgm:pt modelId="{59EA222D-FFF9-466E-A075-7DFEC7647464}" type="parTrans" cxnId="{2105260F-D3FA-469C-902E-9359D3B26129}">
      <dgm:prSet/>
      <dgm:spPr/>
      <dgm:t>
        <a:bodyPr/>
        <a:lstStyle/>
        <a:p>
          <a:endParaRPr lang="en-US"/>
        </a:p>
      </dgm:t>
    </dgm:pt>
    <dgm:pt modelId="{318905F3-538E-40AA-BF46-15ECD4F01123}" type="sibTrans" cxnId="{2105260F-D3FA-469C-902E-9359D3B26129}">
      <dgm:prSet/>
      <dgm:spPr/>
      <dgm:t>
        <a:bodyPr/>
        <a:lstStyle/>
        <a:p>
          <a:endParaRPr lang="en-US"/>
        </a:p>
      </dgm:t>
    </dgm:pt>
    <dgm:pt modelId="{6B86EE56-1FC3-473E-B0E8-FA2C958C6396}">
      <dgm:prSet phldrT="[Text]" custT="1"/>
      <dgm:spPr>
        <a:solidFill>
          <a:schemeClr val="accent2">
            <a:lumMod val="20000"/>
            <a:lumOff val="80000"/>
          </a:schemeClr>
        </a:solidFill>
      </dgm:spPr>
      <dgm:t>
        <a:bodyPr/>
        <a:lstStyle/>
        <a:p>
          <a:pPr algn="l"/>
          <a:r>
            <a:rPr lang="en-US" sz="1400" b="1" dirty="0" smtClean="0"/>
            <a:t>1. </a:t>
          </a:r>
          <a:r>
            <a:rPr lang="en-US" sz="1400" dirty="0" smtClean="0"/>
            <a:t>Popular awareness of the option to file a complaint for ODR</a:t>
          </a:r>
          <a:endParaRPr lang="en-US" sz="1400" dirty="0"/>
        </a:p>
      </dgm:t>
    </dgm:pt>
    <dgm:pt modelId="{AF2840D6-B545-4121-ADAB-F979555090C4}" type="parTrans" cxnId="{854B5726-F3C6-425B-B8B9-66BC41C0F1FA}">
      <dgm:prSet/>
      <dgm:spPr/>
      <dgm:t>
        <a:bodyPr/>
        <a:lstStyle/>
        <a:p>
          <a:endParaRPr lang="en-US"/>
        </a:p>
      </dgm:t>
    </dgm:pt>
    <dgm:pt modelId="{517609CC-CEC0-495E-8C9A-F99A4437E484}" type="sibTrans" cxnId="{854B5726-F3C6-425B-B8B9-66BC41C0F1FA}">
      <dgm:prSet/>
      <dgm:spPr/>
      <dgm:t>
        <a:bodyPr/>
        <a:lstStyle/>
        <a:p>
          <a:endParaRPr lang="en-US"/>
        </a:p>
      </dgm:t>
    </dgm:pt>
    <dgm:pt modelId="{DF29DBC3-4871-4A1B-B178-912FB830C0E6}">
      <dgm:prSet phldrT="[Text]" custT="1"/>
      <dgm:spPr>
        <a:solidFill>
          <a:schemeClr val="accent2">
            <a:lumMod val="20000"/>
            <a:lumOff val="80000"/>
          </a:schemeClr>
        </a:solidFill>
      </dgm:spPr>
      <dgm:t>
        <a:bodyPr/>
        <a:lstStyle/>
        <a:p>
          <a:pPr algn="l"/>
          <a:r>
            <a:rPr lang="en-US" sz="1400" b="1" dirty="0" smtClean="0"/>
            <a:t>2. </a:t>
          </a:r>
          <a:r>
            <a:rPr lang="en-US" sz="1400" dirty="0" smtClean="0"/>
            <a:t>Coordination with government organizations or NGOs to help guide consumers to the correct ODR solution</a:t>
          </a:r>
          <a:endParaRPr lang="en-US" sz="1400" dirty="0"/>
        </a:p>
      </dgm:t>
    </dgm:pt>
    <dgm:pt modelId="{A3772D1E-78DE-4CD9-A9AB-372900991669}" type="parTrans" cxnId="{F053E04B-ED67-4EBB-B86E-69295143ABE1}">
      <dgm:prSet/>
      <dgm:spPr/>
      <dgm:t>
        <a:bodyPr/>
        <a:lstStyle/>
        <a:p>
          <a:endParaRPr lang="en-US"/>
        </a:p>
      </dgm:t>
    </dgm:pt>
    <dgm:pt modelId="{A5AD65CF-9450-41B5-9CF1-30322D32C752}" type="sibTrans" cxnId="{F053E04B-ED67-4EBB-B86E-69295143ABE1}">
      <dgm:prSet/>
      <dgm:spPr/>
      <dgm:t>
        <a:bodyPr/>
        <a:lstStyle/>
        <a:p>
          <a:endParaRPr lang="en-US"/>
        </a:p>
      </dgm:t>
    </dgm:pt>
    <dgm:pt modelId="{0207637D-B07A-4D88-B598-4202149ADD4A}">
      <dgm:prSet phldrT="[Text]" custT="1"/>
      <dgm:spPr>
        <a:solidFill>
          <a:schemeClr val="accent6">
            <a:lumMod val="60000"/>
            <a:lumOff val="40000"/>
          </a:schemeClr>
        </a:solidFill>
      </dgm:spPr>
      <dgm:t>
        <a:bodyPr/>
        <a:lstStyle/>
        <a:p>
          <a:r>
            <a:rPr lang="en-US" sz="2000" b="1" dirty="0" smtClean="0"/>
            <a:t>2 </a:t>
          </a:r>
        </a:p>
        <a:p>
          <a:r>
            <a:rPr lang="en-US" sz="1400" b="1" dirty="0" smtClean="0"/>
            <a:t>Fairness</a:t>
          </a:r>
          <a:endParaRPr lang="en-US" sz="1400" b="1" dirty="0"/>
        </a:p>
      </dgm:t>
    </dgm:pt>
    <dgm:pt modelId="{921F5AF8-268D-47EF-9B58-1C71FB87A456}" type="parTrans" cxnId="{BB0E263A-BB77-4059-A26B-4B1BCA1F1100}">
      <dgm:prSet/>
      <dgm:spPr/>
      <dgm:t>
        <a:bodyPr/>
        <a:lstStyle/>
        <a:p>
          <a:endParaRPr lang="en-US"/>
        </a:p>
      </dgm:t>
    </dgm:pt>
    <dgm:pt modelId="{89B7E63C-8B4A-45D5-BFF2-06AE0522DC42}" type="sibTrans" cxnId="{BB0E263A-BB77-4059-A26B-4B1BCA1F1100}">
      <dgm:prSet/>
      <dgm:spPr/>
      <dgm:t>
        <a:bodyPr/>
        <a:lstStyle/>
        <a:p>
          <a:endParaRPr lang="en-US"/>
        </a:p>
      </dgm:t>
    </dgm:pt>
    <dgm:pt modelId="{70E1F5CF-5963-4C21-A7AD-4CE9F2C38488}">
      <dgm:prSet phldrT="[Text]" custT="1"/>
      <dgm:spPr>
        <a:solidFill>
          <a:schemeClr val="accent6">
            <a:lumMod val="20000"/>
            <a:lumOff val="80000"/>
          </a:schemeClr>
        </a:solidFill>
      </dgm:spPr>
      <dgm:t>
        <a:bodyPr/>
        <a:lstStyle/>
        <a:p>
          <a:pPr algn="l"/>
          <a:r>
            <a:rPr lang="en-US" sz="1400" b="1" dirty="0" smtClean="0"/>
            <a:t>1. </a:t>
          </a:r>
          <a:r>
            <a:rPr lang="en-US" sz="1400" b="0" dirty="0" smtClean="0"/>
            <a:t>Both parties may present their case, submit evidence, hear facts and arguments put forward by the opposing party, and respond.</a:t>
          </a:r>
          <a:endParaRPr lang="en-US" sz="1400" b="1" dirty="0"/>
        </a:p>
      </dgm:t>
    </dgm:pt>
    <dgm:pt modelId="{AAEB6C47-B693-4D5E-AE21-E8CAE48A6DE9}" type="parTrans" cxnId="{3043EC93-6E32-4560-B876-76F64F388338}">
      <dgm:prSet/>
      <dgm:spPr/>
      <dgm:t>
        <a:bodyPr/>
        <a:lstStyle/>
        <a:p>
          <a:endParaRPr lang="en-US"/>
        </a:p>
      </dgm:t>
    </dgm:pt>
    <dgm:pt modelId="{94217586-D45F-450F-827E-12781819C4BB}" type="sibTrans" cxnId="{3043EC93-6E32-4560-B876-76F64F388338}">
      <dgm:prSet/>
      <dgm:spPr/>
      <dgm:t>
        <a:bodyPr/>
        <a:lstStyle/>
        <a:p>
          <a:endParaRPr lang="en-US"/>
        </a:p>
      </dgm:t>
    </dgm:pt>
    <dgm:pt modelId="{03BEABF8-C358-4343-8E12-0C2BE7238931}">
      <dgm:prSet phldrT="[Text]" custT="1"/>
      <dgm:spPr>
        <a:solidFill>
          <a:schemeClr val="accent3">
            <a:lumMod val="60000"/>
            <a:lumOff val="40000"/>
          </a:schemeClr>
        </a:solidFill>
      </dgm:spPr>
      <dgm:t>
        <a:bodyPr/>
        <a:lstStyle/>
        <a:p>
          <a:r>
            <a:rPr lang="en-US" sz="2000" b="1" dirty="0" smtClean="0"/>
            <a:t>3</a:t>
          </a:r>
        </a:p>
        <a:p>
          <a:r>
            <a:rPr lang="en-US" sz="1400" b="1" dirty="0" smtClean="0"/>
            <a:t>Reliability &amp; Security</a:t>
          </a:r>
          <a:endParaRPr lang="en-US" sz="1400" b="1" dirty="0"/>
        </a:p>
      </dgm:t>
    </dgm:pt>
    <dgm:pt modelId="{E1B0443B-5AE0-4894-B4B9-BC45910ED3F1}" type="parTrans" cxnId="{57A0527A-D665-41D4-B3E6-BAB9BEA54F99}">
      <dgm:prSet/>
      <dgm:spPr/>
      <dgm:t>
        <a:bodyPr/>
        <a:lstStyle/>
        <a:p>
          <a:endParaRPr lang="en-US"/>
        </a:p>
      </dgm:t>
    </dgm:pt>
    <dgm:pt modelId="{934820BC-B544-4F9E-A7C9-9C0F93B5349D}" type="sibTrans" cxnId="{57A0527A-D665-41D4-B3E6-BAB9BEA54F99}">
      <dgm:prSet/>
      <dgm:spPr/>
      <dgm:t>
        <a:bodyPr/>
        <a:lstStyle/>
        <a:p>
          <a:endParaRPr lang="en-US"/>
        </a:p>
      </dgm:t>
    </dgm:pt>
    <dgm:pt modelId="{9ABE629A-720B-4CF8-86A3-FB4F62CBAC51}">
      <dgm:prSet phldrT="[Text]" custT="1"/>
      <dgm:spPr>
        <a:solidFill>
          <a:schemeClr val="accent2">
            <a:lumMod val="20000"/>
            <a:lumOff val="80000"/>
          </a:schemeClr>
        </a:solidFill>
      </dgm:spPr>
      <dgm:t>
        <a:bodyPr/>
        <a:lstStyle/>
        <a:p>
          <a:pPr algn="l"/>
          <a:r>
            <a:rPr lang="en-US" sz="1400" b="1" dirty="0" smtClean="0"/>
            <a:t>3. </a:t>
          </a:r>
          <a:r>
            <a:rPr lang="en-US" sz="1400" dirty="0" smtClean="0"/>
            <a:t>ODR system covers various types of B2C disputes</a:t>
          </a:r>
          <a:endParaRPr lang="en-US" sz="1400" dirty="0"/>
        </a:p>
      </dgm:t>
    </dgm:pt>
    <dgm:pt modelId="{9D1A6F0D-530E-4CB8-8D45-F374C7389CF9}" type="parTrans" cxnId="{DBA64641-D8A7-4AEF-B002-FC1613095E3C}">
      <dgm:prSet/>
      <dgm:spPr/>
      <dgm:t>
        <a:bodyPr/>
        <a:lstStyle/>
        <a:p>
          <a:endParaRPr lang="en-US"/>
        </a:p>
      </dgm:t>
    </dgm:pt>
    <dgm:pt modelId="{30FA6D35-3969-46BD-87C8-16E0519E9664}" type="sibTrans" cxnId="{DBA64641-D8A7-4AEF-B002-FC1613095E3C}">
      <dgm:prSet/>
      <dgm:spPr/>
      <dgm:t>
        <a:bodyPr/>
        <a:lstStyle/>
        <a:p>
          <a:endParaRPr lang="en-US"/>
        </a:p>
      </dgm:t>
    </dgm:pt>
    <dgm:pt modelId="{AA9EB155-81D5-4310-96B6-6870431FF1CD}">
      <dgm:prSet phldrT="[Text]" custT="1"/>
      <dgm:spPr>
        <a:solidFill>
          <a:schemeClr val="accent6">
            <a:lumMod val="20000"/>
            <a:lumOff val="80000"/>
          </a:schemeClr>
        </a:solidFill>
      </dgm:spPr>
      <dgm:t>
        <a:bodyPr/>
        <a:lstStyle/>
        <a:p>
          <a:pPr algn="l"/>
          <a:r>
            <a:rPr lang="en-US" sz="1400" b="1" dirty="0" smtClean="0"/>
            <a:t>2. </a:t>
          </a:r>
          <a:r>
            <a:rPr lang="en-US" sz="1400" b="0" dirty="0" smtClean="0"/>
            <a:t>Parties are provided a written explanation of the reasoning for any final decision. </a:t>
          </a:r>
          <a:endParaRPr lang="en-US" sz="1400" b="1" dirty="0"/>
        </a:p>
      </dgm:t>
    </dgm:pt>
    <dgm:pt modelId="{8C10AEF6-73F0-420A-B53E-7A27B1F59BD8}" type="parTrans" cxnId="{588CEBDC-95B2-443F-9263-83C8A13EE2DB}">
      <dgm:prSet/>
      <dgm:spPr/>
      <dgm:t>
        <a:bodyPr/>
        <a:lstStyle/>
        <a:p>
          <a:endParaRPr lang="en-US"/>
        </a:p>
      </dgm:t>
    </dgm:pt>
    <dgm:pt modelId="{D6676E95-1E87-46FC-90EC-430E9AC5EC2C}" type="sibTrans" cxnId="{588CEBDC-95B2-443F-9263-83C8A13EE2DB}">
      <dgm:prSet/>
      <dgm:spPr/>
      <dgm:t>
        <a:bodyPr/>
        <a:lstStyle/>
        <a:p>
          <a:endParaRPr lang="en-US"/>
        </a:p>
      </dgm:t>
    </dgm:pt>
    <dgm:pt modelId="{BEE37511-98CE-4B77-8133-BF6AEE5B5307}">
      <dgm:prSet phldrT="[Text]" custT="1"/>
      <dgm:spPr>
        <a:solidFill>
          <a:schemeClr val="accent6">
            <a:lumMod val="20000"/>
            <a:lumOff val="80000"/>
          </a:schemeClr>
        </a:solidFill>
      </dgm:spPr>
      <dgm:t>
        <a:bodyPr/>
        <a:lstStyle/>
        <a:p>
          <a:pPr algn="l"/>
          <a:r>
            <a:rPr lang="en-US" sz="1400" b="1" dirty="0" smtClean="0"/>
            <a:t>3. </a:t>
          </a:r>
          <a:r>
            <a:rPr lang="en-US" sz="1400" b="0" dirty="0" smtClean="0"/>
            <a:t>Decisions may be appealed outside of the ODR system through a national judicial system. </a:t>
          </a:r>
          <a:endParaRPr lang="en-US" sz="1400" b="1" dirty="0"/>
        </a:p>
      </dgm:t>
    </dgm:pt>
    <dgm:pt modelId="{4E6BE684-8640-4E36-8EEC-629C70ABBE5E}" type="parTrans" cxnId="{53F06DE2-5781-4653-B6FA-5C97EB3A5E96}">
      <dgm:prSet/>
      <dgm:spPr/>
      <dgm:t>
        <a:bodyPr/>
        <a:lstStyle/>
        <a:p>
          <a:endParaRPr lang="en-US"/>
        </a:p>
      </dgm:t>
    </dgm:pt>
    <dgm:pt modelId="{BF65CEB4-B1E5-4891-8F47-8514059B698C}" type="sibTrans" cxnId="{53F06DE2-5781-4653-B6FA-5C97EB3A5E96}">
      <dgm:prSet/>
      <dgm:spPr/>
      <dgm:t>
        <a:bodyPr/>
        <a:lstStyle/>
        <a:p>
          <a:endParaRPr lang="en-US"/>
        </a:p>
      </dgm:t>
    </dgm:pt>
    <dgm:pt modelId="{4CA565EF-1975-4FF9-B610-D369932A19F7}">
      <dgm:prSet phldrT="[Text]" custT="1"/>
      <dgm:spPr>
        <a:solidFill>
          <a:schemeClr val="accent3">
            <a:lumMod val="40000"/>
            <a:lumOff val="60000"/>
          </a:schemeClr>
        </a:solidFill>
      </dgm:spPr>
      <dgm:t>
        <a:bodyPr/>
        <a:lstStyle/>
        <a:p>
          <a:pPr algn="l"/>
          <a:r>
            <a:rPr lang="en-US" sz="1400" b="1" dirty="0" smtClean="0"/>
            <a:t>1. </a:t>
          </a:r>
          <a:r>
            <a:rPr lang="en-US" sz="1400" dirty="0" smtClean="0"/>
            <a:t>Neutrality of the ODR Decision-Makers (i.e. mediators or arbitrators)</a:t>
          </a:r>
          <a:endParaRPr lang="en-US" sz="1400" dirty="0"/>
        </a:p>
      </dgm:t>
    </dgm:pt>
    <dgm:pt modelId="{BA45AC01-F314-48E4-AACA-83203D792C40}" type="parTrans" cxnId="{BB7A4328-1518-4EAF-8A78-451691BF0E79}">
      <dgm:prSet/>
      <dgm:spPr/>
      <dgm:t>
        <a:bodyPr/>
        <a:lstStyle/>
        <a:p>
          <a:endParaRPr lang="en-US"/>
        </a:p>
      </dgm:t>
    </dgm:pt>
    <dgm:pt modelId="{0E158A66-C46A-4FFF-B023-F0DB7AF876EC}" type="sibTrans" cxnId="{BB7A4328-1518-4EAF-8A78-451691BF0E79}">
      <dgm:prSet/>
      <dgm:spPr/>
      <dgm:t>
        <a:bodyPr/>
        <a:lstStyle/>
        <a:p>
          <a:endParaRPr lang="en-US"/>
        </a:p>
      </dgm:t>
    </dgm:pt>
    <dgm:pt modelId="{4863D5B3-1698-4886-A672-C572734C1B23}">
      <dgm:prSet phldrT="[Text]" custT="1"/>
      <dgm:spPr>
        <a:solidFill>
          <a:schemeClr val="accent3">
            <a:lumMod val="40000"/>
            <a:lumOff val="60000"/>
          </a:schemeClr>
        </a:solidFill>
      </dgm:spPr>
      <dgm:t>
        <a:bodyPr/>
        <a:lstStyle/>
        <a:p>
          <a:pPr algn="l"/>
          <a:r>
            <a:rPr lang="en-US" sz="1400" b="1" dirty="0" smtClean="0"/>
            <a:t>2. </a:t>
          </a:r>
          <a:r>
            <a:rPr lang="en-US" sz="1400" dirty="0" smtClean="0"/>
            <a:t>Neutrality of the ODR provider</a:t>
          </a:r>
          <a:endParaRPr lang="en-US" sz="1400" dirty="0"/>
        </a:p>
      </dgm:t>
    </dgm:pt>
    <dgm:pt modelId="{1F29641E-0789-43DE-9DBC-7894935E6ACE}" type="parTrans" cxnId="{AA7D75AB-9642-4383-AC9A-C123F806CDBE}">
      <dgm:prSet/>
      <dgm:spPr/>
      <dgm:t>
        <a:bodyPr/>
        <a:lstStyle/>
        <a:p>
          <a:endParaRPr lang="en-US"/>
        </a:p>
      </dgm:t>
    </dgm:pt>
    <dgm:pt modelId="{2C5500E9-C510-469A-9513-F59AE8C8C7D2}" type="sibTrans" cxnId="{AA7D75AB-9642-4383-AC9A-C123F806CDBE}">
      <dgm:prSet/>
      <dgm:spPr/>
      <dgm:t>
        <a:bodyPr/>
        <a:lstStyle/>
        <a:p>
          <a:endParaRPr lang="en-US"/>
        </a:p>
      </dgm:t>
    </dgm:pt>
    <dgm:pt modelId="{BFCF0402-73C7-4CED-B767-2AA106EEFD57}">
      <dgm:prSet phldrT="[Text]" custT="1"/>
      <dgm:spPr>
        <a:solidFill>
          <a:schemeClr val="accent3">
            <a:lumMod val="40000"/>
            <a:lumOff val="60000"/>
          </a:schemeClr>
        </a:solidFill>
      </dgm:spPr>
      <dgm:t>
        <a:bodyPr/>
        <a:lstStyle/>
        <a:p>
          <a:pPr algn="l"/>
          <a:r>
            <a:rPr lang="en-US" sz="1400" b="1" dirty="0" smtClean="0"/>
            <a:t>3. </a:t>
          </a:r>
          <a:r>
            <a:rPr lang="en-US" sz="1400" dirty="0" smtClean="0"/>
            <a:t>Competence of ODR Decision-Makers</a:t>
          </a:r>
          <a:endParaRPr lang="en-US" sz="1400" dirty="0"/>
        </a:p>
      </dgm:t>
    </dgm:pt>
    <dgm:pt modelId="{2B1A8F8E-0DFF-4DB0-9DF1-EE13302E604C}" type="parTrans" cxnId="{3E262004-BC4E-4D8C-871A-4A1195DF90FB}">
      <dgm:prSet/>
      <dgm:spPr/>
      <dgm:t>
        <a:bodyPr/>
        <a:lstStyle/>
        <a:p>
          <a:endParaRPr lang="en-US"/>
        </a:p>
      </dgm:t>
    </dgm:pt>
    <dgm:pt modelId="{E9DCBC31-16D9-4E18-82D8-362905AD56D9}" type="sibTrans" cxnId="{3E262004-BC4E-4D8C-871A-4A1195DF90FB}">
      <dgm:prSet/>
      <dgm:spPr/>
      <dgm:t>
        <a:bodyPr/>
        <a:lstStyle/>
        <a:p>
          <a:endParaRPr lang="en-US"/>
        </a:p>
      </dgm:t>
    </dgm:pt>
    <dgm:pt modelId="{86537A87-29CC-4F47-B416-89F095F8950E}" type="pres">
      <dgm:prSet presAssocID="{0765359F-39A3-427C-B01D-0717E9E08A08}" presName="diagram" presStyleCnt="0">
        <dgm:presLayoutVars>
          <dgm:chPref val="1"/>
          <dgm:dir/>
          <dgm:animOne val="branch"/>
          <dgm:animLvl val="lvl"/>
          <dgm:resizeHandles val="exact"/>
        </dgm:presLayoutVars>
      </dgm:prSet>
      <dgm:spPr/>
      <dgm:t>
        <a:bodyPr/>
        <a:lstStyle/>
        <a:p>
          <a:endParaRPr lang="en-US"/>
        </a:p>
      </dgm:t>
    </dgm:pt>
    <dgm:pt modelId="{46577AE7-297E-4873-8839-BE88C9A9FAC8}" type="pres">
      <dgm:prSet presAssocID="{1D430FA0-5E1A-4905-9FF7-DF31BDD5F7D1}" presName="root1" presStyleCnt="0"/>
      <dgm:spPr/>
    </dgm:pt>
    <dgm:pt modelId="{3ED26C40-DBB2-4FAB-BDC6-DFB9675AC4E3}" type="pres">
      <dgm:prSet presAssocID="{1D430FA0-5E1A-4905-9FF7-DF31BDD5F7D1}" presName="LevelOneTextNode" presStyleLbl="node0" presStyleIdx="0" presStyleCnt="1" custScaleX="259375" custScaleY="755520">
        <dgm:presLayoutVars>
          <dgm:chPref val="3"/>
        </dgm:presLayoutVars>
      </dgm:prSet>
      <dgm:spPr/>
      <dgm:t>
        <a:bodyPr/>
        <a:lstStyle/>
        <a:p>
          <a:endParaRPr lang="en-US"/>
        </a:p>
      </dgm:t>
    </dgm:pt>
    <dgm:pt modelId="{C75ED12A-46D9-4EAF-92A0-FBC55BCB154E}" type="pres">
      <dgm:prSet presAssocID="{1D430FA0-5E1A-4905-9FF7-DF31BDD5F7D1}" presName="level2hierChild" presStyleCnt="0"/>
      <dgm:spPr/>
    </dgm:pt>
    <dgm:pt modelId="{5DBE804D-CB18-450D-AAA6-BEA5622F7D10}" type="pres">
      <dgm:prSet presAssocID="{59EA222D-FFF9-466E-A075-7DFEC7647464}" presName="conn2-1" presStyleLbl="parChTrans1D2" presStyleIdx="0" presStyleCnt="3"/>
      <dgm:spPr/>
      <dgm:t>
        <a:bodyPr/>
        <a:lstStyle/>
        <a:p>
          <a:endParaRPr lang="en-US"/>
        </a:p>
      </dgm:t>
    </dgm:pt>
    <dgm:pt modelId="{2288E84E-D507-449B-99F5-0A5D96AD2537}" type="pres">
      <dgm:prSet presAssocID="{59EA222D-FFF9-466E-A075-7DFEC7647464}" presName="connTx" presStyleLbl="parChTrans1D2" presStyleIdx="0" presStyleCnt="3"/>
      <dgm:spPr/>
      <dgm:t>
        <a:bodyPr/>
        <a:lstStyle/>
        <a:p>
          <a:endParaRPr lang="en-US"/>
        </a:p>
      </dgm:t>
    </dgm:pt>
    <dgm:pt modelId="{81D1059D-E13F-4C84-9208-6258B71F97E8}" type="pres">
      <dgm:prSet presAssocID="{76339C45-F991-4700-9087-9F27B7098A91}" presName="root2" presStyleCnt="0"/>
      <dgm:spPr/>
    </dgm:pt>
    <dgm:pt modelId="{E98FFA06-A3E3-4A22-BF6C-A310C128D13F}" type="pres">
      <dgm:prSet presAssocID="{76339C45-F991-4700-9087-9F27B7098A91}" presName="LevelTwoTextNode" presStyleLbl="node2" presStyleIdx="0" presStyleCnt="3" custScaleX="151568" custScaleY="266761">
        <dgm:presLayoutVars>
          <dgm:chPref val="3"/>
        </dgm:presLayoutVars>
      </dgm:prSet>
      <dgm:spPr/>
      <dgm:t>
        <a:bodyPr/>
        <a:lstStyle/>
        <a:p>
          <a:endParaRPr lang="en-US"/>
        </a:p>
      </dgm:t>
    </dgm:pt>
    <dgm:pt modelId="{3A3430B1-44CB-4046-B9EB-54BB9B7EF13D}" type="pres">
      <dgm:prSet presAssocID="{76339C45-F991-4700-9087-9F27B7098A91}" presName="level3hierChild" presStyleCnt="0"/>
      <dgm:spPr/>
    </dgm:pt>
    <dgm:pt modelId="{D32BFC98-599B-4E07-8EC7-0F7B750F7AF0}" type="pres">
      <dgm:prSet presAssocID="{AF2840D6-B545-4121-ADAB-F979555090C4}" presName="conn2-1" presStyleLbl="parChTrans1D3" presStyleIdx="0" presStyleCnt="9"/>
      <dgm:spPr/>
      <dgm:t>
        <a:bodyPr/>
        <a:lstStyle/>
        <a:p>
          <a:endParaRPr lang="en-US"/>
        </a:p>
      </dgm:t>
    </dgm:pt>
    <dgm:pt modelId="{51D45121-802C-4C40-8C2B-EAF3AB4DC474}" type="pres">
      <dgm:prSet presAssocID="{AF2840D6-B545-4121-ADAB-F979555090C4}" presName="connTx" presStyleLbl="parChTrans1D3" presStyleIdx="0" presStyleCnt="9"/>
      <dgm:spPr/>
      <dgm:t>
        <a:bodyPr/>
        <a:lstStyle/>
        <a:p>
          <a:endParaRPr lang="en-US"/>
        </a:p>
      </dgm:t>
    </dgm:pt>
    <dgm:pt modelId="{7B732FCF-8D77-490F-859B-555D828FED92}" type="pres">
      <dgm:prSet presAssocID="{6B86EE56-1FC3-473E-B0E8-FA2C958C6396}" presName="root2" presStyleCnt="0"/>
      <dgm:spPr/>
    </dgm:pt>
    <dgm:pt modelId="{7FE55557-C849-4231-B076-FCCE597F26E0}" type="pres">
      <dgm:prSet presAssocID="{6B86EE56-1FC3-473E-B0E8-FA2C958C6396}" presName="LevelTwoTextNode" presStyleLbl="node3" presStyleIdx="0" presStyleCnt="9" custScaleX="593786" custScaleY="107279">
        <dgm:presLayoutVars>
          <dgm:chPref val="3"/>
        </dgm:presLayoutVars>
      </dgm:prSet>
      <dgm:spPr/>
      <dgm:t>
        <a:bodyPr/>
        <a:lstStyle/>
        <a:p>
          <a:endParaRPr lang="en-US"/>
        </a:p>
      </dgm:t>
    </dgm:pt>
    <dgm:pt modelId="{4F1D6148-C191-4932-9A93-C8C2506D82BB}" type="pres">
      <dgm:prSet presAssocID="{6B86EE56-1FC3-473E-B0E8-FA2C958C6396}" presName="level3hierChild" presStyleCnt="0"/>
      <dgm:spPr/>
    </dgm:pt>
    <dgm:pt modelId="{438749C8-541F-495F-A7C4-9C255D66F105}" type="pres">
      <dgm:prSet presAssocID="{A3772D1E-78DE-4CD9-A9AB-372900991669}" presName="conn2-1" presStyleLbl="parChTrans1D3" presStyleIdx="1" presStyleCnt="9"/>
      <dgm:spPr/>
      <dgm:t>
        <a:bodyPr/>
        <a:lstStyle/>
        <a:p>
          <a:endParaRPr lang="en-US"/>
        </a:p>
      </dgm:t>
    </dgm:pt>
    <dgm:pt modelId="{6DD01826-756E-4FCA-8388-80C589EDBFB4}" type="pres">
      <dgm:prSet presAssocID="{A3772D1E-78DE-4CD9-A9AB-372900991669}" presName="connTx" presStyleLbl="parChTrans1D3" presStyleIdx="1" presStyleCnt="9"/>
      <dgm:spPr/>
      <dgm:t>
        <a:bodyPr/>
        <a:lstStyle/>
        <a:p>
          <a:endParaRPr lang="en-US"/>
        </a:p>
      </dgm:t>
    </dgm:pt>
    <dgm:pt modelId="{43277E54-F631-4374-AC13-A54B3C75CFAF}" type="pres">
      <dgm:prSet presAssocID="{DF29DBC3-4871-4A1B-B178-912FB830C0E6}" presName="root2" presStyleCnt="0"/>
      <dgm:spPr/>
    </dgm:pt>
    <dgm:pt modelId="{D89C8604-BC12-4676-9FCB-82C54BEB172C}" type="pres">
      <dgm:prSet presAssocID="{DF29DBC3-4871-4A1B-B178-912FB830C0E6}" presName="LevelTwoTextNode" presStyleLbl="node3" presStyleIdx="1" presStyleCnt="9" custScaleX="593786" custScaleY="156122">
        <dgm:presLayoutVars>
          <dgm:chPref val="3"/>
        </dgm:presLayoutVars>
      </dgm:prSet>
      <dgm:spPr/>
      <dgm:t>
        <a:bodyPr/>
        <a:lstStyle/>
        <a:p>
          <a:endParaRPr lang="en-US"/>
        </a:p>
      </dgm:t>
    </dgm:pt>
    <dgm:pt modelId="{4FE51B75-71DC-42DC-B0C8-1A43AD6A4644}" type="pres">
      <dgm:prSet presAssocID="{DF29DBC3-4871-4A1B-B178-912FB830C0E6}" presName="level3hierChild" presStyleCnt="0"/>
      <dgm:spPr/>
    </dgm:pt>
    <dgm:pt modelId="{EAF4E0F3-CA7F-4D66-9F02-332435B6F983}" type="pres">
      <dgm:prSet presAssocID="{9D1A6F0D-530E-4CB8-8D45-F374C7389CF9}" presName="conn2-1" presStyleLbl="parChTrans1D3" presStyleIdx="2" presStyleCnt="9"/>
      <dgm:spPr/>
      <dgm:t>
        <a:bodyPr/>
        <a:lstStyle/>
        <a:p>
          <a:endParaRPr lang="en-US"/>
        </a:p>
      </dgm:t>
    </dgm:pt>
    <dgm:pt modelId="{442D5DA1-80E9-4B47-88D1-66CBCB822191}" type="pres">
      <dgm:prSet presAssocID="{9D1A6F0D-530E-4CB8-8D45-F374C7389CF9}" presName="connTx" presStyleLbl="parChTrans1D3" presStyleIdx="2" presStyleCnt="9"/>
      <dgm:spPr/>
      <dgm:t>
        <a:bodyPr/>
        <a:lstStyle/>
        <a:p>
          <a:endParaRPr lang="en-US"/>
        </a:p>
      </dgm:t>
    </dgm:pt>
    <dgm:pt modelId="{CCB8EAD8-6AD6-4D36-9619-84B646ABAA7E}" type="pres">
      <dgm:prSet presAssocID="{9ABE629A-720B-4CF8-86A3-FB4F62CBAC51}" presName="root2" presStyleCnt="0"/>
      <dgm:spPr/>
    </dgm:pt>
    <dgm:pt modelId="{45250244-2D85-48CD-BD6E-5FB3E480BBBD}" type="pres">
      <dgm:prSet presAssocID="{9ABE629A-720B-4CF8-86A3-FB4F62CBAC51}" presName="LevelTwoTextNode" presStyleLbl="node3" presStyleIdx="2" presStyleCnt="9" custScaleX="593786" custScaleY="93494">
        <dgm:presLayoutVars>
          <dgm:chPref val="3"/>
        </dgm:presLayoutVars>
      </dgm:prSet>
      <dgm:spPr/>
      <dgm:t>
        <a:bodyPr/>
        <a:lstStyle/>
        <a:p>
          <a:endParaRPr lang="en-US"/>
        </a:p>
      </dgm:t>
    </dgm:pt>
    <dgm:pt modelId="{AB107F3C-50E3-4C4D-B22F-4829C402664B}" type="pres">
      <dgm:prSet presAssocID="{9ABE629A-720B-4CF8-86A3-FB4F62CBAC51}" presName="level3hierChild" presStyleCnt="0"/>
      <dgm:spPr/>
    </dgm:pt>
    <dgm:pt modelId="{FDBD3807-FF6C-4F67-9CC2-1FFEBC2D5DA4}" type="pres">
      <dgm:prSet presAssocID="{921F5AF8-268D-47EF-9B58-1C71FB87A456}" presName="conn2-1" presStyleLbl="parChTrans1D2" presStyleIdx="1" presStyleCnt="3"/>
      <dgm:spPr/>
      <dgm:t>
        <a:bodyPr/>
        <a:lstStyle/>
        <a:p>
          <a:endParaRPr lang="en-US"/>
        </a:p>
      </dgm:t>
    </dgm:pt>
    <dgm:pt modelId="{67E7F972-5367-48FB-B7A9-B6CBC719D39C}" type="pres">
      <dgm:prSet presAssocID="{921F5AF8-268D-47EF-9B58-1C71FB87A456}" presName="connTx" presStyleLbl="parChTrans1D2" presStyleIdx="1" presStyleCnt="3"/>
      <dgm:spPr/>
      <dgm:t>
        <a:bodyPr/>
        <a:lstStyle/>
        <a:p>
          <a:endParaRPr lang="en-US"/>
        </a:p>
      </dgm:t>
    </dgm:pt>
    <dgm:pt modelId="{8CCAD06F-64DF-4F5C-B8F5-2EC47852D39B}" type="pres">
      <dgm:prSet presAssocID="{0207637D-B07A-4D88-B598-4202149ADD4A}" presName="root2" presStyleCnt="0"/>
      <dgm:spPr/>
    </dgm:pt>
    <dgm:pt modelId="{997B5267-7261-4CE1-84BF-3AB52CF13587}" type="pres">
      <dgm:prSet presAssocID="{0207637D-B07A-4D88-B598-4202149ADD4A}" presName="LevelTwoTextNode" presStyleLbl="node2" presStyleIdx="1" presStyleCnt="3" custScaleX="151568" custScaleY="266761">
        <dgm:presLayoutVars>
          <dgm:chPref val="3"/>
        </dgm:presLayoutVars>
      </dgm:prSet>
      <dgm:spPr/>
      <dgm:t>
        <a:bodyPr/>
        <a:lstStyle/>
        <a:p>
          <a:endParaRPr lang="en-US"/>
        </a:p>
      </dgm:t>
    </dgm:pt>
    <dgm:pt modelId="{8E297144-8A8D-46E7-A8AE-9AF42A5459A3}" type="pres">
      <dgm:prSet presAssocID="{0207637D-B07A-4D88-B598-4202149ADD4A}" presName="level3hierChild" presStyleCnt="0"/>
      <dgm:spPr/>
    </dgm:pt>
    <dgm:pt modelId="{31598931-4D1D-418C-A390-E14114789CE2}" type="pres">
      <dgm:prSet presAssocID="{AAEB6C47-B693-4D5E-AE21-E8CAE48A6DE9}" presName="conn2-1" presStyleLbl="parChTrans1D3" presStyleIdx="3" presStyleCnt="9"/>
      <dgm:spPr/>
      <dgm:t>
        <a:bodyPr/>
        <a:lstStyle/>
        <a:p>
          <a:endParaRPr lang="en-US"/>
        </a:p>
      </dgm:t>
    </dgm:pt>
    <dgm:pt modelId="{D18591F5-0801-4A1B-8E0F-E7934FC8E0A5}" type="pres">
      <dgm:prSet presAssocID="{AAEB6C47-B693-4D5E-AE21-E8CAE48A6DE9}" presName="connTx" presStyleLbl="parChTrans1D3" presStyleIdx="3" presStyleCnt="9"/>
      <dgm:spPr/>
      <dgm:t>
        <a:bodyPr/>
        <a:lstStyle/>
        <a:p>
          <a:endParaRPr lang="en-US"/>
        </a:p>
      </dgm:t>
    </dgm:pt>
    <dgm:pt modelId="{CC25889E-46CA-44CC-850A-87A7F9CDCF14}" type="pres">
      <dgm:prSet presAssocID="{70E1F5CF-5963-4C21-A7AD-4CE9F2C38488}" presName="root2" presStyleCnt="0"/>
      <dgm:spPr/>
    </dgm:pt>
    <dgm:pt modelId="{AFF495E8-F79F-49F1-AD43-BF75D25D0DA6}" type="pres">
      <dgm:prSet presAssocID="{70E1F5CF-5963-4C21-A7AD-4CE9F2C38488}" presName="LevelTwoTextNode" presStyleLbl="node3" presStyleIdx="3" presStyleCnt="9" custScaleX="593786" custScaleY="201728">
        <dgm:presLayoutVars>
          <dgm:chPref val="3"/>
        </dgm:presLayoutVars>
      </dgm:prSet>
      <dgm:spPr/>
      <dgm:t>
        <a:bodyPr/>
        <a:lstStyle/>
        <a:p>
          <a:endParaRPr lang="en-US"/>
        </a:p>
      </dgm:t>
    </dgm:pt>
    <dgm:pt modelId="{552C417A-5777-41D8-BB3A-F95BB6862029}" type="pres">
      <dgm:prSet presAssocID="{70E1F5CF-5963-4C21-A7AD-4CE9F2C38488}" presName="level3hierChild" presStyleCnt="0"/>
      <dgm:spPr/>
    </dgm:pt>
    <dgm:pt modelId="{444F7F02-59E9-446F-8758-8E9A02E952F6}" type="pres">
      <dgm:prSet presAssocID="{8C10AEF6-73F0-420A-B53E-7A27B1F59BD8}" presName="conn2-1" presStyleLbl="parChTrans1D3" presStyleIdx="4" presStyleCnt="9"/>
      <dgm:spPr/>
      <dgm:t>
        <a:bodyPr/>
        <a:lstStyle/>
        <a:p>
          <a:endParaRPr lang="en-US"/>
        </a:p>
      </dgm:t>
    </dgm:pt>
    <dgm:pt modelId="{6D1DBF66-0FA9-4B4B-B104-94E110BD701F}" type="pres">
      <dgm:prSet presAssocID="{8C10AEF6-73F0-420A-B53E-7A27B1F59BD8}" presName="connTx" presStyleLbl="parChTrans1D3" presStyleIdx="4" presStyleCnt="9"/>
      <dgm:spPr/>
      <dgm:t>
        <a:bodyPr/>
        <a:lstStyle/>
        <a:p>
          <a:endParaRPr lang="en-US"/>
        </a:p>
      </dgm:t>
    </dgm:pt>
    <dgm:pt modelId="{2D0C0E95-EDA0-4F9E-9903-C71DAD5F7DC4}" type="pres">
      <dgm:prSet presAssocID="{AA9EB155-81D5-4310-96B6-6870431FF1CD}" presName="root2" presStyleCnt="0"/>
      <dgm:spPr/>
    </dgm:pt>
    <dgm:pt modelId="{7923701D-AC80-49A0-B5E0-E24B17846A79}" type="pres">
      <dgm:prSet presAssocID="{AA9EB155-81D5-4310-96B6-6870431FF1CD}" presName="LevelTwoTextNode" presStyleLbl="node3" presStyleIdx="4" presStyleCnt="9" custScaleX="593786" custScaleY="134943">
        <dgm:presLayoutVars>
          <dgm:chPref val="3"/>
        </dgm:presLayoutVars>
      </dgm:prSet>
      <dgm:spPr/>
      <dgm:t>
        <a:bodyPr/>
        <a:lstStyle/>
        <a:p>
          <a:endParaRPr lang="en-US"/>
        </a:p>
      </dgm:t>
    </dgm:pt>
    <dgm:pt modelId="{4AEF9A72-FDA5-45EE-8FEE-BB2DB56D4F4B}" type="pres">
      <dgm:prSet presAssocID="{AA9EB155-81D5-4310-96B6-6870431FF1CD}" presName="level3hierChild" presStyleCnt="0"/>
      <dgm:spPr/>
    </dgm:pt>
    <dgm:pt modelId="{E4DF1B57-B3FD-4526-93DF-7A12FD3E7D0D}" type="pres">
      <dgm:prSet presAssocID="{4E6BE684-8640-4E36-8EEC-629C70ABBE5E}" presName="conn2-1" presStyleLbl="parChTrans1D3" presStyleIdx="5" presStyleCnt="9"/>
      <dgm:spPr/>
      <dgm:t>
        <a:bodyPr/>
        <a:lstStyle/>
        <a:p>
          <a:endParaRPr lang="en-US"/>
        </a:p>
      </dgm:t>
    </dgm:pt>
    <dgm:pt modelId="{103A46B4-0BD6-48EB-99A9-9D451CBC650C}" type="pres">
      <dgm:prSet presAssocID="{4E6BE684-8640-4E36-8EEC-629C70ABBE5E}" presName="connTx" presStyleLbl="parChTrans1D3" presStyleIdx="5" presStyleCnt="9"/>
      <dgm:spPr/>
      <dgm:t>
        <a:bodyPr/>
        <a:lstStyle/>
        <a:p>
          <a:endParaRPr lang="en-US"/>
        </a:p>
      </dgm:t>
    </dgm:pt>
    <dgm:pt modelId="{D9D8905F-FB2F-4046-AF7E-C4769D533C50}" type="pres">
      <dgm:prSet presAssocID="{BEE37511-98CE-4B77-8133-BF6AEE5B5307}" presName="root2" presStyleCnt="0"/>
      <dgm:spPr/>
    </dgm:pt>
    <dgm:pt modelId="{0DF8D315-7C0B-4134-BBCE-37077969DB2E}" type="pres">
      <dgm:prSet presAssocID="{BEE37511-98CE-4B77-8133-BF6AEE5B5307}" presName="LevelTwoTextNode" presStyleLbl="node3" presStyleIdx="5" presStyleCnt="9" custScaleX="593786" custScaleY="126795">
        <dgm:presLayoutVars>
          <dgm:chPref val="3"/>
        </dgm:presLayoutVars>
      </dgm:prSet>
      <dgm:spPr/>
      <dgm:t>
        <a:bodyPr/>
        <a:lstStyle/>
        <a:p>
          <a:endParaRPr lang="en-US"/>
        </a:p>
      </dgm:t>
    </dgm:pt>
    <dgm:pt modelId="{B318AFC3-5F0A-4818-BDB2-891EE02237FB}" type="pres">
      <dgm:prSet presAssocID="{BEE37511-98CE-4B77-8133-BF6AEE5B5307}" presName="level3hierChild" presStyleCnt="0"/>
      <dgm:spPr/>
    </dgm:pt>
    <dgm:pt modelId="{77D4C61C-1BE3-461A-A2E1-4CC640164111}" type="pres">
      <dgm:prSet presAssocID="{E1B0443B-5AE0-4894-B4B9-BC45910ED3F1}" presName="conn2-1" presStyleLbl="parChTrans1D2" presStyleIdx="2" presStyleCnt="3"/>
      <dgm:spPr/>
      <dgm:t>
        <a:bodyPr/>
        <a:lstStyle/>
        <a:p>
          <a:endParaRPr lang="en-US"/>
        </a:p>
      </dgm:t>
    </dgm:pt>
    <dgm:pt modelId="{6081427C-1179-48A7-A04D-9CC8B7E2DBC2}" type="pres">
      <dgm:prSet presAssocID="{E1B0443B-5AE0-4894-B4B9-BC45910ED3F1}" presName="connTx" presStyleLbl="parChTrans1D2" presStyleIdx="2" presStyleCnt="3"/>
      <dgm:spPr/>
      <dgm:t>
        <a:bodyPr/>
        <a:lstStyle/>
        <a:p>
          <a:endParaRPr lang="en-US"/>
        </a:p>
      </dgm:t>
    </dgm:pt>
    <dgm:pt modelId="{F42BE115-8A42-4D4B-A331-B11C5990E411}" type="pres">
      <dgm:prSet presAssocID="{03BEABF8-C358-4343-8E12-0C2BE7238931}" presName="root2" presStyleCnt="0"/>
      <dgm:spPr/>
    </dgm:pt>
    <dgm:pt modelId="{BCBBC52F-6AB5-4588-8D0C-A56B09D3B51B}" type="pres">
      <dgm:prSet presAssocID="{03BEABF8-C358-4343-8E12-0C2BE7238931}" presName="LevelTwoTextNode" presStyleLbl="node2" presStyleIdx="2" presStyleCnt="3" custScaleX="151568" custScaleY="266761">
        <dgm:presLayoutVars>
          <dgm:chPref val="3"/>
        </dgm:presLayoutVars>
      </dgm:prSet>
      <dgm:spPr/>
      <dgm:t>
        <a:bodyPr/>
        <a:lstStyle/>
        <a:p>
          <a:endParaRPr lang="en-US"/>
        </a:p>
      </dgm:t>
    </dgm:pt>
    <dgm:pt modelId="{EED758D4-B1A4-4786-807F-96C0CDB70753}" type="pres">
      <dgm:prSet presAssocID="{03BEABF8-C358-4343-8E12-0C2BE7238931}" presName="level3hierChild" presStyleCnt="0"/>
      <dgm:spPr/>
    </dgm:pt>
    <dgm:pt modelId="{F57BBEAF-DB98-4238-BFE3-E600C477D12E}" type="pres">
      <dgm:prSet presAssocID="{BA45AC01-F314-48E4-AACA-83203D792C40}" presName="conn2-1" presStyleLbl="parChTrans1D3" presStyleIdx="6" presStyleCnt="9"/>
      <dgm:spPr/>
      <dgm:t>
        <a:bodyPr/>
        <a:lstStyle/>
        <a:p>
          <a:endParaRPr lang="en-US"/>
        </a:p>
      </dgm:t>
    </dgm:pt>
    <dgm:pt modelId="{03CAF73B-7BF5-4A9F-BCFD-CB65F969193B}" type="pres">
      <dgm:prSet presAssocID="{BA45AC01-F314-48E4-AACA-83203D792C40}" presName="connTx" presStyleLbl="parChTrans1D3" presStyleIdx="6" presStyleCnt="9"/>
      <dgm:spPr/>
      <dgm:t>
        <a:bodyPr/>
        <a:lstStyle/>
        <a:p>
          <a:endParaRPr lang="en-US"/>
        </a:p>
      </dgm:t>
    </dgm:pt>
    <dgm:pt modelId="{43FF0785-F0BF-4803-A877-DF19DD4EC77F}" type="pres">
      <dgm:prSet presAssocID="{4CA565EF-1975-4FF9-B610-D369932A19F7}" presName="root2" presStyleCnt="0"/>
      <dgm:spPr/>
    </dgm:pt>
    <dgm:pt modelId="{75B0BC73-9536-409C-8C61-93C0CE765818}" type="pres">
      <dgm:prSet presAssocID="{4CA565EF-1975-4FF9-B610-D369932A19F7}" presName="LevelTwoTextNode" presStyleLbl="node3" presStyleIdx="6" presStyleCnt="9" custScaleX="593786" custScaleY="149289">
        <dgm:presLayoutVars>
          <dgm:chPref val="3"/>
        </dgm:presLayoutVars>
      </dgm:prSet>
      <dgm:spPr/>
      <dgm:t>
        <a:bodyPr/>
        <a:lstStyle/>
        <a:p>
          <a:endParaRPr lang="en-US"/>
        </a:p>
      </dgm:t>
    </dgm:pt>
    <dgm:pt modelId="{F8AA91BF-F46F-4861-9ABF-7001ACE4662B}" type="pres">
      <dgm:prSet presAssocID="{4CA565EF-1975-4FF9-B610-D369932A19F7}" presName="level3hierChild" presStyleCnt="0"/>
      <dgm:spPr/>
    </dgm:pt>
    <dgm:pt modelId="{A3B9A056-B2C2-4A8A-BB9F-13A41807EE49}" type="pres">
      <dgm:prSet presAssocID="{1F29641E-0789-43DE-9DBC-7894935E6ACE}" presName="conn2-1" presStyleLbl="parChTrans1D3" presStyleIdx="7" presStyleCnt="9"/>
      <dgm:spPr/>
      <dgm:t>
        <a:bodyPr/>
        <a:lstStyle/>
        <a:p>
          <a:endParaRPr lang="en-US"/>
        </a:p>
      </dgm:t>
    </dgm:pt>
    <dgm:pt modelId="{7DBEF273-B03D-4EAA-A38B-EC06311F3220}" type="pres">
      <dgm:prSet presAssocID="{1F29641E-0789-43DE-9DBC-7894935E6ACE}" presName="connTx" presStyleLbl="parChTrans1D3" presStyleIdx="7" presStyleCnt="9"/>
      <dgm:spPr/>
      <dgm:t>
        <a:bodyPr/>
        <a:lstStyle/>
        <a:p>
          <a:endParaRPr lang="en-US"/>
        </a:p>
      </dgm:t>
    </dgm:pt>
    <dgm:pt modelId="{08D204D5-F34A-4A6A-BC9A-85A1B499E265}" type="pres">
      <dgm:prSet presAssocID="{4863D5B3-1698-4886-A672-C572734C1B23}" presName="root2" presStyleCnt="0"/>
      <dgm:spPr/>
    </dgm:pt>
    <dgm:pt modelId="{D535E8B9-F973-465E-A2A3-8DA5AF5DF654}" type="pres">
      <dgm:prSet presAssocID="{4863D5B3-1698-4886-A672-C572734C1B23}" presName="LevelTwoTextNode" presStyleLbl="node3" presStyleIdx="7" presStyleCnt="9" custScaleX="593786" custScaleY="78207">
        <dgm:presLayoutVars>
          <dgm:chPref val="3"/>
        </dgm:presLayoutVars>
      </dgm:prSet>
      <dgm:spPr/>
      <dgm:t>
        <a:bodyPr/>
        <a:lstStyle/>
        <a:p>
          <a:endParaRPr lang="en-US"/>
        </a:p>
      </dgm:t>
    </dgm:pt>
    <dgm:pt modelId="{FFFD385B-725D-4888-A22F-D491781012B5}" type="pres">
      <dgm:prSet presAssocID="{4863D5B3-1698-4886-A672-C572734C1B23}" presName="level3hierChild" presStyleCnt="0"/>
      <dgm:spPr/>
    </dgm:pt>
    <dgm:pt modelId="{E9D01466-3904-425A-AC00-4422C540A3E4}" type="pres">
      <dgm:prSet presAssocID="{2B1A8F8E-0DFF-4DB0-9DF1-EE13302E604C}" presName="conn2-1" presStyleLbl="parChTrans1D3" presStyleIdx="8" presStyleCnt="9"/>
      <dgm:spPr/>
      <dgm:t>
        <a:bodyPr/>
        <a:lstStyle/>
        <a:p>
          <a:endParaRPr lang="en-US"/>
        </a:p>
      </dgm:t>
    </dgm:pt>
    <dgm:pt modelId="{AC9F2503-1370-491E-93C8-940E3D57FA47}" type="pres">
      <dgm:prSet presAssocID="{2B1A8F8E-0DFF-4DB0-9DF1-EE13302E604C}" presName="connTx" presStyleLbl="parChTrans1D3" presStyleIdx="8" presStyleCnt="9"/>
      <dgm:spPr/>
      <dgm:t>
        <a:bodyPr/>
        <a:lstStyle/>
        <a:p>
          <a:endParaRPr lang="en-US"/>
        </a:p>
      </dgm:t>
    </dgm:pt>
    <dgm:pt modelId="{0D80B7FC-BC07-4EC4-B4CF-8A2040BF2D9B}" type="pres">
      <dgm:prSet presAssocID="{BFCF0402-73C7-4CED-B767-2AA106EEFD57}" presName="root2" presStyleCnt="0"/>
      <dgm:spPr/>
    </dgm:pt>
    <dgm:pt modelId="{D97528B4-DE91-4D81-AD5B-E09A2AA98E39}" type="pres">
      <dgm:prSet presAssocID="{BFCF0402-73C7-4CED-B767-2AA106EEFD57}" presName="LevelTwoTextNode" presStyleLbl="node3" presStyleIdx="8" presStyleCnt="9" custScaleX="593786" custScaleY="111629">
        <dgm:presLayoutVars>
          <dgm:chPref val="3"/>
        </dgm:presLayoutVars>
      </dgm:prSet>
      <dgm:spPr/>
      <dgm:t>
        <a:bodyPr/>
        <a:lstStyle/>
        <a:p>
          <a:endParaRPr lang="en-US"/>
        </a:p>
      </dgm:t>
    </dgm:pt>
    <dgm:pt modelId="{9A7AF749-6619-4042-8166-8B05F3E31F83}" type="pres">
      <dgm:prSet presAssocID="{BFCF0402-73C7-4CED-B767-2AA106EEFD57}" presName="level3hierChild" presStyleCnt="0"/>
      <dgm:spPr/>
    </dgm:pt>
  </dgm:ptLst>
  <dgm:cxnLst>
    <dgm:cxn modelId="{3E262004-BC4E-4D8C-871A-4A1195DF90FB}" srcId="{03BEABF8-C358-4343-8E12-0C2BE7238931}" destId="{BFCF0402-73C7-4CED-B767-2AA106EEFD57}" srcOrd="2" destOrd="0" parTransId="{2B1A8F8E-0DFF-4DB0-9DF1-EE13302E604C}" sibTransId="{E9DCBC31-16D9-4E18-82D8-362905AD56D9}"/>
    <dgm:cxn modelId="{6D7536CA-5E3C-4E08-A7DB-E1E89AAC0AE3}" type="presOf" srcId="{E1B0443B-5AE0-4894-B4B9-BC45910ED3F1}" destId="{77D4C61C-1BE3-461A-A2E1-4CC640164111}" srcOrd="0" destOrd="0" presId="urn:microsoft.com/office/officeart/2005/8/layout/hierarchy2"/>
    <dgm:cxn modelId="{B3313F61-8CA1-4E7F-8559-49A02E61D82F}" type="presOf" srcId="{4863D5B3-1698-4886-A672-C572734C1B23}" destId="{D535E8B9-F973-465E-A2A3-8DA5AF5DF654}" srcOrd="0" destOrd="0" presId="urn:microsoft.com/office/officeart/2005/8/layout/hierarchy2"/>
    <dgm:cxn modelId="{524FDD2A-631B-4A69-B3CA-6B5F5DD87270}" type="presOf" srcId="{8C10AEF6-73F0-420A-B53E-7A27B1F59BD8}" destId="{444F7F02-59E9-446F-8758-8E9A02E952F6}" srcOrd="0" destOrd="0" presId="urn:microsoft.com/office/officeart/2005/8/layout/hierarchy2"/>
    <dgm:cxn modelId="{BB0E263A-BB77-4059-A26B-4B1BCA1F1100}" srcId="{1D430FA0-5E1A-4905-9FF7-DF31BDD5F7D1}" destId="{0207637D-B07A-4D88-B598-4202149ADD4A}" srcOrd="1" destOrd="0" parTransId="{921F5AF8-268D-47EF-9B58-1C71FB87A456}" sibTransId="{89B7E63C-8B4A-45D5-BFF2-06AE0522DC42}"/>
    <dgm:cxn modelId="{20F6D9D8-1222-4CCF-A1E9-1EFED435325A}" type="presOf" srcId="{0207637D-B07A-4D88-B598-4202149ADD4A}" destId="{997B5267-7261-4CE1-84BF-3AB52CF13587}" srcOrd="0" destOrd="0" presId="urn:microsoft.com/office/officeart/2005/8/layout/hierarchy2"/>
    <dgm:cxn modelId="{ABC4F5C7-964C-45D4-8011-49AB86B673DE}" type="presOf" srcId="{9D1A6F0D-530E-4CB8-8D45-F374C7389CF9}" destId="{442D5DA1-80E9-4B47-88D1-66CBCB822191}" srcOrd="1" destOrd="0" presId="urn:microsoft.com/office/officeart/2005/8/layout/hierarchy2"/>
    <dgm:cxn modelId="{588CEBDC-95B2-443F-9263-83C8A13EE2DB}" srcId="{0207637D-B07A-4D88-B598-4202149ADD4A}" destId="{AA9EB155-81D5-4310-96B6-6870431FF1CD}" srcOrd="1" destOrd="0" parTransId="{8C10AEF6-73F0-420A-B53E-7A27B1F59BD8}" sibTransId="{D6676E95-1E87-46FC-90EC-430E9AC5EC2C}"/>
    <dgm:cxn modelId="{72F8EFA7-D0FB-416F-B6CE-81B0FD7BD6D5}" type="presOf" srcId="{59EA222D-FFF9-466E-A075-7DFEC7647464}" destId="{2288E84E-D507-449B-99F5-0A5D96AD2537}" srcOrd="1" destOrd="0" presId="urn:microsoft.com/office/officeart/2005/8/layout/hierarchy2"/>
    <dgm:cxn modelId="{F053E04B-ED67-4EBB-B86E-69295143ABE1}" srcId="{76339C45-F991-4700-9087-9F27B7098A91}" destId="{DF29DBC3-4871-4A1B-B178-912FB830C0E6}" srcOrd="1" destOrd="0" parTransId="{A3772D1E-78DE-4CD9-A9AB-372900991669}" sibTransId="{A5AD65CF-9450-41B5-9CF1-30322D32C752}"/>
    <dgm:cxn modelId="{22FA45EB-1545-40F3-9F8D-6D9668FA98AB}" type="presOf" srcId="{9ABE629A-720B-4CF8-86A3-FB4F62CBAC51}" destId="{45250244-2D85-48CD-BD6E-5FB3E480BBBD}" srcOrd="0" destOrd="0" presId="urn:microsoft.com/office/officeart/2005/8/layout/hierarchy2"/>
    <dgm:cxn modelId="{E9860290-EB2D-4359-B254-B34AFD139C9B}" type="presOf" srcId="{A3772D1E-78DE-4CD9-A9AB-372900991669}" destId="{438749C8-541F-495F-A7C4-9C255D66F105}" srcOrd="0" destOrd="0" presId="urn:microsoft.com/office/officeart/2005/8/layout/hierarchy2"/>
    <dgm:cxn modelId="{E4038848-0D9A-4630-B9FD-9435BC87F5ED}" srcId="{0765359F-39A3-427C-B01D-0717E9E08A08}" destId="{1D430FA0-5E1A-4905-9FF7-DF31BDD5F7D1}" srcOrd="0" destOrd="0" parTransId="{E20CDCBC-BF86-40A3-B614-939E4C927138}" sibTransId="{4B6E8CD6-5451-4F8B-ACEF-2F09B5FB16DC}"/>
    <dgm:cxn modelId="{13608C16-1834-4DFA-BDFC-F12D57CC8868}" type="presOf" srcId="{BA45AC01-F314-48E4-AACA-83203D792C40}" destId="{F57BBEAF-DB98-4238-BFE3-E600C477D12E}" srcOrd="0" destOrd="0" presId="urn:microsoft.com/office/officeart/2005/8/layout/hierarchy2"/>
    <dgm:cxn modelId="{294DE03D-2005-4072-A98E-D5C1059CEB5D}" type="presOf" srcId="{AF2840D6-B545-4121-ADAB-F979555090C4}" destId="{51D45121-802C-4C40-8C2B-EAF3AB4DC474}" srcOrd="1" destOrd="0" presId="urn:microsoft.com/office/officeart/2005/8/layout/hierarchy2"/>
    <dgm:cxn modelId="{E5586405-61A0-4F2D-91BA-DD1177D9808A}" type="presOf" srcId="{BEE37511-98CE-4B77-8133-BF6AEE5B5307}" destId="{0DF8D315-7C0B-4134-BBCE-37077969DB2E}" srcOrd="0" destOrd="0" presId="urn:microsoft.com/office/officeart/2005/8/layout/hierarchy2"/>
    <dgm:cxn modelId="{395156AA-3F64-4206-A999-5BF84B213991}" type="presOf" srcId="{2B1A8F8E-0DFF-4DB0-9DF1-EE13302E604C}" destId="{AC9F2503-1370-491E-93C8-940E3D57FA47}" srcOrd="1" destOrd="0" presId="urn:microsoft.com/office/officeart/2005/8/layout/hierarchy2"/>
    <dgm:cxn modelId="{30185AF8-C9B0-441A-8EE7-A2298704668D}" type="presOf" srcId="{AF2840D6-B545-4121-ADAB-F979555090C4}" destId="{D32BFC98-599B-4E07-8EC7-0F7B750F7AF0}" srcOrd="0" destOrd="0" presId="urn:microsoft.com/office/officeart/2005/8/layout/hierarchy2"/>
    <dgm:cxn modelId="{6F36DCBA-06A9-47CB-A4D4-B4A2C46CA606}" type="presOf" srcId="{1F29641E-0789-43DE-9DBC-7894935E6ACE}" destId="{A3B9A056-B2C2-4A8A-BB9F-13A41807EE49}" srcOrd="0" destOrd="0" presId="urn:microsoft.com/office/officeart/2005/8/layout/hierarchy2"/>
    <dgm:cxn modelId="{3B2C64AC-17B4-4AEE-AFA6-9EA6EC08BF93}" type="presOf" srcId="{AA9EB155-81D5-4310-96B6-6870431FF1CD}" destId="{7923701D-AC80-49A0-B5E0-E24B17846A79}" srcOrd="0" destOrd="0" presId="urn:microsoft.com/office/officeart/2005/8/layout/hierarchy2"/>
    <dgm:cxn modelId="{17C70F2C-736C-4C30-A04B-DCFB183788F2}" type="presOf" srcId="{AAEB6C47-B693-4D5E-AE21-E8CAE48A6DE9}" destId="{D18591F5-0801-4A1B-8E0F-E7934FC8E0A5}" srcOrd="1" destOrd="0" presId="urn:microsoft.com/office/officeart/2005/8/layout/hierarchy2"/>
    <dgm:cxn modelId="{A27A35EF-DE68-498F-AC08-F42368D30920}" type="presOf" srcId="{70E1F5CF-5963-4C21-A7AD-4CE9F2C38488}" destId="{AFF495E8-F79F-49F1-AD43-BF75D25D0DA6}" srcOrd="0" destOrd="0" presId="urn:microsoft.com/office/officeart/2005/8/layout/hierarchy2"/>
    <dgm:cxn modelId="{EF3A4F2D-46C5-413B-8148-4097F0494B4C}" type="presOf" srcId="{9D1A6F0D-530E-4CB8-8D45-F374C7389CF9}" destId="{EAF4E0F3-CA7F-4D66-9F02-332435B6F983}" srcOrd="0" destOrd="0" presId="urn:microsoft.com/office/officeart/2005/8/layout/hierarchy2"/>
    <dgm:cxn modelId="{F3B66ACA-4DA0-4076-BA67-8957D904E913}" type="presOf" srcId="{BFCF0402-73C7-4CED-B767-2AA106EEFD57}" destId="{D97528B4-DE91-4D81-AD5B-E09A2AA98E39}" srcOrd="0" destOrd="0" presId="urn:microsoft.com/office/officeart/2005/8/layout/hierarchy2"/>
    <dgm:cxn modelId="{716A18B3-5040-4D77-B8D3-F9315069FE6E}" type="presOf" srcId="{76339C45-F991-4700-9087-9F27B7098A91}" destId="{E98FFA06-A3E3-4A22-BF6C-A310C128D13F}" srcOrd="0" destOrd="0" presId="urn:microsoft.com/office/officeart/2005/8/layout/hierarchy2"/>
    <dgm:cxn modelId="{924B578B-3C91-4C29-8C19-F18AE157E187}" type="presOf" srcId="{921F5AF8-268D-47EF-9B58-1C71FB87A456}" destId="{FDBD3807-FF6C-4F67-9CC2-1FFEBC2D5DA4}" srcOrd="0" destOrd="0" presId="urn:microsoft.com/office/officeart/2005/8/layout/hierarchy2"/>
    <dgm:cxn modelId="{2105260F-D3FA-469C-902E-9359D3B26129}" srcId="{1D430FA0-5E1A-4905-9FF7-DF31BDD5F7D1}" destId="{76339C45-F991-4700-9087-9F27B7098A91}" srcOrd="0" destOrd="0" parTransId="{59EA222D-FFF9-466E-A075-7DFEC7647464}" sibTransId="{318905F3-538E-40AA-BF46-15ECD4F01123}"/>
    <dgm:cxn modelId="{E9F40A2A-A016-45F7-B537-D08E52F505B8}" type="presOf" srcId="{BA45AC01-F314-48E4-AACA-83203D792C40}" destId="{03CAF73B-7BF5-4A9F-BCFD-CB65F969193B}" srcOrd="1" destOrd="0" presId="urn:microsoft.com/office/officeart/2005/8/layout/hierarchy2"/>
    <dgm:cxn modelId="{BB7A4328-1518-4EAF-8A78-451691BF0E79}" srcId="{03BEABF8-C358-4343-8E12-0C2BE7238931}" destId="{4CA565EF-1975-4FF9-B610-D369932A19F7}" srcOrd="0" destOrd="0" parTransId="{BA45AC01-F314-48E4-AACA-83203D792C40}" sibTransId="{0E158A66-C46A-4FFF-B023-F0DB7AF876EC}"/>
    <dgm:cxn modelId="{A74F3F45-2507-4C90-A6FE-6F701AD76ABF}" type="presOf" srcId="{1F29641E-0789-43DE-9DBC-7894935E6ACE}" destId="{7DBEF273-B03D-4EAA-A38B-EC06311F3220}" srcOrd="1" destOrd="0" presId="urn:microsoft.com/office/officeart/2005/8/layout/hierarchy2"/>
    <dgm:cxn modelId="{976C7D20-99D1-48E3-858A-FF89F3435856}" type="presOf" srcId="{A3772D1E-78DE-4CD9-A9AB-372900991669}" destId="{6DD01826-756E-4FCA-8388-80C589EDBFB4}" srcOrd="1" destOrd="0" presId="urn:microsoft.com/office/officeart/2005/8/layout/hierarchy2"/>
    <dgm:cxn modelId="{AA7D75AB-9642-4383-AC9A-C123F806CDBE}" srcId="{03BEABF8-C358-4343-8E12-0C2BE7238931}" destId="{4863D5B3-1698-4886-A672-C572734C1B23}" srcOrd="1" destOrd="0" parTransId="{1F29641E-0789-43DE-9DBC-7894935E6ACE}" sibTransId="{2C5500E9-C510-469A-9513-F59AE8C8C7D2}"/>
    <dgm:cxn modelId="{6E2C9A8D-B4A0-4601-9423-D0AD9AED9C0A}" type="presOf" srcId="{1D430FA0-5E1A-4905-9FF7-DF31BDD5F7D1}" destId="{3ED26C40-DBB2-4FAB-BDC6-DFB9675AC4E3}" srcOrd="0" destOrd="0" presId="urn:microsoft.com/office/officeart/2005/8/layout/hierarchy2"/>
    <dgm:cxn modelId="{E420DE6D-AAF4-482C-8313-B2C842D6B669}" type="presOf" srcId="{4E6BE684-8640-4E36-8EEC-629C70ABBE5E}" destId="{103A46B4-0BD6-48EB-99A9-9D451CBC650C}" srcOrd="1" destOrd="0" presId="urn:microsoft.com/office/officeart/2005/8/layout/hierarchy2"/>
    <dgm:cxn modelId="{77CEA728-2964-4B7F-BA60-06E39384D1BF}" type="presOf" srcId="{AAEB6C47-B693-4D5E-AE21-E8CAE48A6DE9}" destId="{31598931-4D1D-418C-A390-E14114789CE2}" srcOrd="0" destOrd="0" presId="urn:microsoft.com/office/officeart/2005/8/layout/hierarchy2"/>
    <dgm:cxn modelId="{EE258017-DF46-4B59-B85D-0C5B44ABA79E}" type="presOf" srcId="{DF29DBC3-4871-4A1B-B178-912FB830C0E6}" destId="{D89C8604-BC12-4676-9FCB-82C54BEB172C}" srcOrd="0" destOrd="0" presId="urn:microsoft.com/office/officeart/2005/8/layout/hierarchy2"/>
    <dgm:cxn modelId="{58C99A4F-478F-44BA-9725-9968EEFC9B89}" type="presOf" srcId="{2B1A8F8E-0DFF-4DB0-9DF1-EE13302E604C}" destId="{E9D01466-3904-425A-AC00-4422C540A3E4}" srcOrd="0" destOrd="0" presId="urn:microsoft.com/office/officeart/2005/8/layout/hierarchy2"/>
    <dgm:cxn modelId="{E5B4DBEA-2895-4699-B463-D0BD1EE6EBD9}" type="presOf" srcId="{8C10AEF6-73F0-420A-B53E-7A27B1F59BD8}" destId="{6D1DBF66-0FA9-4B4B-B104-94E110BD701F}" srcOrd="1" destOrd="0" presId="urn:microsoft.com/office/officeart/2005/8/layout/hierarchy2"/>
    <dgm:cxn modelId="{854B5726-F3C6-425B-B8B9-66BC41C0F1FA}" srcId="{76339C45-F991-4700-9087-9F27B7098A91}" destId="{6B86EE56-1FC3-473E-B0E8-FA2C958C6396}" srcOrd="0" destOrd="0" parTransId="{AF2840D6-B545-4121-ADAB-F979555090C4}" sibTransId="{517609CC-CEC0-495E-8C9A-F99A4437E484}"/>
    <dgm:cxn modelId="{6F835388-33A2-4079-9531-A8D120B5F815}" type="presOf" srcId="{E1B0443B-5AE0-4894-B4B9-BC45910ED3F1}" destId="{6081427C-1179-48A7-A04D-9CC8B7E2DBC2}" srcOrd="1" destOrd="0" presId="urn:microsoft.com/office/officeart/2005/8/layout/hierarchy2"/>
    <dgm:cxn modelId="{3043EC93-6E32-4560-B876-76F64F388338}" srcId="{0207637D-B07A-4D88-B598-4202149ADD4A}" destId="{70E1F5CF-5963-4C21-A7AD-4CE9F2C38488}" srcOrd="0" destOrd="0" parTransId="{AAEB6C47-B693-4D5E-AE21-E8CAE48A6DE9}" sibTransId="{94217586-D45F-450F-827E-12781819C4BB}"/>
    <dgm:cxn modelId="{59E50FE5-D305-4D1B-9A5C-E7D4DA5B7423}" type="presOf" srcId="{921F5AF8-268D-47EF-9B58-1C71FB87A456}" destId="{67E7F972-5367-48FB-B7A9-B6CBC719D39C}" srcOrd="1" destOrd="0" presId="urn:microsoft.com/office/officeart/2005/8/layout/hierarchy2"/>
    <dgm:cxn modelId="{9B234D1E-BAE9-40A9-A9BA-055CB8E5C9BF}" type="presOf" srcId="{4CA565EF-1975-4FF9-B610-D369932A19F7}" destId="{75B0BC73-9536-409C-8C61-93C0CE765818}" srcOrd="0" destOrd="0" presId="urn:microsoft.com/office/officeart/2005/8/layout/hierarchy2"/>
    <dgm:cxn modelId="{7A49E4F4-B782-424A-ABA9-7515D029CFA7}" type="presOf" srcId="{0765359F-39A3-427C-B01D-0717E9E08A08}" destId="{86537A87-29CC-4F47-B416-89F095F8950E}" srcOrd="0" destOrd="0" presId="urn:microsoft.com/office/officeart/2005/8/layout/hierarchy2"/>
    <dgm:cxn modelId="{A0C02B85-3709-43CF-8452-23D6B9854505}" type="presOf" srcId="{4E6BE684-8640-4E36-8EEC-629C70ABBE5E}" destId="{E4DF1B57-B3FD-4526-93DF-7A12FD3E7D0D}" srcOrd="0" destOrd="0" presId="urn:microsoft.com/office/officeart/2005/8/layout/hierarchy2"/>
    <dgm:cxn modelId="{DBA64641-D8A7-4AEF-B002-FC1613095E3C}" srcId="{76339C45-F991-4700-9087-9F27B7098A91}" destId="{9ABE629A-720B-4CF8-86A3-FB4F62CBAC51}" srcOrd="2" destOrd="0" parTransId="{9D1A6F0D-530E-4CB8-8D45-F374C7389CF9}" sibTransId="{30FA6D35-3969-46BD-87C8-16E0519E9664}"/>
    <dgm:cxn modelId="{53F06DE2-5781-4653-B6FA-5C97EB3A5E96}" srcId="{0207637D-B07A-4D88-B598-4202149ADD4A}" destId="{BEE37511-98CE-4B77-8133-BF6AEE5B5307}" srcOrd="2" destOrd="0" parTransId="{4E6BE684-8640-4E36-8EEC-629C70ABBE5E}" sibTransId="{BF65CEB4-B1E5-4891-8F47-8514059B698C}"/>
    <dgm:cxn modelId="{57A0527A-D665-41D4-B3E6-BAB9BEA54F99}" srcId="{1D430FA0-5E1A-4905-9FF7-DF31BDD5F7D1}" destId="{03BEABF8-C358-4343-8E12-0C2BE7238931}" srcOrd="2" destOrd="0" parTransId="{E1B0443B-5AE0-4894-B4B9-BC45910ED3F1}" sibTransId="{934820BC-B544-4F9E-A7C9-9C0F93B5349D}"/>
    <dgm:cxn modelId="{52FAFFC6-9473-4C80-8335-354DFAA6C962}" type="presOf" srcId="{03BEABF8-C358-4343-8E12-0C2BE7238931}" destId="{BCBBC52F-6AB5-4588-8D0C-A56B09D3B51B}" srcOrd="0" destOrd="0" presId="urn:microsoft.com/office/officeart/2005/8/layout/hierarchy2"/>
    <dgm:cxn modelId="{53040DDC-78C4-4767-88CD-6334CB7EBD52}" type="presOf" srcId="{6B86EE56-1FC3-473E-B0E8-FA2C958C6396}" destId="{7FE55557-C849-4231-B076-FCCE597F26E0}" srcOrd="0" destOrd="0" presId="urn:microsoft.com/office/officeart/2005/8/layout/hierarchy2"/>
    <dgm:cxn modelId="{496D74CD-26A7-4834-BF58-1F0A0B2BB9DE}" type="presOf" srcId="{59EA222D-FFF9-466E-A075-7DFEC7647464}" destId="{5DBE804D-CB18-450D-AAA6-BEA5622F7D10}" srcOrd="0" destOrd="0" presId="urn:microsoft.com/office/officeart/2005/8/layout/hierarchy2"/>
    <dgm:cxn modelId="{3184B9FF-251A-452D-B745-561FAC2A44DF}" type="presParOf" srcId="{86537A87-29CC-4F47-B416-89F095F8950E}" destId="{46577AE7-297E-4873-8839-BE88C9A9FAC8}" srcOrd="0" destOrd="0" presId="urn:microsoft.com/office/officeart/2005/8/layout/hierarchy2"/>
    <dgm:cxn modelId="{2881C121-A10C-4F21-BD75-A12C0DE29867}" type="presParOf" srcId="{46577AE7-297E-4873-8839-BE88C9A9FAC8}" destId="{3ED26C40-DBB2-4FAB-BDC6-DFB9675AC4E3}" srcOrd="0" destOrd="0" presId="urn:microsoft.com/office/officeart/2005/8/layout/hierarchy2"/>
    <dgm:cxn modelId="{40BADA16-D66B-4B7D-B24E-C2C809DC09BF}" type="presParOf" srcId="{46577AE7-297E-4873-8839-BE88C9A9FAC8}" destId="{C75ED12A-46D9-4EAF-92A0-FBC55BCB154E}" srcOrd="1" destOrd="0" presId="urn:microsoft.com/office/officeart/2005/8/layout/hierarchy2"/>
    <dgm:cxn modelId="{8F11A048-41EE-4F34-950A-EF12BFF954EB}" type="presParOf" srcId="{C75ED12A-46D9-4EAF-92A0-FBC55BCB154E}" destId="{5DBE804D-CB18-450D-AAA6-BEA5622F7D10}" srcOrd="0" destOrd="0" presId="urn:microsoft.com/office/officeart/2005/8/layout/hierarchy2"/>
    <dgm:cxn modelId="{AE9940A0-CB28-42F1-B4B5-56C3BEC57619}" type="presParOf" srcId="{5DBE804D-CB18-450D-AAA6-BEA5622F7D10}" destId="{2288E84E-D507-449B-99F5-0A5D96AD2537}" srcOrd="0" destOrd="0" presId="urn:microsoft.com/office/officeart/2005/8/layout/hierarchy2"/>
    <dgm:cxn modelId="{A36C3377-91D5-4FF7-BA1F-77658159A673}" type="presParOf" srcId="{C75ED12A-46D9-4EAF-92A0-FBC55BCB154E}" destId="{81D1059D-E13F-4C84-9208-6258B71F97E8}" srcOrd="1" destOrd="0" presId="urn:microsoft.com/office/officeart/2005/8/layout/hierarchy2"/>
    <dgm:cxn modelId="{26F5D5DD-4C91-4903-A13D-F4029978FFA4}" type="presParOf" srcId="{81D1059D-E13F-4C84-9208-6258B71F97E8}" destId="{E98FFA06-A3E3-4A22-BF6C-A310C128D13F}" srcOrd="0" destOrd="0" presId="urn:microsoft.com/office/officeart/2005/8/layout/hierarchy2"/>
    <dgm:cxn modelId="{39B3B116-0350-4B0C-9365-0AE44829C22F}" type="presParOf" srcId="{81D1059D-E13F-4C84-9208-6258B71F97E8}" destId="{3A3430B1-44CB-4046-B9EB-54BB9B7EF13D}" srcOrd="1" destOrd="0" presId="urn:microsoft.com/office/officeart/2005/8/layout/hierarchy2"/>
    <dgm:cxn modelId="{EE73EEED-EB90-427E-853D-236184B9BC21}" type="presParOf" srcId="{3A3430B1-44CB-4046-B9EB-54BB9B7EF13D}" destId="{D32BFC98-599B-4E07-8EC7-0F7B750F7AF0}" srcOrd="0" destOrd="0" presId="urn:microsoft.com/office/officeart/2005/8/layout/hierarchy2"/>
    <dgm:cxn modelId="{3F391620-3CFB-4986-94F4-CC39D6831606}" type="presParOf" srcId="{D32BFC98-599B-4E07-8EC7-0F7B750F7AF0}" destId="{51D45121-802C-4C40-8C2B-EAF3AB4DC474}" srcOrd="0" destOrd="0" presId="urn:microsoft.com/office/officeart/2005/8/layout/hierarchy2"/>
    <dgm:cxn modelId="{A6F50D68-3E78-4E8D-891C-2F4091ED88F0}" type="presParOf" srcId="{3A3430B1-44CB-4046-B9EB-54BB9B7EF13D}" destId="{7B732FCF-8D77-490F-859B-555D828FED92}" srcOrd="1" destOrd="0" presId="urn:microsoft.com/office/officeart/2005/8/layout/hierarchy2"/>
    <dgm:cxn modelId="{AAADE419-233E-42D8-B3B1-AA3FA2D175CC}" type="presParOf" srcId="{7B732FCF-8D77-490F-859B-555D828FED92}" destId="{7FE55557-C849-4231-B076-FCCE597F26E0}" srcOrd="0" destOrd="0" presId="urn:microsoft.com/office/officeart/2005/8/layout/hierarchy2"/>
    <dgm:cxn modelId="{06B732C9-BE7B-4A0E-B042-67A4CB23D028}" type="presParOf" srcId="{7B732FCF-8D77-490F-859B-555D828FED92}" destId="{4F1D6148-C191-4932-9A93-C8C2506D82BB}" srcOrd="1" destOrd="0" presId="urn:microsoft.com/office/officeart/2005/8/layout/hierarchy2"/>
    <dgm:cxn modelId="{A883A48D-9551-4811-BF0E-32794A20F5BF}" type="presParOf" srcId="{3A3430B1-44CB-4046-B9EB-54BB9B7EF13D}" destId="{438749C8-541F-495F-A7C4-9C255D66F105}" srcOrd="2" destOrd="0" presId="urn:microsoft.com/office/officeart/2005/8/layout/hierarchy2"/>
    <dgm:cxn modelId="{FB605F30-620B-4426-ABF0-D4AE1E26E04A}" type="presParOf" srcId="{438749C8-541F-495F-A7C4-9C255D66F105}" destId="{6DD01826-756E-4FCA-8388-80C589EDBFB4}" srcOrd="0" destOrd="0" presId="urn:microsoft.com/office/officeart/2005/8/layout/hierarchy2"/>
    <dgm:cxn modelId="{2612B793-751D-4455-9AD8-52049D54E1D0}" type="presParOf" srcId="{3A3430B1-44CB-4046-B9EB-54BB9B7EF13D}" destId="{43277E54-F631-4374-AC13-A54B3C75CFAF}" srcOrd="3" destOrd="0" presId="urn:microsoft.com/office/officeart/2005/8/layout/hierarchy2"/>
    <dgm:cxn modelId="{880948F9-DFA2-4AC9-8F5B-2676C010C27D}" type="presParOf" srcId="{43277E54-F631-4374-AC13-A54B3C75CFAF}" destId="{D89C8604-BC12-4676-9FCB-82C54BEB172C}" srcOrd="0" destOrd="0" presId="urn:microsoft.com/office/officeart/2005/8/layout/hierarchy2"/>
    <dgm:cxn modelId="{85621309-8CE9-418B-954D-B179E589287A}" type="presParOf" srcId="{43277E54-F631-4374-AC13-A54B3C75CFAF}" destId="{4FE51B75-71DC-42DC-B0C8-1A43AD6A4644}" srcOrd="1" destOrd="0" presId="urn:microsoft.com/office/officeart/2005/8/layout/hierarchy2"/>
    <dgm:cxn modelId="{09C03B6F-5453-41B1-9414-727C004B9FC4}" type="presParOf" srcId="{3A3430B1-44CB-4046-B9EB-54BB9B7EF13D}" destId="{EAF4E0F3-CA7F-4D66-9F02-332435B6F983}" srcOrd="4" destOrd="0" presId="urn:microsoft.com/office/officeart/2005/8/layout/hierarchy2"/>
    <dgm:cxn modelId="{3A04EB0A-AD5B-4AED-A2BB-08619634ACBF}" type="presParOf" srcId="{EAF4E0F3-CA7F-4D66-9F02-332435B6F983}" destId="{442D5DA1-80E9-4B47-88D1-66CBCB822191}" srcOrd="0" destOrd="0" presId="urn:microsoft.com/office/officeart/2005/8/layout/hierarchy2"/>
    <dgm:cxn modelId="{B4DAB1B6-722F-476B-B767-42766C329AE6}" type="presParOf" srcId="{3A3430B1-44CB-4046-B9EB-54BB9B7EF13D}" destId="{CCB8EAD8-6AD6-4D36-9619-84B646ABAA7E}" srcOrd="5" destOrd="0" presId="urn:microsoft.com/office/officeart/2005/8/layout/hierarchy2"/>
    <dgm:cxn modelId="{CC53BDFA-5E25-48AC-9C21-B152156AABA5}" type="presParOf" srcId="{CCB8EAD8-6AD6-4D36-9619-84B646ABAA7E}" destId="{45250244-2D85-48CD-BD6E-5FB3E480BBBD}" srcOrd="0" destOrd="0" presId="urn:microsoft.com/office/officeart/2005/8/layout/hierarchy2"/>
    <dgm:cxn modelId="{0336D07D-0EF2-4346-9BAF-F57CA5EE4C77}" type="presParOf" srcId="{CCB8EAD8-6AD6-4D36-9619-84B646ABAA7E}" destId="{AB107F3C-50E3-4C4D-B22F-4829C402664B}" srcOrd="1" destOrd="0" presId="urn:microsoft.com/office/officeart/2005/8/layout/hierarchy2"/>
    <dgm:cxn modelId="{FC0E591F-6328-4F86-8D8E-CF9BBE0F2F29}" type="presParOf" srcId="{C75ED12A-46D9-4EAF-92A0-FBC55BCB154E}" destId="{FDBD3807-FF6C-4F67-9CC2-1FFEBC2D5DA4}" srcOrd="2" destOrd="0" presId="urn:microsoft.com/office/officeart/2005/8/layout/hierarchy2"/>
    <dgm:cxn modelId="{249D0A1C-49D8-4BB6-ACFB-A9D42822F664}" type="presParOf" srcId="{FDBD3807-FF6C-4F67-9CC2-1FFEBC2D5DA4}" destId="{67E7F972-5367-48FB-B7A9-B6CBC719D39C}" srcOrd="0" destOrd="0" presId="urn:microsoft.com/office/officeart/2005/8/layout/hierarchy2"/>
    <dgm:cxn modelId="{74A4892A-9839-422C-BAFB-0AB5258F5255}" type="presParOf" srcId="{C75ED12A-46D9-4EAF-92A0-FBC55BCB154E}" destId="{8CCAD06F-64DF-4F5C-B8F5-2EC47852D39B}" srcOrd="3" destOrd="0" presId="urn:microsoft.com/office/officeart/2005/8/layout/hierarchy2"/>
    <dgm:cxn modelId="{403F0241-60D0-419E-B575-E86C8F66107A}" type="presParOf" srcId="{8CCAD06F-64DF-4F5C-B8F5-2EC47852D39B}" destId="{997B5267-7261-4CE1-84BF-3AB52CF13587}" srcOrd="0" destOrd="0" presId="urn:microsoft.com/office/officeart/2005/8/layout/hierarchy2"/>
    <dgm:cxn modelId="{B7AD704D-6415-41AC-A2D7-118BBC4CABF6}" type="presParOf" srcId="{8CCAD06F-64DF-4F5C-B8F5-2EC47852D39B}" destId="{8E297144-8A8D-46E7-A8AE-9AF42A5459A3}" srcOrd="1" destOrd="0" presId="urn:microsoft.com/office/officeart/2005/8/layout/hierarchy2"/>
    <dgm:cxn modelId="{DB8ED58B-3FD2-463B-8AFD-B13A8DD18E45}" type="presParOf" srcId="{8E297144-8A8D-46E7-A8AE-9AF42A5459A3}" destId="{31598931-4D1D-418C-A390-E14114789CE2}" srcOrd="0" destOrd="0" presId="urn:microsoft.com/office/officeart/2005/8/layout/hierarchy2"/>
    <dgm:cxn modelId="{55BBB6E3-2480-4E0E-BFF0-40CDBEBB267B}" type="presParOf" srcId="{31598931-4D1D-418C-A390-E14114789CE2}" destId="{D18591F5-0801-4A1B-8E0F-E7934FC8E0A5}" srcOrd="0" destOrd="0" presId="urn:microsoft.com/office/officeart/2005/8/layout/hierarchy2"/>
    <dgm:cxn modelId="{AB90D24E-B630-4B4D-9E30-F2D869467D5E}" type="presParOf" srcId="{8E297144-8A8D-46E7-A8AE-9AF42A5459A3}" destId="{CC25889E-46CA-44CC-850A-87A7F9CDCF14}" srcOrd="1" destOrd="0" presId="urn:microsoft.com/office/officeart/2005/8/layout/hierarchy2"/>
    <dgm:cxn modelId="{AC0FF83D-1F3C-45A2-91CE-6C0DA6E3EB9F}" type="presParOf" srcId="{CC25889E-46CA-44CC-850A-87A7F9CDCF14}" destId="{AFF495E8-F79F-49F1-AD43-BF75D25D0DA6}" srcOrd="0" destOrd="0" presId="urn:microsoft.com/office/officeart/2005/8/layout/hierarchy2"/>
    <dgm:cxn modelId="{FDA60E8D-9F5B-4A45-9CC2-20EA80B5FBDE}" type="presParOf" srcId="{CC25889E-46CA-44CC-850A-87A7F9CDCF14}" destId="{552C417A-5777-41D8-BB3A-F95BB6862029}" srcOrd="1" destOrd="0" presId="urn:microsoft.com/office/officeart/2005/8/layout/hierarchy2"/>
    <dgm:cxn modelId="{B6FFE9E0-F986-4D13-BD2B-DBE4E91604BA}" type="presParOf" srcId="{8E297144-8A8D-46E7-A8AE-9AF42A5459A3}" destId="{444F7F02-59E9-446F-8758-8E9A02E952F6}" srcOrd="2" destOrd="0" presId="urn:microsoft.com/office/officeart/2005/8/layout/hierarchy2"/>
    <dgm:cxn modelId="{FF062B14-2D9C-41D0-A54C-486D1CC3F06F}" type="presParOf" srcId="{444F7F02-59E9-446F-8758-8E9A02E952F6}" destId="{6D1DBF66-0FA9-4B4B-B104-94E110BD701F}" srcOrd="0" destOrd="0" presId="urn:microsoft.com/office/officeart/2005/8/layout/hierarchy2"/>
    <dgm:cxn modelId="{530FF35C-91A9-4CE7-B471-268FF4FB35CE}" type="presParOf" srcId="{8E297144-8A8D-46E7-A8AE-9AF42A5459A3}" destId="{2D0C0E95-EDA0-4F9E-9903-C71DAD5F7DC4}" srcOrd="3" destOrd="0" presId="urn:microsoft.com/office/officeart/2005/8/layout/hierarchy2"/>
    <dgm:cxn modelId="{3F28199E-F119-447A-9F78-5ECF7FD14E13}" type="presParOf" srcId="{2D0C0E95-EDA0-4F9E-9903-C71DAD5F7DC4}" destId="{7923701D-AC80-49A0-B5E0-E24B17846A79}" srcOrd="0" destOrd="0" presId="urn:microsoft.com/office/officeart/2005/8/layout/hierarchy2"/>
    <dgm:cxn modelId="{5E7D7A90-6576-46C2-8C06-E4ED0DDF562C}" type="presParOf" srcId="{2D0C0E95-EDA0-4F9E-9903-C71DAD5F7DC4}" destId="{4AEF9A72-FDA5-45EE-8FEE-BB2DB56D4F4B}" srcOrd="1" destOrd="0" presId="urn:microsoft.com/office/officeart/2005/8/layout/hierarchy2"/>
    <dgm:cxn modelId="{86294535-ED42-48A0-BA4F-E0BC96D60350}" type="presParOf" srcId="{8E297144-8A8D-46E7-A8AE-9AF42A5459A3}" destId="{E4DF1B57-B3FD-4526-93DF-7A12FD3E7D0D}" srcOrd="4" destOrd="0" presId="urn:microsoft.com/office/officeart/2005/8/layout/hierarchy2"/>
    <dgm:cxn modelId="{9CEDD0EF-45AC-4F53-B9EC-64407B0D157E}" type="presParOf" srcId="{E4DF1B57-B3FD-4526-93DF-7A12FD3E7D0D}" destId="{103A46B4-0BD6-48EB-99A9-9D451CBC650C}" srcOrd="0" destOrd="0" presId="urn:microsoft.com/office/officeart/2005/8/layout/hierarchy2"/>
    <dgm:cxn modelId="{7E803E09-7D8C-4E69-9053-E3AD133C7380}" type="presParOf" srcId="{8E297144-8A8D-46E7-A8AE-9AF42A5459A3}" destId="{D9D8905F-FB2F-4046-AF7E-C4769D533C50}" srcOrd="5" destOrd="0" presId="urn:microsoft.com/office/officeart/2005/8/layout/hierarchy2"/>
    <dgm:cxn modelId="{243CBEE6-9954-4582-BE2B-E3C6D254DD57}" type="presParOf" srcId="{D9D8905F-FB2F-4046-AF7E-C4769D533C50}" destId="{0DF8D315-7C0B-4134-BBCE-37077969DB2E}" srcOrd="0" destOrd="0" presId="urn:microsoft.com/office/officeart/2005/8/layout/hierarchy2"/>
    <dgm:cxn modelId="{16FC62C6-DA4B-4160-9E9B-85620BD772AA}" type="presParOf" srcId="{D9D8905F-FB2F-4046-AF7E-C4769D533C50}" destId="{B318AFC3-5F0A-4818-BDB2-891EE02237FB}" srcOrd="1" destOrd="0" presId="urn:microsoft.com/office/officeart/2005/8/layout/hierarchy2"/>
    <dgm:cxn modelId="{02745F52-EFD5-4162-9C96-0F366FABFF25}" type="presParOf" srcId="{C75ED12A-46D9-4EAF-92A0-FBC55BCB154E}" destId="{77D4C61C-1BE3-461A-A2E1-4CC640164111}" srcOrd="4" destOrd="0" presId="urn:microsoft.com/office/officeart/2005/8/layout/hierarchy2"/>
    <dgm:cxn modelId="{A8BAF0D3-8C94-4A3B-9CB4-9B9AA422E8D9}" type="presParOf" srcId="{77D4C61C-1BE3-461A-A2E1-4CC640164111}" destId="{6081427C-1179-48A7-A04D-9CC8B7E2DBC2}" srcOrd="0" destOrd="0" presId="urn:microsoft.com/office/officeart/2005/8/layout/hierarchy2"/>
    <dgm:cxn modelId="{BA6FE14C-7E5B-47E1-B90A-0278220F7DDC}" type="presParOf" srcId="{C75ED12A-46D9-4EAF-92A0-FBC55BCB154E}" destId="{F42BE115-8A42-4D4B-A331-B11C5990E411}" srcOrd="5" destOrd="0" presId="urn:microsoft.com/office/officeart/2005/8/layout/hierarchy2"/>
    <dgm:cxn modelId="{C3C2B2D0-DA90-4FD1-8A18-5A9F372EFC72}" type="presParOf" srcId="{F42BE115-8A42-4D4B-A331-B11C5990E411}" destId="{BCBBC52F-6AB5-4588-8D0C-A56B09D3B51B}" srcOrd="0" destOrd="0" presId="urn:microsoft.com/office/officeart/2005/8/layout/hierarchy2"/>
    <dgm:cxn modelId="{53385B59-57DA-4F78-BFC1-AA2CE8D737C2}" type="presParOf" srcId="{F42BE115-8A42-4D4B-A331-B11C5990E411}" destId="{EED758D4-B1A4-4786-807F-96C0CDB70753}" srcOrd="1" destOrd="0" presId="urn:microsoft.com/office/officeart/2005/8/layout/hierarchy2"/>
    <dgm:cxn modelId="{6FD8F4AA-AA37-474A-B0BC-D0E5D3FD21BA}" type="presParOf" srcId="{EED758D4-B1A4-4786-807F-96C0CDB70753}" destId="{F57BBEAF-DB98-4238-BFE3-E600C477D12E}" srcOrd="0" destOrd="0" presId="urn:microsoft.com/office/officeart/2005/8/layout/hierarchy2"/>
    <dgm:cxn modelId="{EDE98800-F137-4227-B743-6513C0E15F26}" type="presParOf" srcId="{F57BBEAF-DB98-4238-BFE3-E600C477D12E}" destId="{03CAF73B-7BF5-4A9F-BCFD-CB65F969193B}" srcOrd="0" destOrd="0" presId="urn:microsoft.com/office/officeart/2005/8/layout/hierarchy2"/>
    <dgm:cxn modelId="{3C9AB8DF-FFCB-4980-9234-632E91E8A75A}" type="presParOf" srcId="{EED758D4-B1A4-4786-807F-96C0CDB70753}" destId="{43FF0785-F0BF-4803-A877-DF19DD4EC77F}" srcOrd="1" destOrd="0" presId="urn:microsoft.com/office/officeart/2005/8/layout/hierarchy2"/>
    <dgm:cxn modelId="{1E37C6F8-2881-4B10-A5A9-4F7EA2AED64E}" type="presParOf" srcId="{43FF0785-F0BF-4803-A877-DF19DD4EC77F}" destId="{75B0BC73-9536-409C-8C61-93C0CE765818}" srcOrd="0" destOrd="0" presId="urn:microsoft.com/office/officeart/2005/8/layout/hierarchy2"/>
    <dgm:cxn modelId="{868A5B28-4E1F-48A5-BD76-3DEF1782845C}" type="presParOf" srcId="{43FF0785-F0BF-4803-A877-DF19DD4EC77F}" destId="{F8AA91BF-F46F-4861-9ABF-7001ACE4662B}" srcOrd="1" destOrd="0" presId="urn:microsoft.com/office/officeart/2005/8/layout/hierarchy2"/>
    <dgm:cxn modelId="{B9D6ACD7-5853-43F2-B555-79535F3394C4}" type="presParOf" srcId="{EED758D4-B1A4-4786-807F-96C0CDB70753}" destId="{A3B9A056-B2C2-4A8A-BB9F-13A41807EE49}" srcOrd="2" destOrd="0" presId="urn:microsoft.com/office/officeart/2005/8/layout/hierarchy2"/>
    <dgm:cxn modelId="{676D960E-06C0-4E14-ACA7-51DE671A16C0}" type="presParOf" srcId="{A3B9A056-B2C2-4A8A-BB9F-13A41807EE49}" destId="{7DBEF273-B03D-4EAA-A38B-EC06311F3220}" srcOrd="0" destOrd="0" presId="urn:microsoft.com/office/officeart/2005/8/layout/hierarchy2"/>
    <dgm:cxn modelId="{B33C4F57-54F0-4778-A2A8-C7BA411DFC87}" type="presParOf" srcId="{EED758D4-B1A4-4786-807F-96C0CDB70753}" destId="{08D204D5-F34A-4A6A-BC9A-85A1B499E265}" srcOrd="3" destOrd="0" presId="urn:microsoft.com/office/officeart/2005/8/layout/hierarchy2"/>
    <dgm:cxn modelId="{A25492E2-A749-4CE8-905A-4286344531DD}" type="presParOf" srcId="{08D204D5-F34A-4A6A-BC9A-85A1B499E265}" destId="{D535E8B9-F973-465E-A2A3-8DA5AF5DF654}" srcOrd="0" destOrd="0" presId="urn:microsoft.com/office/officeart/2005/8/layout/hierarchy2"/>
    <dgm:cxn modelId="{5D6D6A78-D8A3-402A-9EF4-0CD64418B7AC}" type="presParOf" srcId="{08D204D5-F34A-4A6A-BC9A-85A1B499E265}" destId="{FFFD385B-725D-4888-A22F-D491781012B5}" srcOrd="1" destOrd="0" presId="urn:microsoft.com/office/officeart/2005/8/layout/hierarchy2"/>
    <dgm:cxn modelId="{0EAB9A28-21E0-4A5C-A379-B2F0133C6128}" type="presParOf" srcId="{EED758D4-B1A4-4786-807F-96C0CDB70753}" destId="{E9D01466-3904-425A-AC00-4422C540A3E4}" srcOrd="4" destOrd="0" presId="urn:microsoft.com/office/officeart/2005/8/layout/hierarchy2"/>
    <dgm:cxn modelId="{9E052429-0983-4456-9661-1E84ADBB1AAB}" type="presParOf" srcId="{E9D01466-3904-425A-AC00-4422C540A3E4}" destId="{AC9F2503-1370-491E-93C8-940E3D57FA47}" srcOrd="0" destOrd="0" presId="urn:microsoft.com/office/officeart/2005/8/layout/hierarchy2"/>
    <dgm:cxn modelId="{63D4605F-CED5-4094-85BB-9939E2CFF966}" type="presParOf" srcId="{EED758D4-B1A4-4786-807F-96C0CDB70753}" destId="{0D80B7FC-BC07-4EC4-B4CF-8A2040BF2D9B}" srcOrd="5" destOrd="0" presId="urn:microsoft.com/office/officeart/2005/8/layout/hierarchy2"/>
    <dgm:cxn modelId="{2F9B05EA-443D-47FB-A44D-63D7721EA23E}" type="presParOf" srcId="{0D80B7FC-BC07-4EC4-B4CF-8A2040BF2D9B}" destId="{D97528B4-DE91-4D81-AD5B-E09A2AA98E39}" srcOrd="0" destOrd="0" presId="urn:microsoft.com/office/officeart/2005/8/layout/hierarchy2"/>
    <dgm:cxn modelId="{797F2B57-3B88-4990-BAA4-F91A3FF45323}" type="presParOf" srcId="{0D80B7FC-BC07-4EC4-B4CF-8A2040BF2D9B}" destId="{9A7AF749-6619-4042-8166-8B05F3E31F83}" srcOrd="1" destOrd="0" presId="urn:microsoft.com/office/officeart/2005/8/layout/hierarchy2"/>
  </dgm:cxnLst>
  <dgm:bg>
    <a:effectLst>
      <a:outerShdw blurRad="50800" dist="38100" dir="2700000" algn="tl" rotWithShape="0">
        <a:prstClr val="black">
          <a:alpha val="40000"/>
        </a:prstClr>
      </a:outerShd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765359F-39A3-427C-B01D-0717E9E08A08}"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en-US"/>
        </a:p>
      </dgm:t>
    </dgm:pt>
    <dgm:pt modelId="{1D430FA0-5E1A-4905-9FF7-DF31BDD5F7D1}">
      <dgm:prSet phldrT="[Text]" custT="1"/>
      <dgm:spPr/>
      <dgm:t>
        <a:bodyPr/>
        <a:lstStyle/>
        <a:p>
          <a:r>
            <a:rPr lang="en-US" sz="1800" b="1" dirty="0" smtClean="0"/>
            <a:t>Availability for Use by Consumers</a:t>
          </a:r>
        </a:p>
        <a:p>
          <a:r>
            <a:rPr lang="en-US" sz="1800" b="1" dirty="0" smtClean="0"/>
            <a:t>Affordability for Use by Consumers</a:t>
          </a:r>
        </a:p>
        <a:p>
          <a:r>
            <a:rPr lang="en-US" sz="1800" b="1" dirty="0" smtClean="0"/>
            <a:t>Efficiency</a:t>
          </a:r>
        </a:p>
        <a:p>
          <a:r>
            <a:rPr lang="en-US" sz="1800" b="1" dirty="0" smtClean="0"/>
            <a:t>Enforceability</a:t>
          </a:r>
        </a:p>
        <a:p>
          <a:r>
            <a:rPr lang="en-US" sz="1800" b="1" dirty="0" smtClean="0"/>
            <a:t>Fairness</a:t>
          </a:r>
        </a:p>
        <a:p>
          <a:r>
            <a:rPr lang="en-US" sz="1800" b="1" dirty="0" smtClean="0"/>
            <a:t>Reliability &amp; Security</a:t>
          </a:r>
        </a:p>
        <a:p>
          <a:r>
            <a:rPr lang="en-US" sz="1800" b="1" dirty="0" smtClean="0"/>
            <a:t>Transparency</a:t>
          </a:r>
          <a:endParaRPr lang="en-US" sz="1800" b="1" dirty="0"/>
        </a:p>
      </dgm:t>
    </dgm:pt>
    <dgm:pt modelId="{E20CDCBC-BF86-40A3-B614-939E4C927138}" type="parTrans" cxnId="{E4038848-0D9A-4630-B9FD-9435BC87F5ED}">
      <dgm:prSet/>
      <dgm:spPr/>
      <dgm:t>
        <a:bodyPr/>
        <a:lstStyle/>
        <a:p>
          <a:endParaRPr lang="en-US"/>
        </a:p>
      </dgm:t>
    </dgm:pt>
    <dgm:pt modelId="{4B6E8CD6-5451-4F8B-ACEF-2F09B5FB16DC}" type="sibTrans" cxnId="{E4038848-0D9A-4630-B9FD-9435BC87F5ED}">
      <dgm:prSet/>
      <dgm:spPr/>
      <dgm:t>
        <a:bodyPr/>
        <a:lstStyle/>
        <a:p>
          <a:endParaRPr lang="en-US"/>
        </a:p>
      </dgm:t>
    </dgm:pt>
    <dgm:pt modelId="{76339C45-F991-4700-9087-9F27B7098A91}">
      <dgm:prSet phldrT="[Text]" custT="1"/>
      <dgm:spPr>
        <a:solidFill>
          <a:schemeClr val="accent2">
            <a:lumMod val="60000"/>
            <a:lumOff val="40000"/>
          </a:schemeClr>
        </a:solidFill>
      </dgm:spPr>
      <dgm:t>
        <a:bodyPr/>
        <a:lstStyle/>
        <a:p>
          <a:pPr algn="l"/>
          <a:r>
            <a:rPr lang="en-US" sz="1800" b="1" dirty="0" smtClean="0"/>
            <a:t>     1	Availability for Use by Consumers</a:t>
          </a:r>
          <a:endParaRPr lang="en-US" sz="1800" b="1" dirty="0"/>
        </a:p>
      </dgm:t>
    </dgm:pt>
    <dgm:pt modelId="{59EA222D-FFF9-466E-A075-7DFEC7647464}" type="parTrans" cxnId="{2105260F-D3FA-469C-902E-9359D3B26129}">
      <dgm:prSet/>
      <dgm:spPr/>
      <dgm:t>
        <a:bodyPr/>
        <a:lstStyle/>
        <a:p>
          <a:endParaRPr lang="en-US"/>
        </a:p>
      </dgm:t>
    </dgm:pt>
    <dgm:pt modelId="{318905F3-538E-40AA-BF46-15ECD4F01123}" type="sibTrans" cxnId="{2105260F-D3FA-469C-902E-9359D3B26129}">
      <dgm:prSet/>
      <dgm:spPr/>
      <dgm:t>
        <a:bodyPr/>
        <a:lstStyle/>
        <a:p>
          <a:endParaRPr lang="en-US"/>
        </a:p>
      </dgm:t>
    </dgm:pt>
    <dgm:pt modelId="{0207637D-B07A-4D88-B598-4202149ADD4A}">
      <dgm:prSet phldrT="[Text]" custT="1"/>
      <dgm:spPr>
        <a:solidFill>
          <a:schemeClr val="accent6">
            <a:lumMod val="60000"/>
            <a:lumOff val="40000"/>
          </a:schemeClr>
        </a:solidFill>
      </dgm:spPr>
      <dgm:t>
        <a:bodyPr/>
        <a:lstStyle/>
        <a:p>
          <a:pPr algn="l"/>
          <a:r>
            <a:rPr lang="en-US" sz="1800" b="1" dirty="0" smtClean="0"/>
            <a:t>     2	Fairness</a:t>
          </a:r>
          <a:endParaRPr lang="en-US" sz="1800" b="1" dirty="0"/>
        </a:p>
      </dgm:t>
    </dgm:pt>
    <dgm:pt modelId="{921F5AF8-268D-47EF-9B58-1C71FB87A456}" type="parTrans" cxnId="{BB0E263A-BB77-4059-A26B-4B1BCA1F1100}">
      <dgm:prSet/>
      <dgm:spPr/>
      <dgm:t>
        <a:bodyPr/>
        <a:lstStyle/>
        <a:p>
          <a:endParaRPr lang="en-US"/>
        </a:p>
      </dgm:t>
    </dgm:pt>
    <dgm:pt modelId="{89B7E63C-8B4A-45D5-BFF2-06AE0522DC42}" type="sibTrans" cxnId="{BB0E263A-BB77-4059-A26B-4B1BCA1F1100}">
      <dgm:prSet/>
      <dgm:spPr/>
      <dgm:t>
        <a:bodyPr/>
        <a:lstStyle/>
        <a:p>
          <a:endParaRPr lang="en-US"/>
        </a:p>
      </dgm:t>
    </dgm:pt>
    <dgm:pt modelId="{03BEABF8-C358-4343-8E12-0C2BE7238931}">
      <dgm:prSet phldrT="[Text]" custT="1"/>
      <dgm:spPr>
        <a:solidFill>
          <a:schemeClr val="accent3">
            <a:lumMod val="60000"/>
            <a:lumOff val="40000"/>
          </a:schemeClr>
        </a:solidFill>
      </dgm:spPr>
      <dgm:t>
        <a:bodyPr/>
        <a:lstStyle/>
        <a:p>
          <a:pPr algn="l"/>
          <a:r>
            <a:rPr lang="en-US" sz="1800" b="1" dirty="0" smtClean="0"/>
            <a:t>     3	Reliability &amp; Security</a:t>
          </a:r>
          <a:endParaRPr lang="en-US" sz="1800" b="1" dirty="0"/>
        </a:p>
      </dgm:t>
    </dgm:pt>
    <dgm:pt modelId="{934820BC-B544-4F9E-A7C9-9C0F93B5349D}" type="sibTrans" cxnId="{57A0527A-D665-41D4-B3E6-BAB9BEA54F99}">
      <dgm:prSet/>
      <dgm:spPr/>
      <dgm:t>
        <a:bodyPr/>
        <a:lstStyle/>
        <a:p>
          <a:endParaRPr lang="en-US"/>
        </a:p>
      </dgm:t>
    </dgm:pt>
    <dgm:pt modelId="{E1B0443B-5AE0-4894-B4B9-BC45910ED3F1}" type="parTrans" cxnId="{57A0527A-D665-41D4-B3E6-BAB9BEA54F99}">
      <dgm:prSet/>
      <dgm:spPr/>
      <dgm:t>
        <a:bodyPr/>
        <a:lstStyle/>
        <a:p>
          <a:endParaRPr lang="en-US"/>
        </a:p>
      </dgm:t>
    </dgm:pt>
    <dgm:pt modelId="{EF014B3D-F09B-4B69-9A51-D18F91A45576}">
      <dgm:prSet phldrT="[Text]" custT="1"/>
      <dgm:spPr>
        <a:solidFill>
          <a:schemeClr val="accent1">
            <a:lumMod val="40000"/>
            <a:lumOff val="60000"/>
          </a:schemeClr>
        </a:solidFill>
      </dgm:spPr>
      <dgm:t>
        <a:bodyPr/>
        <a:lstStyle/>
        <a:p>
          <a:pPr algn="l"/>
          <a:r>
            <a:rPr lang="en-US" sz="1800" b="1" dirty="0" smtClean="0"/>
            <a:t>     4	Affordability for Consumers</a:t>
          </a:r>
          <a:endParaRPr lang="en-US" sz="1800" b="1" dirty="0"/>
        </a:p>
      </dgm:t>
    </dgm:pt>
    <dgm:pt modelId="{7F92726A-0921-40E7-ACAE-293A3614C645}" type="parTrans" cxnId="{A36E9AB8-EBEC-444A-B612-5A6137290219}">
      <dgm:prSet/>
      <dgm:spPr/>
      <dgm:t>
        <a:bodyPr/>
        <a:lstStyle/>
        <a:p>
          <a:endParaRPr lang="en-US"/>
        </a:p>
      </dgm:t>
    </dgm:pt>
    <dgm:pt modelId="{15C6C0AE-5843-4726-A246-808FAAF63B2E}" type="sibTrans" cxnId="{A36E9AB8-EBEC-444A-B612-5A6137290219}">
      <dgm:prSet/>
      <dgm:spPr/>
      <dgm:t>
        <a:bodyPr/>
        <a:lstStyle/>
        <a:p>
          <a:endParaRPr lang="en-US"/>
        </a:p>
      </dgm:t>
    </dgm:pt>
    <dgm:pt modelId="{37FBCE64-D4D2-430A-AD7F-1A520E525F16}">
      <dgm:prSet phldrT="[Text]" custT="1"/>
      <dgm:spPr>
        <a:solidFill>
          <a:schemeClr val="accent5">
            <a:lumMod val="40000"/>
            <a:lumOff val="60000"/>
          </a:schemeClr>
        </a:solidFill>
      </dgm:spPr>
      <dgm:t>
        <a:bodyPr/>
        <a:lstStyle/>
        <a:p>
          <a:pPr algn="l"/>
          <a:r>
            <a:rPr lang="en-US" sz="1800" b="1" dirty="0" smtClean="0"/>
            <a:t>     5	Transparency</a:t>
          </a:r>
          <a:endParaRPr lang="en-US" sz="1800" b="1" dirty="0"/>
        </a:p>
      </dgm:t>
    </dgm:pt>
    <dgm:pt modelId="{82D9F1DE-BBAA-4161-A2CD-223C071AD3CB}" type="parTrans" cxnId="{01A7F9AE-2C23-4592-8B05-FE26FF091460}">
      <dgm:prSet/>
      <dgm:spPr/>
      <dgm:t>
        <a:bodyPr/>
        <a:lstStyle/>
        <a:p>
          <a:endParaRPr lang="en-US"/>
        </a:p>
      </dgm:t>
    </dgm:pt>
    <dgm:pt modelId="{F9038970-B939-4E80-BA9E-3CA8AF10DEFB}" type="sibTrans" cxnId="{01A7F9AE-2C23-4592-8B05-FE26FF091460}">
      <dgm:prSet/>
      <dgm:spPr/>
      <dgm:t>
        <a:bodyPr/>
        <a:lstStyle/>
        <a:p>
          <a:endParaRPr lang="en-US"/>
        </a:p>
      </dgm:t>
    </dgm:pt>
    <dgm:pt modelId="{F9811AF6-72CB-4254-AC6A-D9C07AA08D58}">
      <dgm:prSet phldrT="[Text]" custT="1"/>
      <dgm:spPr>
        <a:solidFill>
          <a:schemeClr val="accent4">
            <a:lumMod val="40000"/>
            <a:lumOff val="60000"/>
          </a:schemeClr>
        </a:solidFill>
      </dgm:spPr>
      <dgm:t>
        <a:bodyPr/>
        <a:lstStyle/>
        <a:p>
          <a:pPr algn="l"/>
          <a:r>
            <a:rPr lang="en-US" sz="1800" b="1" dirty="0" smtClean="0">
              <a:solidFill>
                <a:srgbClr val="FF0000"/>
              </a:solidFill>
            </a:rPr>
            <a:t>     6	Enforceability</a:t>
          </a:r>
          <a:endParaRPr lang="en-US" sz="1800" b="1" dirty="0">
            <a:solidFill>
              <a:srgbClr val="FF0000"/>
            </a:solidFill>
          </a:endParaRPr>
        </a:p>
      </dgm:t>
    </dgm:pt>
    <dgm:pt modelId="{1069739B-60CB-4018-A632-AD57BB70DC31}" type="parTrans" cxnId="{3B6A6159-63DD-4C1E-B61C-490576D23024}">
      <dgm:prSet/>
      <dgm:spPr/>
      <dgm:t>
        <a:bodyPr/>
        <a:lstStyle/>
        <a:p>
          <a:endParaRPr lang="en-US"/>
        </a:p>
      </dgm:t>
    </dgm:pt>
    <dgm:pt modelId="{C3AEDF9E-A5F7-42E3-B325-179D2E9ECDFE}" type="sibTrans" cxnId="{3B6A6159-63DD-4C1E-B61C-490576D23024}">
      <dgm:prSet/>
      <dgm:spPr/>
      <dgm:t>
        <a:bodyPr/>
        <a:lstStyle/>
        <a:p>
          <a:endParaRPr lang="en-US"/>
        </a:p>
      </dgm:t>
    </dgm:pt>
    <dgm:pt modelId="{198202EB-BCD0-451A-9585-20CE675058DA}">
      <dgm:prSet phldrT="[Text]" custT="1"/>
      <dgm:spPr>
        <a:solidFill>
          <a:schemeClr val="bg1">
            <a:lumMod val="85000"/>
          </a:schemeClr>
        </a:solidFill>
      </dgm:spPr>
      <dgm:t>
        <a:bodyPr/>
        <a:lstStyle/>
        <a:p>
          <a:pPr algn="l"/>
          <a:r>
            <a:rPr lang="en-US" sz="1800" b="1" dirty="0" smtClean="0">
              <a:solidFill>
                <a:srgbClr val="FF0000"/>
              </a:solidFill>
            </a:rPr>
            <a:t>     7	Efficiency</a:t>
          </a:r>
          <a:endParaRPr lang="en-US" sz="1800" b="1" dirty="0">
            <a:solidFill>
              <a:srgbClr val="FF0000"/>
            </a:solidFill>
          </a:endParaRPr>
        </a:p>
      </dgm:t>
    </dgm:pt>
    <dgm:pt modelId="{EC9DA599-3CAC-4007-8D58-B45052E306AB}" type="parTrans" cxnId="{0555AF24-B909-4E2C-8290-6F6E1E5FBEB5}">
      <dgm:prSet/>
      <dgm:spPr/>
      <dgm:t>
        <a:bodyPr/>
        <a:lstStyle/>
        <a:p>
          <a:endParaRPr lang="en-US"/>
        </a:p>
      </dgm:t>
    </dgm:pt>
    <dgm:pt modelId="{4AD0FBF2-BB3B-4851-942F-CCD4BFF023EA}" type="sibTrans" cxnId="{0555AF24-B909-4E2C-8290-6F6E1E5FBEB5}">
      <dgm:prSet/>
      <dgm:spPr/>
      <dgm:t>
        <a:bodyPr/>
        <a:lstStyle/>
        <a:p>
          <a:endParaRPr lang="en-US"/>
        </a:p>
      </dgm:t>
    </dgm:pt>
    <dgm:pt modelId="{86537A87-29CC-4F47-B416-89F095F8950E}" type="pres">
      <dgm:prSet presAssocID="{0765359F-39A3-427C-B01D-0717E9E08A08}" presName="diagram" presStyleCnt="0">
        <dgm:presLayoutVars>
          <dgm:chPref val="1"/>
          <dgm:dir/>
          <dgm:animOne val="branch"/>
          <dgm:animLvl val="lvl"/>
          <dgm:resizeHandles val="exact"/>
        </dgm:presLayoutVars>
      </dgm:prSet>
      <dgm:spPr/>
      <dgm:t>
        <a:bodyPr/>
        <a:lstStyle/>
        <a:p>
          <a:endParaRPr lang="en-US"/>
        </a:p>
      </dgm:t>
    </dgm:pt>
    <dgm:pt modelId="{46577AE7-297E-4873-8839-BE88C9A9FAC8}" type="pres">
      <dgm:prSet presAssocID="{1D430FA0-5E1A-4905-9FF7-DF31BDD5F7D1}" presName="root1" presStyleCnt="0"/>
      <dgm:spPr/>
    </dgm:pt>
    <dgm:pt modelId="{3ED26C40-DBB2-4FAB-BDC6-DFB9675AC4E3}" type="pres">
      <dgm:prSet presAssocID="{1D430FA0-5E1A-4905-9FF7-DF31BDD5F7D1}" presName="LevelOneTextNode" presStyleLbl="node0" presStyleIdx="0" presStyleCnt="1" custScaleX="1212229" custScaleY="1961908" custLinFactX="-100000" custLinFactNeighborX="-109826" custLinFactNeighborY="-12769">
        <dgm:presLayoutVars>
          <dgm:chPref val="3"/>
        </dgm:presLayoutVars>
      </dgm:prSet>
      <dgm:spPr/>
      <dgm:t>
        <a:bodyPr/>
        <a:lstStyle/>
        <a:p>
          <a:endParaRPr lang="en-US"/>
        </a:p>
      </dgm:t>
    </dgm:pt>
    <dgm:pt modelId="{C75ED12A-46D9-4EAF-92A0-FBC55BCB154E}" type="pres">
      <dgm:prSet presAssocID="{1D430FA0-5E1A-4905-9FF7-DF31BDD5F7D1}" presName="level2hierChild" presStyleCnt="0"/>
      <dgm:spPr/>
    </dgm:pt>
    <dgm:pt modelId="{5DBE804D-CB18-450D-AAA6-BEA5622F7D10}" type="pres">
      <dgm:prSet presAssocID="{59EA222D-FFF9-466E-A075-7DFEC7647464}" presName="conn2-1" presStyleLbl="parChTrans1D2" presStyleIdx="0" presStyleCnt="7"/>
      <dgm:spPr/>
      <dgm:t>
        <a:bodyPr/>
        <a:lstStyle/>
        <a:p>
          <a:endParaRPr lang="en-US"/>
        </a:p>
      </dgm:t>
    </dgm:pt>
    <dgm:pt modelId="{2288E84E-D507-449B-99F5-0A5D96AD2537}" type="pres">
      <dgm:prSet presAssocID="{59EA222D-FFF9-466E-A075-7DFEC7647464}" presName="connTx" presStyleLbl="parChTrans1D2" presStyleIdx="0" presStyleCnt="7"/>
      <dgm:spPr/>
      <dgm:t>
        <a:bodyPr/>
        <a:lstStyle/>
        <a:p>
          <a:endParaRPr lang="en-US"/>
        </a:p>
      </dgm:t>
    </dgm:pt>
    <dgm:pt modelId="{81D1059D-E13F-4C84-9208-6258B71F97E8}" type="pres">
      <dgm:prSet presAssocID="{76339C45-F991-4700-9087-9F27B7098A91}" presName="root2" presStyleCnt="0"/>
      <dgm:spPr/>
    </dgm:pt>
    <dgm:pt modelId="{E98FFA06-A3E3-4A22-BF6C-A310C128D13F}" type="pres">
      <dgm:prSet presAssocID="{76339C45-F991-4700-9087-9F27B7098A91}" presName="LevelTwoTextNode" presStyleLbl="node2" presStyleIdx="0" presStyleCnt="7" custScaleX="1456568" custScaleY="391621">
        <dgm:presLayoutVars>
          <dgm:chPref val="3"/>
        </dgm:presLayoutVars>
      </dgm:prSet>
      <dgm:spPr/>
      <dgm:t>
        <a:bodyPr/>
        <a:lstStyle/>
        <a:p>
          <a:endParaRPr lang="en-US"/>
        </a:p>
      </dgm:t>
    </dgm:pt>
    <dgm:pt modelId="{3A3430B1-44CB-4046-B9EB-54BB9B7EF13D}" type="pres">
      <dgm:prSet presAssocID="{76339C45-F991-4700-9087-9F27B7098A91}" presName="level3hierChild" presStyleCnt="0"/>
      <dgm:spPr/>
    </dgm:pt>
    <dgm:pt modelId="{FDBD3807-FF6C-4F67-9CC2-1FFEBC2D5DA4}" type="pres">
      <dgm:prSet presAssocID="{921F5AF8-268D-47EF-9B58-1C71FB87A456}" presName="conn2-1" presStyleLbl="parChTrans1D2" presStyleIdx="1" presStyleCnt="7"/>
      <dgm:spPr/>
      <dgm:t>
        <a:bodyPr/>
        <a:lstStyle/>
        <a:p>
          <a:endParaRPr lang="en-US"/>
        </a:p>
      </dgm:t>
    </dgm:pt>
    <dgm:pt modelId="{67E7F972-5367-48FB-B7A9-B6CBC719D39C}" type="pres">
      <dgm:prSet presAssocID="{921F5AF8-268D-47EF-9B58-1C71FB87A456}" presName="connTx" presStyleLbl="parChTrans1D2" presStyleIdx="1" presStyleCnt="7"/>
      <dgm:spPr/>
      <dgm:t>
        <a:bodyPr/>
        <a:lstStyle/>
        <a:p>
          <a:endParaRPr lang="en-US"/>
        </a:p>
      </dgm:t>
    </dgm:pt>
    <dgm:pt modelId="{8CCAD06F-64DF-4F5C-B8F5-2EC47852D39B}" type="pres">
      <dgm:prSet presAssocID="{0207637D-B07A-4D88-B598-4202149ADD4A}" presName="root2" presStyleCnt="0"/>
      <dgm:spPr/>
    </dgm:pt>
    <dgm:pt modelId="{997B5267-7261-4CE1-84BF-3AB52CF13587}" type="pres">
      <dgm:prSet presAssocID="{0207637D-B07A-4D88-B598-4202149ADD4A}" presName="LevelTwoTextNode" presStyleLbl="node2" presStyleIdx="1" presStyleCnt="7" custScaleX="1465765" custScaleY="381846">
        <dgm:presLayoutVars>
          <dgm:chPref val="3"/>
        </dgm:presLayoutVars>
      </dgm:prSet>
      <dgm:spPr/>
      <dgm:t>
        <a:bodyPr/>
        <a:lstStyle/>
        <a:p>
          <a:endParaRPr lang="en-US"/>
        </a:p>
      </dgm:t>
    </dgm:pt>
    <dgm:pt modelId="{8E297144-8A8D-46E7-A8AE-9AF42A5459A3}" type="pres">
      <dgm:prSet presAssocID="{0207637D-B07A-4D88-B598-4202149ADD4A}" presName="level3hierChild" presStyleCnt="0"/>
      <dgm:spPr/>
    </dgm:pt>
    <dgm:pt modelId="{77D4C61C-1BE3-461A-A2E1-4CC640164111}" type="pres">
      <dgm:prSet presAssocID="{E1B0443B-5AE0-4894-B4B9-BC45910ED3F1}" presName="conn2-1" presStyleLbl="parChTrans1D2" presStyleIdx="2" presStyleCnt="7"/>
      <dgm:spPr/>
      <dgm:t>
        <a:bodyPr/>
        <a:lstStyle/>
        <a:p>
          <a:endParaRPr lang="en-US"/>
        </a:p>
      </dgm:t>
    </dgm:pt>
    <dgm:pt modelId="{6081427C-1179-48A7-A04D-9CC8B7E2DBC2}" type="pres">
      <dgm:prSet presAssocID="{E1B0443B-5AE0-4894-B4B9-BC45910ED3F1}" presName="connTx" presStyleLbl="parChTrans1D2" presStyleIdx="2" presStyleCnt="7"/>
      <dgm:spPr/>
      <dgm:t>
        <a:bodyPr/>
        <a:lstStyle/>
        <a:p>
          <a:endParaRPr lang="en-US"/>
        </a:p>
      </dgm:t>
    </dgm:pt>
    <dgm:pt modelId="{F42BE115-8A42-4D4B-A331-B11C5990E411}" type="pres">
      <dgm:prSet presAssocID="{03BEABF8-C358-4343-8E12-0C2BE7238931}" presName="root2" presStyleCnt="0"/>
      <dgm:spPr/>
    </dgm:pt>
    <dgm:pt modelId="{BCBBC52F-6AB5-4588-8D0C-A56B09D3B51B}" type="pres">
      <dgm:prSet presAssocID="{03BEABF8-C358-4343-8E12-0C2BE7238931}" presName="LevelTwoTextNode" presStyleLbl="node2" presStyleIdx="2" presStyleCnt="7" custScaleX="1465974" custScaleY="348015">
        <dgm:presLayoutVars>
          <dgm:chPref val="3"/>
        </dgm:presLayoutVars>
      </dgm:prSet>
      <dgm:spPr/>
      <dgm:t>
        <a:bodyPr/>
        <a:lstStyle/>
        <a:p>
          <a:endParaRPr lang="en-US"/>
        </a:p>
      </dgm:t>
    </dgm:pt>
    <dgm:pt modelId="{EED758D4-B1A4-4786-807F-96C0CDB70753}" type="pres">
      <dgm:prSet presAssocID="{03BEABF8-C358-4343-8E12-0C2BE7238931}" presName="level3hierChild" presStyleCnt="0"/>
      <dgm:spPr/>
    </dgm:pt>
    <dgm:pt modelId="{F79237C3-BCF3-4FCA-BE15-480166347904}" type="pres">
      <dgm:prSet presAssocID="{7F92726A-0921-40E7-ACAE-293A3614C645}" presName="conn2-1" presStyleLbl="parChTrans1D2" presStyleIdx="3" presStyleCnt="7"/>
      <dgm:spPr/>
      <dgm:t>
        <a:bodyPr/>
        <a:lstStyle/>
        <a:p>
          <a:endParaRPr lang="en-US"/>
        </a:p>
      </dgm:t>
    </dgm:pt>
    <dgm:pt modelId="{92F75B21-D79B-4372-9CB0-1A5F307A75E3}" type="pres">
      <dgm:prSet presAssocID="{7F92726A-0921-40E7-ACAE-293A3614C645}" presName="connTx" presStyleLbl="parChTrans1D2" presStyleIdx="3" presStyleCnt="7"/>
      <dgm:spPr/>
      <dgm:t>
        <a:bodyPr/>
        <a:lstStyle/>
        <a:p>
          <a:endParaRPr lang="en-US"/>
        </a:p>
      </dgm:t>
    </dgm:pt>
    <dgm:pt modelId="{B2204C63-A472-4208-8CAD-BA944F817949}" type="pres">
      <dgm:prSet presAssocID="{EF014B3D-F09B-4B69-9A51-D18F91A45576}" presName="root2" presStyleCnt="0"/>
      <dgm:spPr/>
    </dgm:pt>
    <dgm:pt modelId="{260C813C-F4DE-46FE-B84E-5A69EE9586B9}" type="pres">
      <dgm:prSet presAssocID="{EF014B3D-F09B-4B69-9A51-D18F91A45576}" presName="LevelTwoTextNode" presStyleLbl="node2" presStyleIdx="3" presStyleCnt="7" custScaleX="1465974" custScaleY="406055">
        <dgm:presLayoutVars>
          <dgm:chPref val="3"/>
        </dgm:presLayoutVars>
      </dgm:prSet>
      <dgm:spPr/>
      <dgm:t>
        <a:bodyPr/>
        <a:lstStyle/>
        <a:p>
          <a:endParaRPr lang="en-US"/>
        </a:p>
      </dgm:t>
    </dgm:pt>
    <dgm:pt modelId="{C40811DC-8ED4-41DD-8059-A09DD738063E}" type="pres">
      <dgm:prSet presAssocID="{EF014B3D-F09B-4B69-9A51-D18F91A45576}" presName="level3hierChild" presStyleCnt="0"/>
      <dgm:spPr/>
    </dgm:pt>
    <dgm:pt modelId="{C71C4EF7-17AA-478F-AA1D-AEE00563F7BE}" type="pres">
      <dgm:prSet presAssocID="{82D9F1DE-BBAA-4161-A2CD-223C071AD3CB}" presName="conn2-1" presStyleLbl="parChTrans1D2" presStyleIdx="4" presStyleCnt="7"/>
      <dgm:spPr/>
      <dgm:t>
        <a:bodyPr/>
        <a:lstStyle/>
        <a:p>
          <a:endParaRPr lang="en-US"/>
        </a:p>
      </dgm:t>
    </dgm:pt>
    <dgm:pt modelId="{F2EC41D4-5846-4373-A5EE-8D9875693EE0}" type="pres">
      <dgm:prSet presAssocID="{82D9F1DE-BBAA-4161-A2CD-223C071AD3CB}" presName="connTx" presStyleLbl="parChTrans1D2" presStyleIdx="4" presStyleCnt="7"/>
      <dgm:spPr/>
      <dgm:t>
        <a:bodyPr/>
        <a:lstStyle/>
        <a:p>
          <a:endParaRPr lang="en-US"/>
        </a:p>
      </dgm:t>
    </dgm:pt>
    <dgm:pt modelId="{A7A89733-2582-468B-B4AD-04B0466941BF}" type="pres">
      <dgm:prSet presAssocID="{37FBCE64-D4D2-430A-AD7F-1A520E525F16}" presName="root2" presStyleCnt="0"/>
      <dgm:spPr/>
    </dgm:pt>
    <dgm:pt modelId="{7B73AD28-3EB6-4B7B-899B-1E80DBA5AA9B}" type="pres">
      <dgm:prSet presAssocID="{37FBCE64-D4D2-430A-AD7F-1A520E525F16}" presName="LevelTwoTextNode" presStyleLbl="node2" presStyleIdx="4" presStyleCnt="7" custScaleX="1465974" custScaleY="361668">
        <dgm:presLayoutVars>
          <dgm:chPref val="3"/>
        </dgm:presLayoutVars>
      </dgm:prSet>
      <dgm:spPr/>
      <dgm:t>
        <a:bodyPr/>
        <a:lstStyle/>
        <a:p>
          <a:endParaRPr lang="en-US"/>
        </a:p>
      </dgm:t>
    </dgm:pt>
    <dgm:pt modelId="{65CC41C1-CFB8-4086-9884-DE51C1835F41}" type="pres">
      <dgm:prSet presAssocID="{37FBCE64-D4D2-430A-AD7F-1A520E525F16}" presName="level3hierChild" presStyleCnt="0"/>
      <dgm:spPr/>
    </dgm:pt>
    <dgm:pt modelId="{9173CA56-72A6-4601-8B92-E2C862E5E8A4}" type="pres">
      <dgm:prSet presAssocID="{1069739B-60CB-4018-A632-AD57BB70DC31}" presName="conn2-1" presStyleLbl="parChTrans1D2" presStyleIdx="5" presStyleCnt="7"/>
      <dgm:spPr/>
      <dgm:t>
        <a:bodyPr/>
        <a:lstStyle/>
        <a:p>
          <a:endParaRPr lang="en-US"/>
        </a:p>
      </dgm:t>
    </dgm:pt>
    <dgm:pt modelId="{A64EF57C-E5DF-40A5-9679-AB15C2C74490}" type="pres">
      <dgm:prSet presAssocID="{1069739B-60CB-4018-A632-AD57BB70DC31}" presName="connTx" presStyleLbl="parChTrans1D2" presStyleIdx="5" presStyleCnt="7"/>
      <dgm:spPr/>
      <dgm:t>
        <a:bodyPr/>
        <a:lstStyle/>
        <a:p>
          <a:endParaRPr lang="en-US"/>
        </a:p>
      </dgm:t>
    </dgm:pt>
    <dgm:pt modelId="{37CF10F6-2697-4DEF-AD63-39314790F343}" type="pres">
      <dgm:prSet presAssocID="{F9811AF6-72CB-4254-AC6A-D9C07AA08D58}" presName="root2" presStyleCnt="0"/>
      <dgm:spPr/>
    </dgm:pt>
    <dgm:pt modelId="{D0BA6098-14B7-475C-8165-19B3F47AC958}" type="pres">
      <dgm:prSet presAssocID="{F9811AF6-72CB-4254-AC6A-D9C07AA08D58}" presName="LevelTwoTextNode" presStyleLbl="node2" presStyleIdx="5" presStyleCnt="7" custScaleX="1465974" custScaleY="348489">
        <dgm:presLayoutVars>
          <dgm:chPref val="3"/>
        </dgm:presLayoutVars>
      </dgm:prSet>
      <dgm:spPr/>
      <dgm:t>
        <a:bodyPr/>
        <a:lstStyle/>
        <a:p>
          <a:endParaRPr lang="en-US"/>
        </a:p>
      </dgm:t>
    </dgm:pt>
    <dgm:pt modelId="{A3FEE75D-02D8-4539-825D-5653B475F7E6}" type="pres">
      <dgm:prSet presAssocID="{F9811AF6-72CB-4254-AC6A-D9C07AA08D58}" presName="level3hierChild" presStyleCnt="0"/>
      <dgm:spPr/>
    </dgm:pt>
    <dgm:pt modelId="{3B1843DC-5A28-4D7D-93EF-BB091495570E}" type="pres">
      <dgm:prSet presAssocID="{EC9DA599-3CAC-4007-8D58-B45052E306AB}" presName="conn2-1" presStyleLbl="parChTrans1D2" presStyleIdx="6" presStyleCnt="7"/>
      <dgm:spPr/>
      <dgm:t>
        <a:bodyPr/>
        <a:lstStyle/>
        <a:p>
          <a:endParaRPr lang="en-US"/>
        </a:p>
      </dgm:t>
    </dgm:pt>
    <dgm:pt modelId="{906AEBE2-5047-401F-BA9C-5183ADFB0E8C}" type="pres">
      <dgm:prSet presAssocID="{EC9DA599-3CAC-4007-8D58-B45052E306AB}" presName="connTx" presStyleLbl="parChTrans1D2" presStyleIdx="6" presStyleCnt="7"/>
      <dgm:spPr/>
      <dgm:t>
        <a:bodyPr/>
        <a:lstStyle/>
        <a:p>
          <a:endParaRPr lang="en-US"/>
        </a:p>
      </dgm:t>
    </dgm:pt>
    <dgm:pt modelId="{E0A1B171-CF00-4A12-8DF4-3F9686C5FCE0}" type="pres">
      <dgm:prSet presAssocID="{198202EB-BCD0-451A-9585-20CE675058DA}" presName="root2" presStyleCnt="0"/>
      <dgm:spPr/>
    </dgm:pt>
    <dgm:pt modelId="{8D57E7B8-5C92-4C21-AD98-2F3B1D2BE507}" type="pres">
      <dgm:prSet presAssocID="{198202EB-BCD0-451A-9585-20CE675058DA}" presName="LevelTwoTextNode" presStyleLbl="node2" presStyleIdx="6" presStyleCnt="7" custScaleX="1465974" custScaleY="416871" custLinFactNeighborY="54515">
        <dgm:presLayoutVars>
          <dgm:chPref val="3"/>
        </dgm:presLayoutVars>
      </dgm:prSet>
      <dgm:spPr/>
      <dgm:t>
        <a:bodyPr/>
        <a:lstStyle/>
        <a:p>
          <a:endParaRPr lang="en-US"/>
        </a:p>
      </dgm:t>
    </dgm:pt>
    <dgm:pt modelId="{418BBD63-16C1-42C7-86AB-3319A26B2F91}" type="pres">
      <dgm:prSet presAssocID="{198202EB-BCD0-451A-9585-20CE675058DA}" presName="level3hierChild" presStyleCnt="0"/>
      <dgm:spPr/>
    </dgm:pt>
  </dgm:ptLst>
  <dgm:cxnLst>
    <dgm:cxn modelId="{131C144F-EF92-4DE2-8A1E-860394AFBE2B}" type="presOf" srcId="{59EA222D-FFF9-466E-A075-7DFEC7647464}" destId="{2288E84E-D507-449B-99F5-0A5D96AD2537}" srcOrd="1" destOrd="0" presId="urn:microsoft.com/office/officeart/2005/8/layout/hierarchy2"/>
    <dgm:cxn modelId="{21137088-17D2-4375-8FDE-9306F6AE3CD8}" type="presOf" srcId="{76339C45-F991-4700-9087-9F27B7098A91}" destId="{E98FFA06-A3E3-4A22-BF6C-A310C128D13F}" srcOrd="0" destOrd="0" presId="urn:microsoft.com/office/officeart/2005/8/layout/hierarchy2"/>
    <dgm:cxn modelId="{13F1FBAB-49A0-42B6-895F-F68B85E3EEEA}" type="presOf" srcId="{03BEABF8-C358-4343-8E12-0C2BE7238931}" destId="{BCBBC52F-6AB5-4588-8D0C-A56B09D3B51B}" srcOrd="0" destOrd="0" presId="urn:microsoft.com/office/officeart/2005/8/layout/hierarchy2"/>
    <dgm:cxn modelId="{2105260F-D3FA-469C-902E-9359D3B26129}" srcId="{1D430FA0-5E1A-4905-9FF7-DF31BDD5F7D1}" destId="{76339C45-F991-4700-9087-9F27B7098A91}" srcOrd="0" destOrd="0" parTransId="{59EA222D-FFF9-466E-A075-7DFEC7647464}" sibTransId="{318905F3-538E-40AA-BF46-15ECD4F01123}"/>
    <dgm:cxn modelId="{CB9F8AE7-CF6E-4BE1-AE8A-19AD195B3367}" type="presOf" srcId="{1D430FA0-5E1A-4905-9FF7-DF31BDD5F7D1}" destId="{3ED26C40-DBB2-4FAB-BDC6-DFB9675AC4E3}" srcOrd="0" destOrd="0" presId="urn:microsoft.com/office/officeart/2005/8/layout/hierarchy2"/>
    <dgm:cxn modelId="{BB0E263A-BB77-4059-A26B-4B1BCA1F1100}" srcId="{1D430FA0-5E1A-4905-9FF7-DF31BDD5F7D1}" destId="{0207637D-B07A-4D88-B598-4202149ADD4A}" srcOrd="1" destOrd="0" parTransId="{921F5AF8-268D-47EF-9B58-1C71FB87A456}" sibTransId="{89B7E63C-8B4A-45D5-BFF2-06AE0522DC42}"/>
    <dgm:cxn modelId="{E4038848-0D9A-4630-B9FD-9435BC87F5ED}" srcId="{0765359F-39A3-427C-B01D-0717E9E08A08}" destId="{1D430FA0-5E1A-4905-9FF7-DF31BDD5F7D1}" srcOrd="0" destOrd="0" parTransId="{E20CDCBC-BF86-40A3-B614-939E4C927138}" sibTransId="{4B6E8CD6-5451-4F8B-ACEF-2F09B5FB16DC}"/>
    <dgm:cxn modelId="{C2238AF9-B999-4B14-9BDE-AA17B7BA04B4}" type="presOf" srcId="{37FBCE64-D4D2-430A-AD7F-1A520E525F16}" destId="{7B73AD28-3EB6-4B7B-899B-1E80DBA5AA9B}" srcOrd="0" destOrd="0" presId="urn:microsoft.com/office/officeart/2005/8/layout/hierarchy2"/>
    <dgm:cxn modelId="{CD65077C-18B0-48CA-8148-820A74DEB92E}" type="presOf" srcId="{EC9DA599-3CAC-4007-8D58-B45052E306AB}" destId="{3B1843DC-5A28-4D7D-93EF-BB091495570E}" srcOrd="0" destOrd="0" presId="urn:microsoft.com/office/officeart/2005/8/layout/hierarchy2"/>
    <dgm:cxn modelId="{69136C38-BBA4-47B0-8FBC-2F4B27876EEA}" type="presOf" srcId="{7F92726A-0921-40E7-ACAE-293A3614C645}" destId="{F79237C3-BCF3-4FCA-BE15-480166347904}" srcOrd="0" destOrd="0" presId="urn:microsoft.com/office/officeart/2005/8/layout/hierarchy2"/>
    <dgm:cxn modelId="{CD2CBF4D-546F-4A50-BDC1-B70F120FE0DC}" type="presOf" srcId="{921F5AF8-268D-47EF-9B58-1C71FB87A456}" destId="{FDBD3807-FF6C-4F67-9CC2-1FFEBC2D5DA4}" srcOrd="0" destOrd="0" presId="urn:microsoft.com/office/officeart/2005/8/layout/hierarchy2"/>
    <dgm:cxn modelId="{7F2FCADA-3223-4E16-BC31-9F28C4379CC5}" type="presOf" srcId="{EF014B3D-F09B-4B69-9A51-D18F91A45576}" destId="{260C813C-F4DE-46FE-B84E-5A69EE9586B9}" srcOrd="0" destOrd="0" presId="urn:microsoft.com/office/officeart/2005/8/layout/hierarchy2"/>
    <dgm:cxn modelId="{0555AF24-B909-4E2C-8290-6F6E1E5FBEB5}" srcId="{1D430FA0-5E1A-4905-9FF7-DF31BDD5F7D1}" destId="{198202EB-BCD0-451A-9585-20CE675058DA}" srcOrd="6" destOrd="0" parTransId="{EC9DA599-3CAC-4007-8D58-B45052E306AB}" sibTransId="{4AD0FBF2-BB3B-4851-942F-CCD4BFF023EA}"/>
    <dgm:cxn modelId="{11A3A66F-1C84-48BB-A303-6D11D7EDFD89}" type="presOf" srcId="{921F5AF8-268D-47EF-9B58-1C71FB87A456}" destId="{67E7F972-5367-48FB-B7A9-B6CBC719D39C}" srcOrd="1" destOrd="0" presId="urn:microsoft.com/office/officeart/2005/8/layout/hierarchy2"/>
    <dgm:cxn modelId="{B6E51BB4-7759-46F1-B155-EB4DD5084FE1}" type="presOf" srcId="{EC9DA599-3CAC-4007-8D58-B45052E306AB}" destId="{906AEBE2-5047-401F-BA9C-5183ADFB0E8C}" srcOrd="1" destOrd="0" presId="urn:microsoft.com/office/officeart/2005/8/layout/hierarchy2"/>
    <dgm:cxn modelId="{C7025232-FA28-42BD-A469-D3E6DC2CCD54}" type="presOf" srcId="{7F92726A-0921-40E7-ACAE-293A3614C645}" destId="{92F75B21-D79B-4372-9CB0-1A5F307A75E3}" srcOrd="1" destOrd="0" presId="urn:microsoft.com/office/officeart/2005/8/layout/hierarchy2"/>
    <dgm:cxn modelId="{373BFC2E-9DF2-43BD-BBA6-C738FE2BD29F}" type="presOf" srcId="{F9811AF6-72CB-4254-AC6A-D9C07AA08D58}" destId="{D0BA6098-14B7-475C-8165-19B3F47AC958}" srcOrd="0" destOrd="0" presId="urn:microsoft.com/office/officeart/2005/8/layout/hierarchy2"/>
    <dgm:cxn modelId="{CB389609-81A5-47F3-A159-FB3D9BB1D4FA}" type="presOf" srcId="{198202EB-BCD0-451A-9585-20CE675058DA}" destId="{8D57E7B8-5C92-4C21-AD98-2F3B1D2BE507}" srcOrd="0" destOrd="0" presId="urn:microsoft.com/office/officeart/2005/8/layout/hierarchy2"/>
    <dgm:cxn modelId="{A36E9AB8-EBEC-444A-B612-5A6137290219}" srcId="{1D430FA0-5E1A-4905-9FF7-DF31BDD5F7D1}" destId="{EF014B3D-F09B-4B69-9A51-D18F91A45576}" srcOrd="3" destOrd="0" parTransId="{7F92726A-0921-40E7-ACAE-293A3614C645}" sibTransId="{15C6C0AE-5843-4726-A246-808FAAF63B2E}"/>
    <dgm:cxn modelId="{60EDB5D3-E7B0-4230-8A2D-86183C2B8A93}" type="presOf" srcId="{E1B0443B-5AE0-4894-B4B9-BC45910ED3F1}" destId="{6081427C-1179-48A7-A04D-9CC8B7E2DBC2}" srcOrd="1" destOrd="0" presId="urn:microsoft.com/office/officeart/2005/8/layout/hierarchy2"/>
    <dgm:cxn modelId="{3B6A6159-63DD-4C1E-B61C-490576D23024}" srcId="{1D430FA0-5E1A-4905-9FF7-DF31BDD5F7D1}" destId="{F9811AF6-72CB-4254-AC6A-D9C07AA08D58}" srcOrd="5" destOrd="0" parTransId="{1069739B-60CB-4018-A632-AD57BB70DC31}" sibTransId="{C3AEDF9E-A5F7-42E3-B325-179D2E9ECDFE}"/>
    <dgm:cxn modelId="{F79264D2-C13C-483C-8EE3-70C276246270}" type="presOf" srcId="{1069739B-60CB-4018-A632-AD57BB70DC31}" destId="{9173CA56-72A6-4601-8B92-E2C862E5E8A4}" srcOrd="0" destOrd="0" presId="urn:microsoft.com/office/officeart/2005/8/layout/hierarchy2"/>
    <dgm:cxn modelId="{E29869B9-B734-482E-BE6B-C356C12F7549}" type="presOf" srcId="{1069739B-60CB-4018-A632-AD57BB70DC31}" destId="{A64EF57C-E5DF-40A5-9679-AB15C2C74490}" srcOrd="1" destOrd="0" presId="urn:microsoft.com/office/officeart/2005/8/layout/hierarchy2"/>
    <dgm:cxn modelId="{FD2720F5-6DC0-47FA-A5C3-FFD6A9A353AE}" type="presOf" srcId="{82D9F1DE-BBAA-4161-A2CD-223C071AD3CB}" destId="{C71C4EF7-17AA-478F-AA1D-AEE00563F7BE}" srcOrd="0" destOrd="0" presId="urn:microsoft.com/office/officeart/2005/8/layout/hierarchy2"/>
    <dgm:cxn modelId="{EFFEF995-2CBE-4074-83B5-41CB02335D98}" type="presOf" srcId="{59EA222D-FFF9-466E-A075-7DFEC7647464}" destId="{5DBE804D-CB18-450D-AAA6-BEA5622F7D10}" srcOrd="0" destOrd="0" presId="urn:microsoft.com/office/officeart/2005/8/layout/hierarchy2"/>
    <dgm:cxn modelId="{57F80680-A861-4005-BCDF-4B2ED0B9287E}" type="presOf" srcId="{82D9F1DE-BBAA-4161-A2CD-223C071AD3CB}" destId="{F2EC41D4-5846-4373-A5EE-8D9875693EE0}" srcOrd="1" destOrd="0" presId="urn:microsoft.com/office/officeart/2005/8/layout/hierarchy2"/>
    <dgm:cxn modelId="{9EA925EE-7C68-46E1-8C49-13398ACF7FFB}" type="presOf" srcId="{0765359F-39A3-427C-B01D-0717E9E08A08}" destId="{86537A87-29CC-4F47-B416-89F095F8950E}" srcOrd="0" destOrd="0" presId="urn:microsoft.com/office/officeart/2005/8/layout/hierarchy2"/>
    <dgm:cxn modelId="{57A0527A-D665-41D4-B3E6-BAB9BEA54F99}" srcId="{1D430FA0-5E1A-4905-9FF7-DF31BDD5F7D1}" destId="{03BEABF8-C358-4343-8E12-0C2BE7238931}" srcOrd="2" destOrd="0" parTransId="{E1B0443B-5AE0-4894-B4B9-BC45910ED3F1}" sibTransId="{934820BC-B544-4F9E-A7C9-9C0F93B5349D}"/>
    <dgm:cxn modelId="{60EC6C24-EA3D-4A5D-83AB-82BC3D2E0983}" type="presOf" srcId="{E1B0443B-5AE0-4894-B4B9-BC45910ED3F1}" destId="{77D4C61C-1BE3-461A-A2E1-4CC640164111}" srcOrd="0" destOrd="0" presId="urn:microsoft.com/office/officeart/2005/8/layout/hierarchy2"/>
    <dgm:cxn modelId="{D031DE99-979B-4329-B381-4FED029A640B}" type="presOf" srcId="{0207637D-B07A-4D88-B598-4202149ADD4A}" destId="{997B5267-7261-4CE1-84BF-3AB52CF13587}" srcOrd="0" destOrd="0" presId="urn:microsoft.com/office/officeart/2005/8/layout/hierarchy2"/>
    <dgm:cxn modelId="{01A7F9AE-2C23-4592-8B05-FE26FF091460}" srcId="{1D430FA0-5E1A-4905-9FF7-DF31BDD5F7D1}" destId="{37FBCE64-D4D2-430A-AD7F-1A520E525F16}" srcOrd="4" destOrd="0" parTransId="{82D9F1DE-BBAA-4161-A2CD-223C071AD3CB}" sibTransId="{F9038970-B939-4E80-BA9E-3CA8AF10DEFB}"/>
    <dgm:cxn modelId="{EF98F7FF-BBFF-44CA-8DD0-F96FC5D90706}" type="presParOf" srcId="{86537A87-29CC-4F47-B416-89F095F8950E}" destId="{46577AE7-297E-4873-8839-BE88C9A9FAC8}" srcOrd="0" destOrd="0" presId="urn:microsoft.com/office/officeart/2005/8/layout/hierarchy2"/>
    <dgm:cxn modelId="{0DEAB188-2D4A-427C-B578-EF8620FB144E}" type="presParOf" srcId="{46577AE7-297E-4873-8839-BE88C9A9FAC8}" destId="{3ED26C40-DBB2-4FAB-BDC6-DFB9675AC4E3}" srcOrd="0" destOrd="0" presId="urn:microsoft.com/office/officeart/2005/8/layout/hierarchy2"/>
    <dgm:cxn modelId="{1E3432AE-D7EE-4A7A-BBF0-592F90FF5B4D}" type="presParOf" srcId="{46577AE7-297E-4873-8839-BE88C9A9FAC8}" destId="{C75ED12A-46D9-4EAF-92A0-FBC55BCB154E}" srcOrd="1" destOrd="0" presId="urn:microsoft.com/office/officeart/2005/8/layout/hierarchy2"/>
    <dgm:cxn modelId="{81550C4F-9759-424F-B987-203BE68FECD6}" type="presParOf" srcId="{C75ED12A-46D9-4EAF-92A0-FBC55BCB154E}" destId="{5DBE804D-CB18-450D-AAA6-BEA5622F7D10}" srcOrd="0" destOrd="0" presId="urn:microsoft.com/office/officeart/2005/8/layout/hierarchy2"/>
    <dgm:cxn modelId="{683F1712-F35B-48B6-8AE5-C7D7FB4727A6}" type="presParOf" srcId="{5DBE804D-CB18-450D-AAA6-BEA5622F7D10}" destId="{2288E84E-D507-449B-99F5-0A5D96AD2537}" srcOrd="0" destOrd="0" presId="urn:microsoft.com/office/officeart/2005/8/layout/hierarchy2"/>
    <dgm:cxn modelId="{A2375797-D433-44E2-BAC2-22DDCE93C7D6}" type="presParOf" srcId="{C75ED12A-46D9-4EAF-92A0-FBC55BCB154E}" destId="{81D1059D-E13F-4C84-9208-6258B71F97E8}" srcOrd="1" destOrd="0" presId="urn:microsoft.com/office/officeart/2005/8/layout/hierarchy2"/>
    <dgm:cxn modelId="{3B2F8EF8-AD46-43FD-A4FD-826357ADA12C}" type="presParOf" srcId="{81D1059D-E13F-4C84-9208-6258B71F97E8}" destId="{E98FFA06-A3E3-4A22-BF6C-A310C128D13F}" srcOrd="0" destOrd="0" presId="urn:microsoft.com/office/officeart/2005/8/layout/hierarchy2"/>
    <dgm:cxn modelId="{15031B49-71A8-402C-B8DA-750C8C8543F0}" type="presParOf" srcId="{81D1059D-E13F-4C84-9208-6258B71F97E8}" destId="{3A3430B1-44CB-4046-B9EB-54BB9B7EF13D}" srcOrd="1" destOrd="0" presId="urn:microsoft.com/office/officeart/2005/8/layout/hierarchy2"/>
    <dgm:cxn modelId="{E88AA268-6B4E-4DE1-9BBA-F9EBD5A1AB4E}" type="presParOf" srcId="{C75ED12A-46D9-4EAF-92A0-FBC55BCB154E}" destId="{FDBD3807-FF6C-4F67-9CC2-1FFEBC2D5DA4}" srcOrd="2" destOrd="0" presId="urn:microsoft.com/office/officeart/2005/8/layout/hierarchy2"/>
    <dgm:cxn modelId="{D7B43AF7-5685-453C-AF5B-705769CBA6F3}" type="presParOf" srcId="{FDBD3807-FF6C-4F67-9CC2-1FFEBC2D5DA4}" destId="{67E7F972-5367-48FB-B7A9-B6CBC719D39C}" srcOrd="0" destOrd="0" presId="urn:microsoft.com/office/officeart/2005/8/layout/hierarchy2"/>
    <dgm:cxn modelId="{A68316E0-1FF6-4559-94E5-4CEF289B8C6A}" type="presParOf" srcId="{C75ED12A-46D9-4EAF-92A0-FBC55BCB154E}" destId="{8CCAD06F-64DF-4F5C-B8F5-2EC47852D39B}" srcOrd="3" destOrd="0" presId="urn:microsoft.com/office/officeart/2005/8/layout/hierarchy2"/>
    <dgm:cxn modelId="{0E9A14A5-0E9D-4BB6-AAF2-83D0F426C04E}" type="presParOf" srcId="{8CCAD06F-64DF-4F5C-B8F5-2EC47852D39B}" destId="{997B5267-7261-4CE1-84BF-3AB52CF13587}" srcOrd="0" destOrd="0" presId="urn:microsoft.com/office/officeart/2005/8/layout/hierarchy2"/>
    <dgm:cxn modelId="{ED8EF4B4-29EA-4736-9D1B-773CADF4BACF}" type="presParOf" srcId="{8CCAD06F-64DF-4F5C-B8F5-2EC47852D39B}" destId="{8E297144-8A8D-46E7-A8AE-9AF42A5459A3}" srcOrd="1" destOrd="0" presId="urn:microsoft.com/office/officeart/2005/8/layout/hierarchy2"/>
    <dgm:cxn modelId="{860D3009-FF46-4342-96A7-B734B9499ADC}" type="presParOf" srcId="{C75ED12A-46D9-4EAF-92A0-FBC55BCB154E}" destId="{77D4C61C-1BE3-461A-A2E1-4CC640164111}" srcOrd="4" destOrd="0" presId="urn:microsoft.com/office/officeart/2005/8/layout/hierarchy2"/>
    <dgm:cxn modelId="{21E0F5F7-F359-4C2E-BF4F-2B1594CEDFAF}" type="presParOf" srcId="{77D4C61C-1BE3-461A-A2E1-4CC640164111}" destId="{6081427C-1179-48A7-A04D-9CC8B7E2DBC2}" srcOrd="0" destOrd="0" presId="urn:microsoft.com/office/officeart/2005/8/layout/hierarchy2"/>
    <dgm:cxn modelId="{77659D7C-5948-4C86-9664-9980841DA739}" type="presParOf" srcId="{C75ED12A-46D9-4EAF-92A0-FBC55BCB154E}" destId="{F42BE115-8A42-4D4B-A331-B11C5990E411}" srcOrd="5" destOrd="0" presId="urn:microsoft.com/office/officeart/2005/8/layout/hierarchy2"/>
    <dgm:cxn modelId="{94F2946F-8DB7-4605-8339-E7A83B04B8DA}" type="presParOf" srcId="{F42BE115-8A42-4D4B-A331-B11C5990E411}" destId="{BCBBC52F-6AB5-4588-8D0C-A56B09D3B51B}" srcOrd="0" destOrd="0" presId="urn:microsoft.com/office/officeart/2005/8/layout/hierarchy2"/>
    <dgm:cxn modelId="{13318FD2-E8A3-4FB0-892B-3C38B74FFB7C}" type="presParOf" srcId="{F42BE115-8A42-4D4B-A331-B11C5990E411}" destId="{EED758D4-B1A4-4786-807F-96C0CDB70753}" srcOrd="1" destOrd="0" presId="urn:microsoft.com/office/officeart/2005/8/layout/hierarchy2"/>
    <dgm:cxn modelId="{13CDC0CF-88C0-452F-BAD7-8FF19ACA1032}" type="presParOf" srcId="{C75ED12A-46D9-4EAF-92A0-FBC55BCB154E}" destId="{F79237C3-BCF3-4FCA-BE15-480166347904}" srcOrd="6" destOrd="0" presId="urn:microsoft.com/office/officeart/2005/8/layout/hierarchy2"/>
    <dgm:cxn modelId="{C8E3A11C-4FCA-4FC5-9CB4-01A9A420E180}" type="presParOf" srcId="{F79237C3-BCF3-4FCA-BE15-480166347904}" destId="{92F75B21-D79B-4372-9CB0-1A5F307A75E3}" srcOrd="0" destOrd="0" presId="urn:microsoft.com/office/officeart/2005/8/layout/hierarchy2"/>
    <dgm:cxn modelId="{CE33B4E6-F2F5-437F-B9D7-4D9D41E3600A}" type="presParOf" srcId="{C75ED12A-46D9-4EAF-92A0-FBC55BCB154E}" destId="{B2204C63-A472-4208-8CAD-BA944F817949}" srcOrd="7" destOrd="0" presId="urn:microsoft.com/office/officeart/2005/8/layout/hierarchy2"/>
    <dgm:cxn modelId="{E1B189F3-A0CF-455F-BBC7-0F60CFDA8EBC}" type="presParOf" srcId="{B2204C63-A472-4208-8CAD-BA944F817949}" destId="{260C813C-F4DE-46FE-B84E-5A69EE9586B9}" srcOrd="0" destOrd="0" presId="urn:microsoft.com/office/officeart/2005/8/layout/hierarchy2"/>
    <dgm:cxn modelId="{91D4CEAB-14C3-4163-8C03-55C376E10B8F}" type="presParOf" srcId="{B2204C63-A472-4208-8CAD-BA944F817949}" destId="{C40811DC-8ED4-41DD-8059-A09DD738063E}" srcOrd="1" destOrd="0" presId="urn:microsoft.com/office/officeart/2005/8/layout/hierarchy2"/>
    <dgm:cxn modelId="{86A6FE23-516A-463A-9FD8-F2217A62AEAA}" type="presParOf" srcId="{C75ED12A-46D9-4EAF-92A0-FBC55BCB154E}" destId="{C71C4EF7-17AA-478F-AA1D-AEE00563F7BE}" srcOrd="8" destOrd="0" presId="urn:microsoft.com/office/officeart/2005/8/layout/hierarchy2"/>
    <dgm:cxn modelId="{C91BACD9-9EE2-4B80-8933-FDC915763A7C}" type="presParOf" srcId="{C71C4EF7-17AA-478F-AA1D-AEE00563F7BE}" destId="{F2EC41D4-5846-4373-A5EE-8D9875693EE0}" srcOrd="0" destOrd="0" presId="urn:microsoft.com/office/officeart/2005/8/layout/hierarchy2"/>
    <dgm:cxn modelId="{FE78F743-564C-4A86-A755-958BDAE74746}" type="presParOf" srcId="{C75ED12A-46D9-4EAF-92A0-FBC55BCB154E}" destId="{A7A89733-2582-468B-B4AD-04B0466941BF}" srcOrd="9" destOrd="0" presId="urn:microsoft.com/office/officeart/2005/8/layout/hierarchy2"/>
    <dgm:cxn modelId="{62B84214-89E5-4DF2-BFCC-8B3825DC56FE}" type="presParOf" srcId="{A7A89733-2582-468B-B4AD-04B0466941BF}" destId="{7B73AD28-3EB6-4B7B-899B-1E80DBA5AA9B}" srcOrd="0" destOrd="0" presId="urn:microsoft.com/office/officeart/2005/8/layout/hierarchy2"/>
    <dgm:cxn modelId="{8969D3E6-759C-4314-90DA-8051317D5C65}" type="presParOf" srcId="{A7A89733-2582-468B-B4AD-04B0466941BF}" destId="{65CC41C1-CFB8-4086-9884-DE51C1835F41}" srcOrd="1" destOrd="0" presId="urn:microsoft.com/office/officeart/2005/8/layout/hierarchy2"/>
    <dgm:cxn modelId="{FD7D4ECB-1909-4AF0-90FE-A8E7414D14FB}" type="presParOf" srcId="{C75ED12A-46D9-4EAF-92A0-FBC55BCB154E}" destId="{9173CA56-72A6-4601-8B92-E2C862E5E8A4}" srcOrd="10" destOrd="0" presId="urn:microsoft.com/office/officeart/2005/8/layout/hierarchy2"/>
    <dgm:cxn modelId="{63D1AB36-ACC3-499D-90FB-14EDE6A17DC8}" type="presParOf" srcId="{9173CA56-72A6-4601-8B92-E2C862E5E8A4}" destId="{A64EF57C-E5DF-40A5-9679-AB15C2C74490}" srcOrd="0" destOrd="0" presId="urn:microsoft.com/office/officeart/2005/8/layout/hierarchy2"/>
    <dgm:cxn modelId="{CA840B9C-38BD-45EF-A1A9-E1B6E990EC2E}" type="presParOf" srcId="{C75ED12A-46D9-4EAF-92A0-FBC55BCB154E}" destId="{37CF10F6-2697-4DEF-AD63-39314790F343}" srcOrd="11" destOrd="0" presId="urn:microsoft.com/office/officeart/2005/8/layout/hierarchy2"/>
    <dgm:cxn modelId="{FF73E2D7-5447-47E2-B82B-2E4E1E706C0F}" type="presParOf" srcId="{37CF10F6-2697-4DEF-AD63-39314790F343}" destId="{D0BA6098-14B7-475C-8165-19B3F47AC958}" srcOrd="0" destOrd="0" presId="urn:microsoft.com/office/officeart/2005/8/layout/hierarchy2"/>
    <dgm:cxn modelId="{E3CDF9A0-A2BC-4966-8E03-D1ED95C54410}" type="presParOf" srcId="{37CF10F6-2697-4DEF-AD63-39314790F343}" destId="{A3FEE75D-02D8-4539-825D-5653B475F7E6}" srcOrd="1" destOrd="0" presId="urn:microsoft.com/office/officeart/2005/8/layout/hierarchy2"/>
    <dgm:cxn modelId="{326AC68D-83BA-455B-811C-9923779B9A1B}" type="presParOf" srcId="{C75ED12A-46D9-4EAF-92A0-FBC55BCB154E}" destId="{3B1843DC-5A28-4D7D-93EF-BB091495570E}" srcOrd="12" destOrd="0" presId="urn:microsoft.com/office/officeart/2005/8/layout/hierarchy2"/>
    <dgm:cxn modelId="{E8C41EFC-8A66-4D85-9256-1441EAB7094D}" type="presParOf" srcId="{3B1843DC-5A28-4D7D-93EF-BB091495570E}" destId="{906AEBE2-5047-401F-BA9C-5183ADFB0E8C}" srcOrd="0" destOrd="0" presId="urn:microsoft.com/office/officeart/2005/8/layout/hierarchy2"/>
    <dgm:cxn modelId="{7DC3F863-6DEE-4AB5-AC64-00C53CD0AE75}" type="presParOf" srcId="{C75ED12A-46D9-4EAF-92A0-FBC55BCB154E}" destId="{E0A1B171-CF00-4A12-8DF4-3F9686C5FCE0}" srcOrd="13" destOrd="0" presId="urn:microsoft.com/office/officeart/2005/8/layout/hierarchy2"/>
    <dgm:cxn modelId="{1233B98D-3657-4DE7-8F5E-DD4A3E71D95C}" type="presParOf" srcId="{E0A1B171-CF00-4A12-8DF4-3F9686C5FCE0}" destId="{8D57E7B8-5C92-4C21-AD98-2F3B1D2BE507}" srcOrd="0" destOrd="0" presId="urn:microsoft.com/office/officeart/2005/8/layout/hierarchy2"/>
    <dgm:cxn modelId="{6539AE95-9055-4B5C-9454-0E2D0D37246C}" type="presParOf" srcId="{E0A1B171-CF00-4A12-8DF4-3F9686C5FCE0}" destId="{418BBD63-16C1-42C7-86AB-3319A26B2F91}" srcOrd="1" destOrd="0" presId="urn:microsoft.com/office/officeart/2005/8/layout/hierarchy2"/>
  </dgm:cxnLst>
  <dgm:bg>
    <a:effectLst>
      <a:outerShdw blurRad="50800" dist="38100" dir="2700000" algn="tl" rotWithShape="0">
        <a:prstClr val="black">
          <a:alpha val="40000"/>
        </a:prstClr>
      </a:outerShd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765359F-39A3-427C-B01D-0717E9E08A08}"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en-US"/>
        </a:p>
      </dgm:t>
    </dgm:pt>
    <dgm:pt modelId="{1D430FA0-5E1A-4905-9FF7-DF31BDD5F7D1}">
      <dgm:prSet phldrT="[Text]" custT="1"/>
      <dgm:spPr/>
      <dgm:t>
        <a:bodyPr/>
        <a:lstStyle/>
        <a:p>
          <a:r>
            <a:rPr lang="en-US" sz="1400" b="1" dirty="0" smtClean="0"/>
            <a:t>Availability for Use by Consumers</a:t>
          </a:r>
        </a:p>
        <a:p>
          <a:r>
            <a:rPr lang="en-US" sz="1400" b="1" dirty="0" smtClean="0"/>
            <a:t>Affordability for Use by Consumers</a:t>
          </a:r>
        </a:p>
        <a:p>
          <a:r>
            <a:rPr lang="en-US" sz="1400" b="1" dirty="0" smtClean="0"/>
            <a:t>Efficiency</a:t>
          </a:r>
        </a:p>
        <a:p>
          <a:r>
            <a:rPr lang="en-US" sz="1400" b="1" dirty="0" smtClean="0"/>
            <a:t>Enforceability</a:t>
          </a:r>
        </a:p>
        <a:p>
          <a:r>
            <a:rPr lang="en-US" sz="1400" b="1" dirty="0" smtClean="0"/>
            <a:t>Fairness</a:t>
          </a:r>
        </a:p>
        <a:p>
          <a:r>
            <a:rPr lang="en-US" sz="1400" b="1" dirty="0" smtClean="0"/>
            <a:t>Reliability &amp; Security</a:t>
          </a:r>
        </a:p>
        <a:p>
          <a:r>
            <a:rPr lang="en-US" sz="1400" b="1" dirty="0" smtClean="0"/>
            <a:t>Transparency</a:t>
          </a:r>
          <a:endParaRPr lang="en-US" sz="1400" b="1" dirty="0"/>
        </a:p>
      </dgm:t>
    </dgm:pt>
    <dgm:pt modelId="{E20CDCBC-BF86-40A3-B614-939E4C927138}" type="parTrans" cxnId="{E4038848-0D9A-4630-B9FD-9435BC87F5ED}">
      <dgm:prSet/>
      <dgm:spPr/>
      <dgm:t>
        <a:bodyPr/>
        <a:lstStyle/>
        <a:p>
          <a:endParaRPr lang="en-US"/>
        </a:p>
      </dgm:t>
    </dgm:pt>
    <dgm:pt modelId="{4B6E8CD6-5451-4F8B-ACEF-2F09B5FB16DC}" type="sibTrans" cxnId="{E4038848-0D9A-4630-B9FD-9435BC87F5ED}">
      <dgm:prSet/>
      <dgm:spPr/>
      <dgm:t>
        <a:bodyPr/>
        <a:lstStyle/>
        <a:p>
          <a:endParaRPr lang="en-US"/>
        </a:p>
      </dgm:t>
    </dgm:pt>
    <dgm:pt modelId="{76339C45-F991-4700-9087-9F27B7098A91}">
      <dgm:prSet phldrT="[Text]" custT="1"/>
      <dgm:spPr>
        <a:solidFill>
          <a:schemeClr val="accent2">
            <a:lumMod val="60000"/>
            <a:lumOff val="40000"/>
          </a:schemeClr>
        </a:solidFill>
      </dgm:spPr>
      <dgm:t>
        <a:bodyPr/>
        <a:lstStyle/>
        <a:p>
          <a:r>
            <a:rPr lang="en-US" sz="2000" b="1" dirty="0" smtClean="0"/>
            <a:t>1 </a:t>
          </a:r>
        </a:p>
        <a:p>
          <a:r>
            <a:rPr lang="en-US" sz="1400" b="1" dirty="0" smtClean="0"/>
            <a:t>Reliability &amp; Security</a:t>
          </a:r>
          <a:endParaRPr lang="en-US" sz="1400" b="1" dirty="0"/>
        </a:p>
      </dgm:t>
    </dgm:pt>
    <dgm:pt modelId="{59EA222D-FFF9-466E-A075-7DFEC7647464}" type="parTrans" cxnId="{2105260F-D3FA-469C-902E-9359D3B26129}">
      <dgm:prSet/>
      <dgm:spPr/>
      <dgm:t>
        <a:bodyPr/>
        <a:lstStyle/>
        <a:p>
          <a:endParaRPr lang="en-US"/>
        </a:p>
      </dgm:t>
    </dgm:pt>
    <dgm:pt modelId="{318905F3-538E-40AA-BF46-15ECD4F01123}" type="sibTrans" cxnId="{2105260F-D3FA-469C-902E-9359D3B26129}">
      <dgm:prSet/>
      <dgm:spPr/>
      <dgm:t>
        <a:bodyPr/>
        <a:lstStyle/>
        <a:p>
          <a:endParaRPr lang="en-US"/>
        </a:p>
      </dgm:t>
    </dgm:pt>
    <dgm:pt modelId="{6B86EE56-1FC3-473E-B0E8-FA2C958C6396}">
      <dgm:prSet phldrT="[Text]" custT="1"/>
      <dgm:spPr>
        <a:solidFill>
          <a:schemeClr val="accent2">
            <a:lumMod val="20000"/>
            <a:lumOff val="80000"/>
          </a:schemeClr>
        </a:solidFill>
      </dgm:spPr>
      <dgm:t>
        <a:bodyPr/>
        <a:lstStyle/>
        <a:p>
          <a:pPr algn="l"/>
          <a:r>
            <a:rPr lang="en-US" sz="1400" b="1" dirty="0" smtClean="0"/>
            <a:t>1. </a:t>
          </a:r>
          <a:r>
            <a:rPr lang="en-US" sz="1400" dirty="0" smtClean="0"/>
            <a:t>Neutrality of the ODR decision-makers (i.e. mediators or arbitrators)</a:t>
          </a:r>
          <a:endParaRPr lang="en-US" sz="1400" dirty="0"/>
        </a:p>
      </dgm:t>
    </dgm:pt>
    <dgm:pt modelId="{AF2840D6-B545-4121-ADAB-F979555090C4}" type="parTrans" cxnId="{854B5726-F3C6-425B-B8B9-66BC41C0F1FA}">
      <dgm:prSet/>
      <dgm:spPr/>
      <dgm:t>
        <a:bodyPr/>
        <a:lstStyle/>
        <a:p>
          <a:endParaRPr lang="en-US"/>
        </a:p>
      </dgm:t>
    </dgm:pt>
    <dgm:pt modelId="{517609CC-CEC0-495E-8C9A-F99A4437E484}" type="sibTrans" cxnId="{854B5726-F3C6-425B-B8B9-66BC41C0F1FA}">
      <dgm:prSet/>
      <dgm:spPr/>
      <dgm:t>
        <a:bodyPr/>
        <a:lstStyle/>
        <a:p>
          <a:endParaRPr lang="en-US"/>
        </a:p>
      </dgm:t>
    </dgm:pt>
    <dgm:pt modelId="{DF29DBC3-4871-4A1B-B178-912FB830C0E6}">
      <dgm:prSet phldrT="[Text]" custT="1"/>
      <dgm:spPr>
        <a:solidFill>
          <a:schemeClr val="accent2">
            <a:lumMod val="20000"/>
            <a:lumOff val="80000"/>
          </a:schemeClr>
        </a:solidFill>
      </dgm:spPr>
      <dgm:t>
        <a:bodyPr/>
        <a:lstStyle/>
        <a:p>
          <a:pPr algn="l"/>
          <a:r>
            <a:rPr lang="en-US" sz="1400" b="1" dirty="0" smtClean="0"/>
            <a:t>2. </a:t>
          </a:r>
          <a:r>
            <a:rPr lang="en-US" sz="1400" dirty="0" smtClean="0"/>
            <a:t>Competence of ODR decision-makers</a:t>
          </a:r>
          <a:endParaRPr lang="en-US" sz="1400" dirty="0"/>
        </a:p>
      </dgm:t>
    </dgm:pt>
    <dgm:pt modelId="{A3772D1E-78DE-4CD9-A9AB-372900991669}" type="parTrans" cxnId="{F053E04B-ED67-4EBB-B86E-69295143ABE1}">
      <dgm:prSet/>
      <dgm:spPr/>
      <dgm:t>
        <a:bodyPr/>
        <a:lstStyle/>
        <a:p>
          <a:endParaRPr lang="en-US"/>
        </a:p>
      </dgm:t>
    </dgm:pt>
    <dgm:pt modelId="{A5AD65CF-9450-41B5-9CF1-30322D32C752}" type="sibTrans" cxnId="{F053E04B-ED67-4EBB-B86E-69295143ABE1}">
      <dgm:prSet/>
      <dgm:spPr/>
      <dgm:t>
        <a:bodyPr/>
        <a:lstStyle/>
        <a:p>
          <a:endParaRPr lang="en-US"/>
        </a:p>
      </dgm:t>
    </dgm:pt>
    <dgm:pt modelId="{0207637D-B07A-4D88-B598-4202149ADD4A}">
      <dgm:prSet phldrT="[Text]" custT="1"/>
      <dgm:spPr>
        <a:solidFill>
          <a:schemeClr val="accent6">
            <a:lumMod val="60000"/>
            <a:lumOff val="40000"/>
          </a:schemeClr>
        </a:solidFill>
      </dgm:spPr>
      <dgm:t>
        <a:bodyPr/>
        <a:lstStyle/>
        <a:p>
          <a:r>
            <a:rPr lang="en-US" sz="2000" b="1" dirty="0" smtClean="0"/>
            <a:t>2 </a:t>
          </a:r>
        </a:p>
        <a:p>
          <a:r>
            <a:rPr lang="en-US" sz="1400" b="1" dirty="0" smtClean="0"/>
            <a:t>Availability for Use by Consumers</a:t>
          </a:r>
          <a:endParaRPr lang="en-US" sz="1400" b="1" dirty="0"/>
        </a:p>
      </dgm:t>
    </dgm:pt>
    <dgm:pt modelId="{921F5AF8-268D-47EF-9B58-1C71FB87A456}" type="parTrans" cxnId="{BB0E263A-BB77-4059-A26B-4B1BCA1F1100}">
      <dgm:prSet/>
      <dgm:spPr/>
      <dgm:t>
        <a:bodyPr/>
        <a:lstStyle/>
        <a:p>
          <a:endParaRPr lang="en-US"/>
        </a:p>
      </dgm:t>
    </dgm:pt>
    <dgm:pt modelId="{89B7E63C-8B4A-45D5-BFF2-06AE0522DC42}" type="sibTrans" cxnId="{BB0E263A-BB77-4059-A26B-4B1BCA1F1100}">
      <dgm:prSet/>
      <dgm:spPr/>
      <dgm:t>
        <a:bodyPr/>
        <a:lstStyle/>
        <a:p>
          <a:endParaRPr lang="en-US"/>
        </a:p>
      </dgm:t>
    </dgm:pt>
    <dgm:pt modelId="{70E1F5CF-5963-4C21-A7AD-4CE9F2C38488}">
      <dgm:prSet phldrT="[Text]" custT="1"/>
      <dgm:spPr>
        <a:solidFill>
          <a:schemeClr val="accent6">
            <a:lumMod val="20000"/>
            <a:lumOff val="80000"/>
          </a:schemeClr>
        </a:solidFill>
      </dgm:spPr>
      <dgm:t>
        <a:bodyPr/>
        <a:lstStyle/>
        <a:p>
          <a:pPr algn="l"/>
          <a:r>
            <a:rPr lang="en-US" sz="1400" b="1" dirty="0" smtClean="0"/>
            <a:t>1. </a:t>
          </a:r>
          <a:r>
            <a:rPr lang="en-US" sz="1400" dirty="0" smtClean="0"/>
            <a:t>Popular awareness of the option to file a complaint for ODR</a:t>
          </a:r>
          <a:endParaRPr lang="en-US" sz="1400" b="1" dirty="0"/>
        </a:p>
      </dgm:t>
    </dgm:pt>
    <dgm:pt modelId="{AAEB6C47-B693-4D5E-AE21-E8CAE48A6DE9}" type="parTrans" cxnId="{3043EC93-6E32-4560-B876-76F64F388338}">
      <dgm:prSet/>
      <dgm:spPr/>
      <dgm:t>
        <a:bodyPr/>
        <a:lstStyle/>
        <a:p>
          <a:endParaRPr lang="en-US"/>
        </a:p>
      </dgm:t>
    </dgm:pt>
    <dgm:pt modelId="{94217586-D45F-450F-827E-12781819C4BB}" type="sibTrans" cxnId="{3043EC93-6E32-4560-B876-76F64F388338}">
      <dgm:prSet/>
      <dgm:spPr/>
      <dgm:t>
        <a:bodyPr/>
        <a:lstStyle/>
        <a:p>
          <a:endParaRPr lang="en-US"/>
        </a:p>
      </dgm:t>
    </dgm:pt>
    <dgm:pt modelId="{03BEABF8-C358-4343-8E12-0C2BE7238931}">
      <dgm:prSet phldrT="[Text]" custT="1"/>
      <dgm:spPr>
        <a:solidFill>
          <a:schemeClr val="accent3">
            <a:lumMod val="60000"/>
            <a:lumOff val="40000"/>
          </a:schemeClr>
        </a:solidFill>
      </dgm:spPr>
      <dgm:t>
        <a:bodyPr/>
        <a:lstStyle/>
        <a:p>
          <a:r>
            <a:rPr lang="en-US" sz="2000" b="1" dirty="0" smtClean="0"/>
            <a:t>3</a:t>
          </a:r>
        </a:p>
        <a:p>
          <a:r>
            <a:rPr lang="en-US" sz="1400" b="1" dirty="0" smtClean="0"/>
            <a:t>Efficiency</a:t>
          </a:r>
          <a:endParaRPr lang="en-US" sz="1400" b="1" dirty="0"/>
        </a:p>
      </dgm:t>
    </dgm:pt>
    <dgm:pt modelId="{E1B0443B-5AE0-4894-B4B9-BC45910ED3F1}" type="parTrans" cxnId="{57A0527A-D665-41D4-B3E6-BAB9BEA54F99}">
      <dgm:prSet/>
      <dgm:spPr/>
      <dgm:t>
        <a:bodyPr/>
        <a:lstStyle/>
        <a:p>
          <a:endParaRPr lang="en-US"/>
        </a:p>
      </dgm:t>
    </dgm:pt>
    <dgm:pt modelId="{934820BC-B544-4F9E-A7C9-9C0F93B5349D}" type="sibTrans" cxnId="{57A0527A-D665-41D4-B3E6-BAB9BEA54F99}">
      <dgm:prSet/>
      <dgm:spPr/>
      <dgm:t>
        <a:bodyPr/>
        <a:lstStyle/>
        <a:p>
          <a:endParaRPr lang="en-US"/>
        </a:p>
      </dgm:t>
    </dgm:pt>
    <dgm:pt modelId="{9ABE629A-720B-4CF8-86A3-FB4F62CBAC51}">
      <dgm:prSet phldrT="[Text]" custT="1"/>
      <dgm:spPr>
        <a:solidFill>
          <a:schemeClr val="accent2">
            <a:lumMod val="20000"/>
            <a:lumOff val="80000"/>
          </a:schemeClr>
        </a:solidFill>
      </dgm:spPr>
      <dgm:t>
        <a:bodyPr/>
        <a:lstStyle/>
        <a:p>
          <a:pPr algn="l"/>
          <a:r>
            <a:rPr lang="en-US" sz="1400" b="1" dirty="0" smtClean="0"/>
            <a:t>3. </a:t>
          </a:r>
          <a:r>
            <a:rPr lang="en-US" sz="1400" dirty="0" smtClean="0"/>
            <a:t>Security of ODR platform </a:t>
          </a:r>
          <a:endParaRPr lang="en-US" sz="1400" dirty="0"/>
        </a:p>
      </dgm:t>
    </dgm:pt>
    <dgm:pt modelId="{9D1A6F0D-530E-4CB8-8D45-F374C7389CF9}" type="parTrans" cxnId="{DBA64641-D8A7-4AEF-B002-FC1613095E3C}">
      <dgm:prSet/>
      <dgm:spPr/>
      <dgm:t>
        <a:bodyPr/>
        <a:lstStyle/>
        <a:p>
          <a:endParaRPr lang="en-US"/>
        </a:p>
      </dgm:t>
    </dgm:pt>
    <dgm:pt modelId="{30FA6D35-3969-46BD-87C8-16E0519E9664}" type="sibTrans" cxnId="{DBA64641-D8A7-4AEF-B002-FC1613095E3C}">
      <dgm:prSet/>
      <dgm:spPr/>
      <dgm:t>
        <a:bodyPr/>
        <a:lstStyle/>
        <a:p>
          <a:endParaRPr lang="en-US"/>
        </a:p>
      </dgm:t>
    </dgm:pt>
    <dgm:pt modelId="{AA9EB155-81D5-4310-96B6-6870431FF1CD}">
      <dgm:prSet phldrT="[Text]" custT="1"/>
      <dgm:spPr>
        <a:solidFill>
          <a:schemeClr val="accent6">
            <a:lumMod val="20000"/>
            <a:lumOff val="80000"/>
          </a:schemeClr>
        </a:solidFill>
      </dgm:spPr>
      <dgm:t>
        <a:bodyPr/>
        <a:lstStyle/>
        <a:p>
          <a:pPr algn="l"/>
          <a:r>
            <a:rPr lang="en-US" sz="1400" b="1" dirty="0" smtClean="0"/>
            <a:t>2. </a:t>
          </a:r>
          <a:r>
            <a:rPr lang="en-US" sz="1400" dirty="0" smtClean="0"/>
            <a:t>Coordination with government organizations or NGOs to help guide consumers to the correct ODR solution</a:t>
          </a:r>
          <a:endParaRPr lang="en-US" sz="1400" b="1" dirty="0"/>
        </a:p>
      </dgm:t>
    </dgm:pt>
    <dgm:pt modelId="{8C10AEF6-73F0-420A-B53E-7A27B1F59BD8}" type="parTrans" cxnId="{588CEBDC-95B2-443F-9263-83C8A13EE2DB}">
      <dgm:prSet/>
      <dgm:spPr/>
      <dgm:t>
        <a:bodyPr/>
        <a:lstStyle/>
        <a:p>
          <a:endParaRPr lang="en-US"/>
        </a:p>
      </dgm:t>
    </dgm:pt>
    <dgm:pt modelId="{D6676E95-1E87-46FC-90EC-430E9AC5EC2C}" type="sibTrans" cxnId="{588CEBDC-95B2-443F-9263-83C8A13EE2DB}">
      <dgm:prSet/>
      <dgm:spPr/>
      <dgm:t>
        <a:bodyPr/>
        <a:lstStyle/>
        <a:p>
          <a:endParaRPr lang="en-US"/>
        </a:p>
      </dgm:t>
    </dgm:pt>
    <dgm:pt modelId="{BEE37511-98CE-4B77-8133-BF6AEE5B5307}">
      <dgm:prSet phldrT="[Text]" custT="1"/>
      <dgm:spPr>
        <a:solidFill>
          <a:schemeClr val="accent6">
            <a:lumMod val="20000"/>
            <a:lumOff val="80000"/>
          </a:schemeClr>
        </a:solidFill>
      </dgm:spPr>
      <dgm:t>
        <a:bodyPr/>
        <a:lstStyle/>
        <a:p>
          <a:pPr algn="l"/>
          <a:r>
            <a:rPr lang="en-US" sz="1400" b="1" dirty="0" smtClean="0"/>
            <a:t>3. </a:t>
          </a:r>
          <a:r>
            <a:rPr lang="en-US" sz="1400" b="0" dirty="0" smtClean="0"/>
            <a:t>Offered in multiple languages</a:t>
          </a:r>
          <a:endParaRPr lang="en-US" sz="1400" b="1" dirty="0"/>
        </a:p>
      </dgm:t>
    </dgm:pt>
    <dgm:pt modelId="{4E6BE684-8640-4E36-8EEC-629C70ABBE5E}" type="parTrans" cxnId="{53F06DE2-5781-4653-B6FA-5C97EB3A5E96}">
      <dgm:prSet/>
      <dgm:spPr/>
      <dgm:t>
        <a:bodyPr/>
        <a:lstStyle/>
        <a:p>
          <a:endParaRPr lang="en-US"/>
        </a:p>
      </dgm:t>
    </dgm:pt>
    <dgm:pt modelId="{BF65CEB4-B1E5-4891-8F47-8514059B698C}" type="sibTrans" cxnId="{53F06DE2-5781-4653-B6FA-5C97EB3A5E96}">
      <dgm:prSet/>
      <dgm:spPr/>
      <dgm:t>
        <a:bodyPr/>
        <a:lstStyle/>
        <a:p>
          <a:endParaRPr lang="en-US"/>
        </a:p>
      </dgm:t>
    </dgm:pt>
    <dgm:pt modelId="{4CA565EF-1975-4FF9-B610-D369932A19F7}">
      <dgm:prSet phldrT="[Text]" custT="1"/>
      <dgm:spPr>
        <a:solidFill>
          <a:schemeClr val="accent3">
            <a:lumMod val="40000"/>
            <a:lumOff val="60000"/>
          </a:schemeClr>
        </a:solidFill>
      </dgm:spPr>
      <dgm:t>
        <a:bodyPr/>
        <a:lstStyle/>
        <a:p>
          <a:pPr algn="l"/>
          <a:r>
            <a:rPr lang="en-US" sz="1400" b="1" dirty="0" smtClean="0"/>
            <a:t>1. </a:t>
          </a:r>
          <a:r>
            <a:rPr lang="en-US" sz="1400" b="0" dirty="0" smtClean="0"/>
            <a:t>ODR system is easy to use</a:t>
          </a:r>
          <a:endParaRPr lang="en-US" sz="1400" b="1" dirty="0"/>
        </a:p>
      </dgm:t>
    </dgm:pt>
    <dgm:pt modelId="{BA45AC01-F314-48E4-AACA-83203D792C40}" type="parTrans" cxnId="{BB7A4328-1518-4EAF-8A78-451691BF0E79}">
      <dgm:prSet/>
      <dgm:spPr/>
      <dgm:t>
        <a:bodyPr/>
        <a:lstStyle/>
        <a:p>
          <a:endParaRPr lang="en-US"/>
        </a:p>
      </dgm:t>
    </dgm:pt>
    <dgm:pt modelId="{0E158A66-C46A-4FFF-B023-F0DB7AF876EC}" type="sibTrans" cxnId="{BB7A4328-1518-4EAF-8A78-451691BF0E79}">
      <dgm:prSet/>
      <dgm:spPr/>
      <dgm:t>
        <a:bodyPr/>
        <a:lstStyle/>
        <a:p>
          <a:endParaRPr lang="en-US"/>
        </a:p>
      </dgm:t>
    </dgm:pt>
    <dgm:pt modelId="{4863D5B3-1698-4886-A672-C572734C1B23}">
      <dgm:prSet phldrT="[Text]" custT="1"/>
      <dgm:spPr>
        <a:solidFill>
          <a:schemeClr val="accent3">
            <a:lumMod val="40000"/>
            <a:lumOff val="60000"/>
          </a:schemeClr>
        </a:solidFill>
      </dgm:spPr>
      <dgm:t>
        <a:bodyPr/>
        <a:lstStyle/>
        <a:p>
          <a:pPr algn="l"/>
          <a:r>
            <a:rPr lang="en-US" sz="1400" b="1" dirty="0" smtClean="0"/>
            <a:t>2. </a:t>
          </a:r>
          <a:r>
            <a:rPr lang="en-US" sz="1400" b="0" dirty="0" smtClean="0"/>
            <a:t>ODR system provides speedy resolutions</a:t>
          </a:r>
          <a:endParaRPr lang="en-US" sz="1400" b="1" dirty="0"/>
        </a:p>
      </dgm:t>
    </dgm:pt>
    <dgm:pt modelId="{1F29641E-0789-43DE-9DBC-7894935E6ACE}" type="parTrans" cxnId="{AA7D75AB-9642-4383-AC9A-C123F806CDBE}">
      <dgm:prSet/>
      <dgm:spPr/>
      <dgm:t>
        <a:bodyPr/>
        <a:lstStyle/>
        <a:p>
          <a:endParaRPr lang="en-US"/>
        </a:p>
      </dgm:t>
    </dgm:pt>
    <dgm:pt modelId="{2C5500E9-C510-469A-9513-F59AE8C8C7D2}" type="sibTrans" cxnId="{AA7D75AB-9642-4383-AC9A-C123F806CDBE}">
      <dgm:prSet/>
      <dgm:spPr/>
      <dgm:t>
        <a:bodyPr/>
        <a:lstStyle/>
        <a:p>
          <a:endParaRPr lang="en-US"/>
        </a:p>
      </dgm:t>
    </dgm:pt>
    <dgm:pt modelId="{BFCF0402-73C7-4CED-B767-2AA106EEFD57}">
      <dgm:prSet phldrT="[Text]" custT="1"/>
      <dgm:spPr>
        <a:solidFill>
          <a:schemeClr val="accent3">
            <a:lumMod val="40000"/>
            <a:lumOff val="60000"/>
          </a:schemeClr>
        </a:solidFill>
      </dgm:spPr>
      <dgm:t>
        <a:bodyPr/>
        <a:lstStyle/>
        <a:p>
          <a:pPr algn="l"/>
          <a:r>
            <a:rPr lang="en-US" sz="1400" b="1" dirty="0" smtClean="0"/>
            <a:t>3. </a:t>
          </a:r>
          <a:r>
            <a:rPr lang="en-US" sz="1400" b="0" dirty="0" smtClean="0"/>
            <a:t>ODR system may be customized according to the nature of the dispute</a:t>
          </a:r>
          <a:endParaRPr lang="en-US" sz="1400" b="1" dirty="0"/>
        </a:p>
      </dgm:t>
    </dgm:pt>
    <dgm:pt modelId="{2B1A8F8E-0DFF-4DB0-9DF1-EE13302E604C}" type="parTrans" cxnId="{3E262004-BC4E-4D8C-871A-4A1195DF90FB}">
      <dgm:prSet/>
      <dgm:spPr/>
      <dgm:t>
        <a:bodyPr/>
        <a:lstStyle/>
        <a:p>
          <a:endParaRPr lang="en-US"/>
        </a:p>
      </dgm:t>
    </dgm:pt>
    <dgm:pt modelId="{E9DCBC31-16D9-4E18-82D8-362905AD56D9}" type="sibTrans" cxnId="{3E262004-BC4E-4D8C-871A-4A1195DF90FB}">
      <dgm:prSet/>
      <dgm:spPr/>
      <dgm:t>
        <a:bodyPr/>
        <a:lstStyle/>
        <a:p>
          <a:endParaRPr lang="en-US"/>
        </a:p>
      </dgm:t>
    </dgm:pt>
    <dgm:pt modelId="{86537A87-29CC-4F47-B416-89F095F8950E}" type="pres">
      <dgm:prSet presAssocID="{0765359F-39A3-427C-B01D-0717E9E08A08}" presName="diagram" presStyleCnt="0">
        <dgm:presLayoutVars>
          <dgm:chPref val="1"/>
          <dgm:dir/>
          <dgm:animOne val="branch"/>
          <dgm:animLvl val="lvl"/>
          <dgm:resizeHandles val="exact"/>
        </dgm:presLayoutVars>
      </dgm:prSet>
      <dgm:spPr/>
      <dgm:t>
        <a:bodyPr/>
        <a:lstStyle/>
        <a:p>
          <a:endParaRPr lang="en-US"/>
        </a:p>
      </dgm:t>
    </dgm:pt>
    <dgm:pt modelId="{46577AE7-297E-4873-8839-BE88C9A9FAC8}" type="pres">
      <dgm:prSet presAssocID="{1D430FA0-5E1A-4905-9FF7-DF31BDD5F7D1}" presName="root1" presStyleCnt="0"/>
      <dgm:spPr/>
    </dgm:pt>
    <dgm:pt modelId="{3ED26C40-DBB2-4FAB-BDC6-DFB9675AC4E3}" type="pres">
      <dgm:prSet presAssocID="{1D430FA0-5E1A-4905-9FF7-DF31BDD5F7D1}" presName="LevelOneTextNode" presStyleLbl="node0" presStyleIdx="0" presStyleCnt="1" custScaleX="259375" custScaleY="755520">
        <dgm:presLayoutVars>
          <dgm:chPref val="3"/>
        </dgm:presLayoutVars>
      </dgm:prSet>
      <dgm:spPr/>
      <dgm:t>
        <a:bodyPr/>
        <a:lstStyle/>
        <a:p>
          <a:endParaRPr lang="en-US"/>
        </a:p>
      </dgm:t>
    </dgm:pt>
    <dgm:pt modelId="{C75ED12A-46D9-4EAF-92A0-FBC55BCB154E}" type="pres">
      <dgm:prSet presAssocID="{1D430FA0-5E1A-4905-9FF7-DF31BDD5F7D1}" presName="level2hierChild" presStyleCnt="0"/>
      <dgm:spPr/>
    </dgm:pt>
    <dgm:pt modelId="{5DBE804D-CB18-450D-AAA6-BEA5622F7D10}" type="pres">
      <dgm:prSet presAssocID="{59EA222D-FFF9-466E-A075-7DFEC7647464}" presName="conn2-1" presStyleLbl="parChTrans1D2" presStyleIdx="0" presStyleCnt="3"/>
      <dgm:spPr/>
      <dgm:t>
        <a:bodyPr/>
        <a:lstStyle/>
        <a:p>
          <a:endParaRPr lang="en-US"/>
        </a:p>
      </dgm:t>
    </dgm:pt>
    <dgm:pt modelId="{2288E84E-D507-449B-99F5-0A5D96AD2537}" type="pres">
      <dgm:prSet presAssocID="{59EA222D-FFF9-466E-A075-7DFEC7647464}" presName="connTx" presStyleLbl="parChTrans1D2" presStyleIdx="0" presStyleCnt="3"/>
      <dgm:spPr/>
      <dgm:t>
        <a:bodyPr/>
        <a:lstStyle/>
        <a:p>
          <a:endParaRPr lang="en-US"/>
        </a:p>
      </dgm:t>
    </dgm:pt>
    <dgm:pt modelId="{81D1059D-E13F-4C84-9208-6258B71F97E8}" type="pres">
      <dgm:prSet presAssocID="{76339C45-F991-4700-9087-9F27B7098A91}" presName="root2" presStyleCnt="0"/>
      <dgm:spPr/>
    </dgm:pt>
    <dgm:pt modelId="{E98FFA06-A3E3-4A22-BF6C-A310C128D13F}" type="pres">
      <dgm:prSet presAssocID="{76339C45-F991-4700-9087-9F27B7098A91}" presName="LevelTwoTextNode" presStyleLbl="node2" presStyleIdx="0" presStyleCnt="3" custScaleX="151568" custScaleY="266761">
        <dgm:presLayoutVars>
          <dgm:chPref val="3"/>
        </dgm:presLayoutVars>
      </dgm:prSet>
      <dgm:spPr/>
      <dgm:t>
        <a:bodyPr/>
        <a:lstStyle/>
        <a:p>
          <a:endParaRPr lang="en-US"/>
        </a:p>
      </dgm:t>
    </dgm:pt>
    <dgm:pt modelId="{3A3430B1-44CB-4046-B9EB-54BB9B7EF13D}" type="pres">
      <dgm:prSet presAssocID="{76339C45-F991-4700-9087-9F27B7098A91}" presName="level3hierChild" presStyleCnt="0"/>
      <dgm:spPr/>
    </dgm:pt>
    <dgm:pt modelId="{D32BFC98-599B-4E07-8EC7-0F7B750F7AF0}" type="pres">
      <dgm:prSet presAssocID="{AF2840D6-B545-4121-ADAB-F979555090C4}" presName="conn2-1" presStyleLbl="parChTrans1D3" presStyleIdx="0" presStyleCnt="9"/>
      <dgm:spPr/>
      <dgm:t>
        <a:bodyPr/>
        <a:lstStyle/>
        <a:p>
          <a:endParaRPr lang="en-US"/>
        </a:p>
      </dgm:t>
    </dgm:pt>
    <dgm:pt modelId="{51D45121-802C-4C40-8C2B-EAF3AB4DC474}" type="pres">
      <dgm:prSet presAssocID="{AF2840D6-B545-4121-ADAB-F979555090C4}" presName="connTx" presStyleLbl="parChTrans1D3" presStyleIdx="0" presStyleCnt="9"/>
      <dgm:spPr/>
      <dgm:t>
        <a:bodyPr/>
        <a:lstStyle/>
        <a:p>
          <a:endParaRPr lang="en-US"/>
        </a:p>
      </dgm:t>
    </dgm:pt>
    <dgm:pt modelId="{7B732FCF-8D77-490F-859B-555D828FED92}" type="pres">
      <dgm:prSet presAssocID="{6B86EE56-1FC3-473E-B0E8-FA2C958C6396}" presName="root2" presStyleCnt="0"/>
      <dgm:spPr/>
    </dgm:pt>
    <dgm:pt modelId="{7FE55557-C849-4231-B076-FCCE597F26E0}" type="pres">
      <dgm:prSet presAssocID="{6B86EE56-1FC3-473E-B0E8-FA2C958C6396}" presName="LevelTwoTextNode" presStyleLbl="node3" presStyleIdx="0" presStyleCnt="9" custScaleX="593786" custScaleY="151957">
        <dgm:presLayoutVars>
          <dgm:chPref val="3"/>
        </dgm:presLayoutVars>
      </dgm:prSet>
      <dgm:spPr/>
      <dgm:t>
        <a:bodyPr/>
        <a:lstStyle/>
        <a:p>
          <a:endParaRPr lang="en-US"/>
        </a:p>
      </dgm:t>
    </dgm:pt>
    <dgm:pt modelId="{4F1D6148-C191-4932-9A93-C8C2506D82BB}" type="pres">
      <dgm:prSet presAssocID="{6B86EE56-1FC3-473E-B0E8-FA2C958C6396}" presName="level3hierChild" presStyleCnt="0"/>
      <dgm:spPr/>
    </dgm:pt>
    <dgm:pt modelId="{438749C8-541F-495F-A7C4-9C255D66F105}" type="pres">
      <dgm:prSet presAssocID="{A3772D1E-78DE-4CD9-A9AB-372900991669}" presName="conn2-1" presStyleLbl="parChTrans1D3" presStyleIdx="1" presStyleCnt="9"/>
      <dgm:spPr/>
      <dgm:t>
        <a:bodyPr/>
        <a:lstStyle/>
        <a:p>
          <a:endParaRPr lang="en-US"/>
        </a:p>
      </dgm:t>
    </dgm:pt>
    <dgm:pt modelId="{6DD01826-756E-4FCA-8388-80C589EDBFB4}" type="pres">
      <dgm:prSet presAssocID="{A3772D1E-78DE-4CD9-A9AB-372900991669}" presName="connTx" presStyleLbl="parChTrans1D3" presStyleIdx="1" presStyleCnt="9"/>
      <dgm:spPr/>
      <dgm:t>
        <a:bodyPr/>
        <a:lstStyle/>
        <a:p>
          <a:endParaRPr lang="en-US"/>
        </a:p>
      </dgm:t>
    </dgm:pt>
    <dgm:pt modelId="{43277E54-F631-4374-AC13-A54B3C75CFAF}" type="pres">
      <dgm:prSet presAssocID="{DF29DBC3-4871-4A1B-B178-912FB830C0E6}" presName="root2" presStyleCnt="0"/>
      <dgm:spPr/>
    </dgm:pt>
    <dgm:pt modelId="{D89C8604-BC12-4676-9FCB-82C54BEB172C}" type="pres">
      <dgm:prSet presAssocID="{DF29DBC3-4871-4A1B-B178-912FB830C0E6}" presName="LevelTwoTextNode" presStyleLbl="node3" presStyleIdx="1" presStyleCnt="9" custScaleX="593786" custScaleY="87805">
        <dgm:presLayoutVars>
          <dgm:chPref val="3"/>
        </dgm:presLayoutVars>
      </dgm:prSet>
      <dgm:spPr/>
      <dgm:t>
        <a:bodyPr/>
        <a:lstStyle/>
        <a:p>
          <a:endParaRPr lang="en-US"/>
        </a:p>
      </dgm:t>
    </dgm:pt>
    <dgm:pt modelId="{4FE51B75-71DC-42DC-B0C8-1A43AD6A4644}" type="pres">
      <dgm:prSet presAssocID="{DF29DBC3-4871-4A1B-B178-912FB830C0E6}" presName="level3hierChild" presStyleCnt="0"/>
      <dgm:spPr/>
    </dgm:pt>
    <dgm:pt modelId="{EAF4E0F3-CA7F-4D66-9F02-332435B6F983}" type="pres">
      <dgm:prSet presAssocID="{9D1A6F0D-530E-4CB8-8D45-F374C7389CF9}" presName="conn2-1" presStyleLbl="parChTrans1D3" presStyleIdx="2" presStyleCnt="9"/>
      <dgm:spPr/>
      <dgm:t>
        <a:bodyPr/>
        <a:lstStyle/>
        <a:p>
          <a:endParaRPr lang="en-US"/>
        </a:p>
      </dgm:t>
    </dgm:pt>
    <dgm:pt modelId="{442D5DA1-80E9-4B47-88D1-66CBCB822191}" type="pres">
      <dgm:prSet presAssocID="{9D1A6F0D-530E-4CB8-8D45-F374C7389CF9}" presName="connTx" presStyleLbl="parChTrans1D3" presStyleIdx="2" presStyleCnt="9"/>
      <dgm:spPr/>
      <dgm:t>
        <a:bodyPr/>
        <a:lstStyle/>
        <a:p>
          <a:endParaRPr lang="en-US"/>
        </a:p>
      </dgm:t>
    </dgm:pt>
    <dgm:pt modelId="{CCB8EAD8-6AD6-4D36-9619-84B646ABAA7E}" type="pres">
      <dgm:prSet presAssocID="{9ABE629A-720B-4CF8-86A3-FB4F62CBAC51}" presName="root2" presStyleCnt="0"/>
      <dgm:spPr/>
    </dgm:pt>
    <dgm:pt modelId="{45250244-2D85-48CD-BD6E-5FB3E480BBBD}" type="pres">
      <dgm:prSet presAssocID="{9ABE629A-720B-4CF8-86A3-FB4F62CBAC51}" presName="LevelTwoTextNode" presStyleLbl="node3" presStyleIdx="2" presStyleCnt="9" custScaleX="593786" custScaleY="93494">
        <dgm:presLayoutVars>
          <dgm:chPref val="3"/>
        </dgm:presLayoutVars>
      </dgm:prSet>
      <dgm:spPr/>
      <dgm:t>
        <a:bodyPr/>
        <a:lstStyle/>
        <a:p>
          <a:endParaRPr lang="en-US"/>
        </a:p>
      </dgm:t>
    </dgm:pt>
    <dgm:pt modelId="{AB107F3C-50E3-4C4D-B22F-4829C402664B}" type="pres">
      <dgm:prSet presAssocID="{9ABE629A-720B-4CF8-86A3-FB4F62CBAC51}" presName="level3hierChild" presStyleCnt="0"/>
      <dgm:spPr/>
    </dgm:pt>
    <dgm:pt modelId="{FDBD3807-FF6C-4F67-9CC2-1FFEBC2D5DA4}" type="pres">
      <dgm:prSet presAssocID="{921F5AF8-268D-47EF-9B58-1C71FB87A456}" presName="conn2-1" presStyleLbl="parChTrans1D2" presStyleIdx="1" presStyleCnt="3"/>
      <dgm:spPr/>
      <dgm:t>
        <a:bodyPr/>
        <a:lstStyle/>
        <a:p>
          <a:endParaRPr lang="en-US"/>
        </a:p>
      </dgm:t>
    </dgm:pt>
    <dgm:pt modelId="{67E7F972-5367-48FB-B7A9-B6CBC719D39C}" type="pres">
      <dgm:prSet presAssocID="{921F5AF8-268D-47EF-9B58-1C71FB87A456}" presName="connTx" presStyleLbl="parChTrans1D2" presStyleIdx="1" presStyleCnt="3"/>
      <dgm:spPr/>
      <dgm:t>
        <a:bodyPr/>
        <a:lstStyle/>
        <a:p>
          <a:endParaRPr lang="en-US"/>
        </a:p>
      </dgm:t>
    </dgm:pt>
    <dgm:pt modelId="{8CCAD06F-64DF-4F5C-B8F5-2EC47852D39B}" type="pres">
      <dgm:prSet presAssocID="{0207637D-B07A-4D88-B598-4202149ADD4A}" presName="root2" presStyleCnt="0"/>
      <dgm:spPr/>
    </dgm:pt>
    <dgm:pt modelId="{997B5267-7261-4CE1-84BF-3AB52CF13587}" type="pres">
      <dgm:prSet presAssocID="{0207637D-B07A-4D88-B598-4202149ADD4A}" presName="LevelTwoTextNode" presStyleLbl="node2" presStyleIdx="1" presStyleCnt="3" custScaleX="151568" custScaleY="266761">
        <dgm:presLayoutVars>
          <dgm:chPref val="3"/>
        </dgm:presLayoutVars>
      </dgm:prSet>
      <dgm:spPr/>
      <dgm:t>
        <a:bodyPr/>
        <a:lstStyle/>
        <a:p>
          <a:endParaRPr lang="en-US"/>
        </a:p>
      </dgm:t>
    </dgm:pt>
    <dgm:pt modelId="{8E297144-8A8D-46E7-A8AE-9AF42A5459A3}" type="pres">
      <dgm:prSet presAssocID="{0207637D-B07A-4D88-B598-4202149ADD4A}" presName="level3hierChild" presStyleCnt="0"/>
      <dgm:spPr/>
    </dgm:pt>
    <dgm:pt modelId="{31598931-4D1D-418C-A390-E14114789CE2}" type="pres">
      <dgm:prSet presAssocID="{AAEB6C47-B693-4D5E-AE21-E8CAE48A6DE9}" presName="conn2-1" presStyleLbl="parChTrans1D3" presStyleIdx="3" presStyleCnt="9"/>
      <dgm:spPr/>
      <dgm:t>
        <a:bodyPr/>
        <a:lstStyle/>
        <a:p>
          <a:endParaRPr lang="en-US"/>
        </a:p>
      </dgm:t>
    </dgm:pt>
    <dgm:pt modelId="{D18591F5-0801-4A1B-8E0F-E7934FC8E0A5}" type="pres">
      <dgm:prSet presAssocID="{AAEB6C47-B693-4D5E-AE21-E8CAE48A6DE9}" presName="connTx" presStyleLbl="parChTrans1D3" presStyleIdx="3" presStyleCnt="9"/>
      <dgm:spPr/>
      <dgm:t>
        <a:bodyPr/>
        <a:lstStyle/>
        <a:p>
          <a:endParaRPr lang="en-US"/>
        </a:p>
      </dgm:t>
    </dgm:pt>
    <dgm:pt modelId="{CC25889E-46CA-44CC-850A-87A7F9CDCF14}" type="pres">
      <dgm:prSet presAssocID="{70E1F5CF-5963-4C21-A7AD-4CE9F2C38488}" presName="root2" presStyleCnt="0"/>
      <dgm:spPr/>
    </dgm:pt>
    <dgm:pt modelId="{AFF495E8-F79F-49F1-AD43-BF75D25D0DA6}" type="pres">
      <dgm:prSet presAssocID="{70E1F5CF-5963-4C21-A7AD-4CE9F2C38488}" presName="LevelTwoTextNode" presStyleLbl="node3" presStyleIdx="3" presStyleCnt="9" custScaleX="593786" custScaleY="90040">
        <dgm:presLayoutVars>
          <dgm:chPref val="3"/>
        </dgm:presLayoutVars>
      </dgm:prSet>
      <dgm:spPr/>
      <dgm:t>
        <a:bodyPr/>
        <a:lstStyle/>
        <a:p>
          <a:endParaRPr lang="en-US"/>
        </a:p>
      </dgm:t>
    </dgm:pt>
    <dgm:pt modelId="{552C417A-5777-41D8-BB3A-F95BB6862029}" type="pres">
      <dgm:prSet presAssocID="{70E1F5CF-5963-4C21-A7AD-4CE9F2C38488}" presName="level3hierChild" presStyleCnt="0"/>
      <dgm:spPr/>
    </dgm:pt>
    <dgm:pt modelId="{444F7F02-59E9-446F-8758-8E9A02E952F6}" type="pres">
      <dgm:prSet presAssocID="{8C10AEF6-73F0-420A-B53E-7A27B1F59BD8}" presName="conn2-1" presStyleLbl="parChTrans1D3" presStyleIdx="4" presStyleCnt="9"/>
      <dgm:spPr/>
      <dgm:t>
        <a:bodyPr/>
        <a:lstStyle/>
        <a:p>
          <a:endParaRPr lang="en-US"/>
        </a:p>
      </dgm:t>
    </dgm:pt>
    <dgm:pt modelId="{6D1DBF66-0FA9-4B4B-B104-94E110BD701F}" type="pres">
      <dgm:prSet presAssocID="{8C10AEF6-73F0-420A-B53E-7A27B1F59BD8}" presName="connTx" presStyleLbl="parChTrans1D3" presStyleIdx="4" presStyleCnt="9"/>
      <dgm:spPr/>
      <dgm:t>
        <a:bodyPr/>
        <a:lstStyle/>
        <a:p>
          <a:endParaRPr lang="en-US"/>
        </a:p>
      </dgm:t>
    </dgm:pt>
    <dgm:pt modelId="{2D0C0E95-EDA0-4F9E-9903-C71DAD5F7DC4}" type="pres">
      <dgm:prSet presAssocID="{AA9EB155-81D5-4310-96B6-6870431FF1CD}" presName="root2" presStyleCnt="0"/>
      <dgm:spPr/>
    </dgm:pt>
    <dgm:pt modelId="{7923701D-AC80-49A0-B5E0-E24B17846A79}" type="pres">
      <dgm:prSet presAssocID="{AA9EB155-81D5-4310-96B6-6870431FF1CD}" presName="LevelTwoTextNode" presStyleLbl="node3" presStyleIdx="4" presStyleCnt="9" custScaleX="593786" custScaleY="150657">
        <dgm:presLayoutVars>
          <dgm:chPref val="3"/>
        </dgm:presLayoutVars>
      </dgm:prSet>
      <dgm:spPr/>
      <dgm:t>
        <a:bodyPr/>
        <a:lstStyle/>
        <a:p>
          <a:endParaRPr lang="en-US"/>
        </a:p>
      </dgm:t>
    </dgm:pt>
    <dgm:pt modelId="{4AEF9A72-FDA5-45EE-8FEE-BB2DB56D4F4B}" type="pres">
      <dgm:prSet presAssocID="{AA9EB155-81D5-4310-96B6-6870431FF1CD}" presName="level3hierChild" presStyleCnt="0"/>
      <dgm:spPr/>
    </dgm:pt>
    <dgm:pt modelId="{E4DF1B57-B3FD-4526-93DF-7A12FD3E7D0D}" type="pres">
      <dgm:prSet presAssocID="{4E6BE684-8640-4E36-8EEC-629C70ABBE5E}" presName="conn2-1" presStyleLbl="parChTrans1D3" presStyleIdx="5" presStyleCnt="9"/>
      <dgm:spPr/>
      <dgm:t>
        <a:bodyPr/>
        <a:lstStyle/>
        <a:p>
          <a:endParaRPr lang="en-US"/>
        </a:p>
      </dgm:t>
    </dgm:pt>
    <dgm:pt modelId="{103A46B4-0BD6-48EB-99A9-9D451CBC650C}" type="pres">
      <dgm:prSet presAssocID="{4E6BE684-8640-4E36-8EEC-629C70ABBE5E}" presName="connTx" presStyleLbl="parChTrans1D3" presStyleIdx="5" presStyleCnt="9"/>
      <dgm:spPr/>
      <dgm:t>
        <a:bodyPr/>
        <a:lstStyle/>
        <a:p>
          <a:endParaRPr lang="en-US"/>
        </a:p>
      </dgm:t>
    </dgm:pt>
    <dgm:pt modelId="{D9D8905F-FB2F-4046-AF7E-C4769D533C50}" type="pres">
      <dgm:prSet presAssocID="{BEE37511-98CE-4B77-8133-BF6AEE5B5307}" presName="root2" presStyleCnt="0"/>
      <dgm:spPr/>
    </dgm:pt>
    <dgm:pt modelId="{0DF8D315-7C0B-4134-BBCE-37077969DB2E}" type="pres">
      <dgm:prSet presAssocID="{BEE37511-98CE-4B77-8133-BF6AEE5B5307}" presName="LevelTwoTextNode" presStyleLbl="node3" presStyleIdx="5" presStyleCnt="9" custScaleX="593786" custScaleY="80536">
        <dgm:presLayoutVars>
          <dgm:chPref val="3"/>
        </dgm:presLayoutVars>
      </dgm:prSet>
      <dgm:spPr/>
      <dgm:t>
        <a:bodyPr/>
        <a:lstStyle/>
        <a:p>
          <a:endParaRPr lang="en-US"/>
        </a:p>
      </dgm:t>
    </dgm:pt>
    <dgm:pt modelId="{B318AFC3-5F0A-4818-BDB2-891EE02237FB}" type="pres">
      <dgm:prSet presAssocID="{BEE37511-98CE-4B77-8133-BF6AEE5B5307}" presName="level3hierChild" presStyleCnt="0"/>
      <dgm:spPr/>
    </dgm:pt>
    <dgm:pt modelId="{77D4C61C-1BE3-461A-A2E1-4CC640164111}" type="pres">
      <dgm:prSet presAssocID="{E1B0443B-5AE0-4894-B4B9-BC45910ED3F1}" presName="conn2-1" presStyleLbl="parChTrans1D2" presStyleIdx="2" presStyleCnt="3"/>
      <dgm:spPr/>
      <dgm:t>
        <a:bodyPr/>
        <a:lstStyle/>
        <a:p>
          <a:endParaRPr lang="en-US"/>
        </a:p>
      </dgm:t>
    </dgm:pt>
    <dgm:pt modelId="{6081427C-1179-48A7-A04D-9CC8B7E2DBC2}" type="pres">
      <dgm:prSet presAssocID="{E1B0443B-5AE0-4894-B4B9-BC45910ED3F1}" presName="connTx" presStyleLbl="parChTrans1D2" presStyleIdx="2" presStyleCnt="3"/>
      <dgm:spPr/>
      <dgm:t>
        <a:bodyPr/>
        <a:lstStyle/>
        <a:p>
          <a:endParaRPr lang="en-US"/>
        </a:p>
      </dgm:t>
    </dgm:pt>
    <dgm:pt modelId="{F42BE115-8A42-4D4B-A331-B11C5990E411}" type="pres">
      <dgm:prSet presAssocID="{03BEABF8-C358-4343-8E12-0C2BE7238931}" presName="root2" presStyleCnt="0"/>
      <dgm:spPr/>
    </dgm:pt>
    <dgm:pt modelId="{BCBBC52F-6AB5-4588-8D0C-A56B09D3B51B}" type="pres">
      <dgm:prSet presAssocID="{03BEABF8-C358-4343-8E12-0C2BE7238931}" presName="LevelTwoTextNode" presStyleLbl="node2" presStyleIdx="2" presStyleCnt="3" custScaleX="151568" custScaleY="266761">
        <dgm:presLayoutVars>
          <dgm:chPref val="3"/>
        </dgm:presLayoutVars>
      </dgm:prSet>
      <dgm:spPr/>
      <dgm:t>
        <a:bodyPr/>
        <a:lstStyle/>
        <a:p>
          <a:endParaRPr lang="en-US"/>
        </a:p>
      </dgm:t>
    </dgm:pt>
    <dgm:pt modelId="{EED758D4-B1A4-4786-807F-96C0CDB70753}" type="pres">
      <dgm:prSet presAssocID="{03BEABF8-C358-4343-8E12-0C2BE7238931}" presName="level3hierChild" presStyleCnt="0"/>
      <dgm:spPr/>
    </dgm:pt>
    <dgm:pt modelId="{F57BBEAF-DB98-4238-BFE3-E600C477D12E}" type="pres">
      <dgm:prSet presAssocID="{BA45AC01-F314-48E4-AACA-83203D792C40}" presName="conn2-1" presStyleLbl="parChTrans1D3" presStyleIdx="6" presStyleCnt="9"/>
      <dgm:spPr/>
      <dgm:t>
        <a:bodyPr/>
        <a:lstStyle/>
        <a:p>
          <a:endParaRPr lang="en-US"/>
        </a:p>
      </dgm:t>
    </dgm:pt>
    <dgm:pt modelId="{03CAF73B-7BF5-4A9F-BCFD-CB65F969193B}" type="pres">
      <dgm:prSet presAssocID="{BA45AC01-F314-48E4-AACA-83203D792C40}" presName="connTx" presStyleLbl="parChTrans1D3" presStyleIdx="6" presStyleCnt="9"/>
      <dgm:spPr/>
      <dgm:t>
        <a:bodyPr/>
        <a:lstStyle/>
        <a:p>
          <a:endParaRPr lang="en-US"/>
        </a:p>
      </dgm:t>
    </dgm:pt>
    <dgm:pt modelId="{43FF0785-F0BF-4803-A877-DF19DD4EC77F}" type="pres">
      <dgm:prSet presAssocID="{4CA565EF-1975-4FF9-B610-D369932A19F7}" presName="root2" presStyleCnt="0"/>
      <dgm:spPr/>
    </dgm:pt>
    <dgm:pt modelId="{75B0BC73-9536-409C-8C61-93C0CE765818}" type="pres">
      <dgm:prSet presAssocID="{4CA565EF-1975-4FF9-B610-D369932A19F7}" presName="LevelTwoTextNode" presStyleLbl="node3" presStyleIdx="6" presStyleCnt="9" custScaleX="593786" custScaleY="73456">
        <dgm:presLayoutVars>
          <dgm:chPref val="3"/>
        </dgm:presLayoutVars>
      </dgm:prSet>
      <dgm:spPr/>
      <dgm:t>
        <a:bodyPr/>
        <a:lstStyle/>
        <a:p>
          <a:endParaRPr lang="en-US"/>
        </a:p>
      </dgm:t>
    </dgm:pt>
    <dgm:pt modelId="{F8AA91BF-F46F-4861-9ABF-7001ACE4662B}" type="pres">
      <dgm:prSet presAssocID="{4CA565EF-1975-4FF9-B610-D369932A19F7}" presName="level3hierChild" presStyleCnt="0"/>
      <dgm:spPr/>
    </dgm:pt>
    <dgm:pt modelId="{A3B9A056-B2C2-4A8A-BB9F-13A41807EE49}" type="pres">
      <dgm:prSet presAssocID="{1F29641E-0789-43DE-9DBC-7894935E6ACE}" presName="conn2-1" presStyleLbl="parChTrans1D3" presStyleIdx="7" presStyleCnt="9"/>
      <dgm:spPr/>
      <dgm:t>
        <a:bodyPr/>
        <a:lstStyle/>
        <a:p>
          <a:endParaRPr lang="en-US"/>
        </a:p>
      </dgm:t>
    </dgm:pt>
    <dgm:pt modelId="{7DBEF273-B03D-4EAA-A38B-EC06311F3220}" type="pres">
      <dgm:prSet presAssocID="{1F29641E-0789-43DE-9DBC-7894935E6ACE}" presName="connTx" presStyleLbl="parChTrans1D3" presStyleIdx="7" presStyleCnt="9"/>
      <dgm:spPr/>
      <dgm:t>
        <a:bodyPr/>
        <a:lstStyle/>
        <a:p>
          <a:endParaRPr lang="en-US"/>
        </a:p>
      </dgm:t>
    </dgm:pt>
    <dgm:pt modelId="{08D204D5-F34A-4A6A-BC9A-85A1B499E265}" type="pres">
      <dgm:prSet presAssocID="{4863D5B3-1698-4886-A672-C572734C1B23}" presName="root2" presStyleCnt="0"/>
      <dgm:spPr/>
    </dgm:pt>
    <dgm:pt modelId="{D535E8B9-F973-465E-A2A3-8DA5AF5DF654}" type="pres">
      <dgm:prSet presAssocID="{4863D5B3-1698-4886-A672-C572734C1B23}" presName="LevelTwoTextNode" presStyleLbl="node3" presStyleIdx="7" presStyleCnt="9" custScaleX="593786" custScaleY="78207">
        <dgm:presLayoutVars>
          <dgm:chPref val="3"/>
        </dgm:presLayoutVars>
      </dgm:prSet>
      <dgm:spPr/>
      <dgm:t>
        <a:bodyPr/>
        <a:lstStyle/>
        <a:p>
          <a:endParaRPr lang="en-US"/>
        </a:p>
      </dgm:t>
    </dgm:pt>
    <dgm:pt modelId="{FFFD385B-725D-4888-A22F-D491781012B5}" type="pres">
      <dgm:prSet presAssocID="{4863D5B3-1698-4886-A672-C572734C1B23}" presName="level3hierChild" presStyleCnt="0"/>
      <dgm:spPr/>
    </dgm:pt>
    <dgm:pt modelId="{E9D01466-3904-425A-AC00-4422C540A3E4}" type="pres">
      <dgm:prSet presAssocID="{2B1A8F8E-0DFF-4DB0-9DF1-EE13302E604C}" presName="conn2-1" presStyleLbl="parChTrans1D3" presStyleIdx="8" presStyleCnt="9"/>
      <dgm:spPr/>
      <dgm:t>
        <a:bodyPr/>
        <a:lstStyle/>
        <a:p>
          <a:endParaRPr lang="en-US"/>
        </a:p>
      </dgm:t>
    </dgm:pt>
    <dgm:pt modelId="{AC9F2503-1370-491E-93C8-940E3D57FA47}" type="pres">
      <dgm:prSet presAssocID="{2B1A8F8E-0DFF-4DB0-9DF1-EE13302E604C}" presName="connTx" presStyleLbl="parChTrans1D3" presStyleIdx="8" presStyleCnt="9"/>
      <dgm:spPr/>
      <dgm:t>
        <a:bodyPr/>
        <a:lstStyle/>
        <a:p>
          <a:endParaRPr lang="en-US"/>
        </a:p>
      </dgm:t>
    </dgm:pt>
    <dgm:pt modelId="{0D80B7FC-BC07-4EC4-B4CF-8A2040BF2D9B}" type="pres">
      <dgm:prSet presAssocID="{BFCF0402-73C7-4CED-B767-2AA106EEFD57}" presName="root2" presStyleCnt="0"/>
      <dgm:spPr/>
    </dgm:pt>
    <dgm:pt modelId="{D97528B4-DE91-4D81-AD5B-E09A2AA98E39}" type="pres">
      <dgm:prSet presAssocID="{BFCF0402-73C7-4CED-B767-2AA106EEFD57}" presName="LevelTwoTextNode" presStyleLbl="node3" presStyleIdx="8" presStyleCnt="9" custScaleX="593786" custScaleY="135112">
        <dgm:presLayoutVars>
          <dgm:chPref val="3"/>
        </dgm:presLayoutVars>
      </dgm:prSet>
      <dgm:spPr/>
      <dgm:t>
        <a:bodyPr/>
        <a:lstStyle/>
        <a:p>
          <a:endParaRPr lang="en-US"/>
        </a:p>
      </dgm:t>
    </dgm:pt>
    <dgm:pt modelId="{9A7AF749-6619-4042-8166-8B05F3E31F83}" type="pres">
      <dgm:prSet presAssocID="{BFCF0402-73C7-4CED-B767-2AA106EEFD57}" presName="level3hierChild" presStyleCnt="0"/>
      <dgm:spPr/>
    </dgm:pt>
  </dgm:ptLst>
  <dgm:cxnLst>
    <dgm:cxn modelId="{3E262004-BC4E-4D8C-871A-4A1195DF90FB}" srcId="{03BEABF8-C358-4343-8E12-0C2BE7238931}" destId="{BFCF0402-73C7-4CED-B767-2AA106EEFD57}" srcOrd="2" destOrd="0" parTransId="{2B1A8F8E-0DFF-4DB0-9DF1-EE13302E604C}" sibTransId="{E9DCBC31-16D9-4E18-82D8-362905AD56D9}"/>
    <dgm:cxn modelId="{A75CF9D6-DDF6-4358-A318-4DDCC5BEBA55}" type="presOf" srcId="{4CA565EF-1975-4FF9-B610-D369932A19F7}" destId="{75B0BC73-9536-409C-8C61-93C0CE765818}" srcOrd="0" destOrd="0" presId="urn:microsoft.com/office/officeart/2005/8/layout/hierarchy2"/>
    <dgm:cxn modelId="{F87CD5D2-12AD-4AC3-9BF3-295790F47F02}" type="presOf" srcId="{8C10AEF6-73F0-420A-B53E-7A27B1F59BD8}" destId="{6D1DBF66-0FA9-4B4B-B104-94E110BD701F}" srcOrd="1" destOrd="0" presId="urn:microsoft.com/office/officeart/2005/8/layout/hierarchy2"/>
    <dgm:cxn modelId="{BB0E263A-BB77-4059-A26B-4B1BCA1F1100}" srcId="{1D430FA0-5E1A-4905-9FF7-DF31BDD5F7D1}" destId="{0207637D-B07A-4D88-B598-4202149ADD4A}" srcOrd="1" destOrd="0" parTransId="{921F5AF8-268D-47EF-9B58-1C71FB87A456}" sibTransId="{89B7E63C-8B4A-45D5-BFF2-06AE0522DC42}"/>
    <dgm:cxn modelId="{5525E5AD-0BF9-4F63-ADF0-82F74385133C}" type="presOf" srcId="{0207637D-B07A-4D88-B598-4202149ADD4A}" destId="{997B5267-7261-4CE1-84BF-3AB52CF13587}" srcOrd="0" destOrd="0" presId="urn:microsoft.com/office/officeart/2005/8/layout/hierarchy2"/>
    <dgm:cxn modelId="{588CEBDC-95B2-443F-9263-83C8A13EE2DB}" srcId="{0207637D-B07A-4D88-B598-4202149ADD4A}" destId="{AA9EB155-81D5-4310-96B6-6870431FF1CD}" srcOrd="1" destOrd="0" parTransId="{8C10AEF6-73F0-420A-B53E-7A27B1F59BD8}" sibTransId="{D6676E95-1E87-46FC-90EC-430E9AC5EC2C}"/>
    <dgm:cxn modelId="{D7EC0CF9-BA8F-4945-89B9-877EF9CB0684}" type="presOf" srcId="{E1B0443B-5AE0-4894-B4B9-BC45910ED3F1}" destId="{77D4C61C-1BE3-461A-A2E1-4CC640164111}" srcOrd="0" destOrd="0" presId="urn:microsoft.com/office/officeart/2005/8/layout/hierarchy2"/>
    <dgm:cxn modelId="{F053E04B-ED67-4EBB-B86E-69295143ABE1}" srcId="{76339C45-F991-4700-9087-9F27B7098A91}" destId="{DF29DBC3-4871-4A1B-B178-912FB830C0E6}" srcOrd="1" destOrd="0" parTransId="{A3772D1E-78DE-4CD9-A9AB-372900991669}" sibTransId="{A5AD65CF-9450-41B5-9CF1-30322D32C752}"/>
    <dgm:cxn modelId="{E4038848-0D9A-4630-B9FD-9435BC87F5ED}" srcId="{0765359F-39A3-427C-B01D-0717E9E08A08}" destId="{1D430FA0-5E1A-4905-9FF7-DF31BDD5F7D1}" srcOrd="0" destOrd="0" parTransId="{E20CDCBC-BF86-40A3-B614-939E4C927138}" sibTransId="{4B6E8CD6-5451-4F8B-ACEF-2F09B5FB16DC}"/>
    <dgm:cxn modelId="{0A2F6540-024C-4331-A4FA-4742A85FB7F7}" type="presOf" srcId="{9D1A6F0D-530E-4CB8-8D45-F374C7389CF9}" destId="{442D5DA1-80E9-4B47-88D1-66CBCB822191}" srcOrd="1" destOrd="0" presId="urn:microsoft.com/office/officeart/2005/8/layout/hierarchy2"/>
    <dgm:cxn modelId="{DE1DC3DD-5C62-4193-8391-FED6453F1137}" type="presOf" srcId="{9ABE629A-720B-4CF8-86A3-FB4F62CBAC51}" destId="{45250244-2D85-48CD-BD6E-5FB3E480BBBD}" srcOrd="0" destOrd="0" presId="urn:microsoft.com/office/officeart/2005/8/layout/hierarchy2"/>
    <dgm:cxn modelId="{44CAEEDE-A169-413D-BF9F-6525A9DEE995}" type="presOf" srcId="{70E1F5CF-5963-4C21-A7AD-4CE9F2C38488}" destId="{AFF495E8-F79F-49F1-AD43-BF75D25D0DA6}" srcOrd="0" destOrd="0" presId="urn:microsoft.com/office/officeart/2005/8/layout/hierarchy2"/>
    <dgm:cxn modelId="{587BFA39-E85E-4704-8431-99BC9DF4788E}" type="presOf" srcId="{2B1A8F8E-0DFF-4DB0-9DF1-EE13302E604C}" destId="{AC9F2503-1370-491E-93C8-940E3D57FA47}" srcOrd="1" destOrd="0" presId="urn:microsoft.com/office/officeart/2005/8/layout/hierarchy2"/>
    <dgm:cxn modelId="{3A087CBE-8A73-4A3D-AC12-038A73D1889D}" type="presOf" srcId="{AF2840D6-B545-4121-ADAB-F979555090C4}" destId="{51D45121-802C-4C40-8C2B-EAF3AB4DC474}" srcOrd="1" destOrd="0" presId="urn:microsoft.com/office/officeart/2005/8/layout/hierarchy2"/>
    <dgm:cxn modelId="{00030025-66F9-4BED-974B-7ECC6E0F2702}" type="presOf" srcId="{76339C45-F991-4700-9087-9F27B7098A91}" destId="{E98FFA06-A3E3-4A22-BF6C-A310C128D13F}" srcOrd="0" destOrd="0" presId="urn:microsoft.com/office/officeart/2005/8/layout/hierarchy2"/>
    <dgm:cxn modelId="{0F98664D-60B9-45AD-B20B-57ED6FB58DE8}" type="presOf" srcId="{1D430FA0-5E1A-4905-9FF7-DF31BDD5F7D1}" destId="{3ED26C40-DBB2-4FAB-BDC6-DFB9675AC4E3}" srcOrd="0" destOrd="0" presId="urn:microsoft.com/office/officeart/2005/8/layout/hierarchy2"/>
    <dgm:cxn modelId="{E58873A2-708E-416F-AA3D-B796983ECE01}" type="presOf" srcId="{AAEB6C47-B693-4D5E-AE21-E8CAE48A6DE9}" destId="{D18591F5-0801-4A1B-8E0F-E7934FC8E0A5}" srcOrd="1" destOrd="0" presId="urn:microsoft.com/office/officeart/2005/8/layout/hierarchy2"/>
    <dgm:cxn modelId="{642E26BC-ADDD-44B5-9696-98ED692A216E}" type="presOf" srcId="{8C10AEF6-73F0-420A-B53E-7A27B1F59BD8}" destId="{444F7F02-59E9-446F-8758-8E9A02E952F6}" srcOrd="0" destOrd="0" presId="urn:microsoft.com/office/officeart/2005/8/layout/hierarchy2"/>
    <dgm:cxn modelId="{2003D605-B88A-4206-9BA2-09852649894F}" type="presOf" srcId="{BA45AC01-F314-48E4-AACA-83203D792C40}" destId="{03CAF73B-7BF5-4A9F-BCFD-CB65F969193B}" srcOrd="1" destOrd="0" presId="urn:microsoft.com/office/officeart/2005/8/layout/hierarchy2"/>
    <dgm:cxn modelId="{047C97B6-03AF-42F1-AB7E-BDF9347C0590}" type="presOf" srcId="{03BEABF8-C358-4343-8E12-0C2BE7238931}" destId="{BCBBC52F-6AB5-4588-8D0C-A56B09D3B51B}" srcOrd="0" destOrd="0" presId="urn:microsoft.com/office/officeart/2005/8/layout/hierarchy2"/>
    <dgm:cxn modelId="{0579767A-D104-4E27-B719-7CB511981B95}" type="presOf" srcId="{BEE37511-98CE-4B77-8133-BF6AEE5B5307}" destId="{0DF8D315-7C0B-4134-BBCE-37077969DB2E}" srcOrd="0" destOrd="0" presId="urn:microsoft.com/office/officeart/2005/8/layout/hierarchy2"/>
    <dgm:cxn modelId="{62DEC8A9-1767-4E80-9AC6-694BC423FFB4}" type="presOf" srcId="{AAEB6C47-B693-4D5E-AE21-E8CAE48A6DE9}" destId="{31598931-4D1D-418C-A390-E14114789CE2}" srcOrd="0" destOrd="0" presId="urn:microsoft.com/office/officeart/2005/8/layout/hierarchy2"/>
    <dgm:cxn modelId="{CA0DF0DE-89FC-4A78-80AB-BBC5C0DF25C7}" type="presOf" srcId="{BFCF0402-73C7-4CED-B767-2AA106EEFD57}" destId="{D97528B4-DE91-4D81-AD5B-E09A2AA98E39}" srcOrd="0" destOrd="0" presId="urn:microsoft.com/office/officeart/2005/8/layout/hierarchy2"/>
    <dgm:cxn modelId="{46AD7126-7561-4836-975A-CBEAB8F41ED1}" type="presOf" srcId="{4863D5B3-1698-4886-A672-C572734C1B23}" destId="{D535E8B9-F973-465E-A2A3-8DA5AF5DF654}" srcOrd="0" destOrd="0" presId="urn:microsoft.com/office/officeart/2005/8/layout/hierarchy2"/>
    <dgm:cxn modelId="{384458E3-56E7-4046-BA9B-8E3C74AEA4AE}" type="presOf" srcId="{4E6BE684-8640-4E36-8EEC-629C70ABBE5E}" destId="{E4DF1B57-B3FD-4526-93DF-7A12FD3E7D0D}" srcOrd="0" destOrd="0" presId="urn:microsoft.com/office/officeart/2005/8/layout/hierarchy2"/>
    <dgm:cxn modelId="{2105260F-D3FA-469C-902E-9359D3B26129}" srcId="{1D430FA0-5E1A-4905-9FF7-DF31BDD5F7D1}" destId="{76339C45-F991-4700-9087-9F27B7098A91}" srcOrd="0" destOrd="0" parTransId="{59EA222D-FFF9-466E-A075-7DFEC7647464}" sibTransId="{318905F3-538E-40AA-BF46-15ECD4F01123}"/>
    <dgm:cxn modelId="{D06C43B5-F033-4920-906F-D3420E34871F}" type="presOf" srcId="{59EA222D-FFF9-466E-A075-7DFEC7647464}" destId="{2288E84E-D507-449B-99F5-0A5D96AD2537}" srcOrd="1" destOrd="0" presId="urn:microsoft.com/office/officeart/2005/8/layout/hierarchy2"/>
    <dgm:cxn modelId="{1B985D28-965C-4769-BC66-281DA7E2391B}" type="presOf" srcId="{921F5AF8-268D-47EF-9B58-1C71FB87A456}" destId="{FDBD3807-FF6C-4F67-9CC2-1FFEBC2D5DA4}" srcOrd="0" destOrd="0" presId="urn:microsoft.com/office/officeart/2005/8/layout/hierarchy2"/>
    <dgm:cxn modelId="{A2FF501E-C1E4-465D-A18A-F53B95B9FE36}" type="presOf" srcId="{1F29641E-0789-43DE-9DBC-7894935E6ACE}" destId="{7DBEF273-B03D-4EAA-A38B-EC06311F3220}" srcOrd="1" destOrd="0" presId="urn:microsoft.com/office/officeart/2005/8/layout/hierarchy2"/>
    <dgm:cxn modelId="{AAEB68FB-FC67-4666-BFF2-84DFD3279BA3}" type="presOf" srcId="{BA45AC01-F314-48E4-AACA-83203D792C40}" destId="{F57BBEAF-DB98-4238-BFE3-E600C477D12E}" srcOrd="0" destOrd="0" presId="urn:microsoft.com/office/officeart/2005/8/layout/hierarchy2"/>
    <dgm:cxn modelId="{D4F7C66E-2FDC-48BC-BDF1-CC76EFB9EF79}" type="presOf" srcId="{AA9EB155-81D5-4310-96B6-6870431FF1CD}" destId="{7923701D-AC80-49A0-B5E0-E24B17846A79}" srcOrd="0" destOrd="0" presId="urn:microsoft.com/office/officeart/2005/8/layout/hierarchy2"/>
    <dgm:cxn modelId="{BB7A4328-1518-4EAF-8A78-451691BF0E79}" srcId="{03BEABF8-C358-4343-8E12-0C2BE7238931}" destId="{4CA565EF-1975-4FF9-B610-D369932A19F7}" srcOrd="0" destOrd="0" parTransId="{BA45AC01-F314-48E4-AACA-83203D792C40}" sibTransId="{0E158A66-C46A-4FFF-B023-F0DB7AF876EC}"/>
    <dgm:cxn modelId="{AA7D75AB-9642-4383-AC9A-C123F806CDBE}" srcId="{03BEABF8-C358-4343-8E12-0C2BE7238931}" destId="{4863D5B3-1698-4886-A672-C572734C1B23}" srcOrd="1" destOrd="0" parTransId="{1F29641E-0789-43DE-9DBC-7894935E6ACE}" sibTransId="{2C5500E9-C510-469A-9513-F59AE8C8C7D2}"/>
    <dgm:cxn modelId="{D7A6BB36-4638-4C6D-8AB8-A8D17F83242B}" type="presOf" srcId="{DF29DBC3-4871-4A1B-B178-912FB830C0E6}" destId="{D89C8604-BC12-4676-9FCB-82C54BEB172C}" srcOrd="0" destOrd="0" presId="urn:microsoft.com/office/officeart/2005/8/layout/hierarchy2"/>
    <dgm:cxn modelId="{B55BD42B-7ACE-466F-8DF6-7872E13795D8}" type="presOf" srcId="{59EA222D-FFF9-466E-A075-7DFEC7647464}" destId="{5DBE804D-CB18-450D-AAA6-BEA5622F7D10}" srcOrd="0" destOrd="0" presId="urn:microsoft.com/office/officeart/2005/8/layout/hierarchy2"/>
    <dgm:cxn modelId="{2E88359D-B9DE-48D9-8466-3696B0605193}" type="presOf" srcId="{9D1A6F0D-530E-4CB8-8D45-F374C7389CF9}" destId="{EAF4E0F3-CA7F-4D66-9F02-332435B6F983}" srcOrd="0" destOrd="0" presId="urn:microsoft.com/office/officeart/2005/8/layout/hierarchy2"/>
    <dgm:cxn modelId="{854B5726-F3C6-425B-B8B9-66BC41C0F1FA}" srcId="{76339C45-F991-4700-9087-9F27B7098A91}" destId="{6B86EE56-1FC3-473E-B0E8-FA2C958C6396}" srcOrd="0" destOrd="0" parTransId="{AF2840D6-B545-4121-ADAB-F979555090C4}" sibTransId="{517609CC-CEC0-495E-8C9A-F99A4437E484}"/>
    <dgm:cxn modelId="{C051E6FF-1EDB-433D-B789-DC3A4BB3DDE8}" type="presOf" srcId="{921F5AF8-268D-47EF-9B58-1C71FB87A456}" destId="{67E7F972-5367-48FB-B7A9-B6CBC719D39C}" srcOrd="1" destOrd="0" presId="urn:microsoft.com/office/officeart/2005/8/layout/hierarchy2"/>
    <dgm:cxn modelId="{3043EC93-6E32-4560-B876-76F64F388338}" srcId="{0207637D-B07A-4D88-B598-4202149ADD4A}" destId="{70E1F5CF-5963-4C21-A7AD-4CE9F2C38488}" srcOrd="0" destOrd="0" parTransId="{AAEB6C47-B693-4D5E-AE21-E8CAE48A6DE9}" sibTransId="{94217586-D45F-450F-827E-12781819C4BB}"/>
    <dgm:cxn modelId="{15298C60-D52B-4C45-AC93-2964D653FCBB}" type="presOf" srcId="{0765359F-39A3-427C-B01D-0717E9E08A08}" destId="{86537A87-29CC-4F47-B416-89F095F8950E}" srcOrd="0" destOrd="0" presId="urn:microsoft.com/office/officeart/2005/8/layout/hierarchy2"/>
    <dgm:cxn modelId="{728EDB08-C8C9-426C-9742-BDDC36693743}" type="presOf" srcId="{A3772D1E-78DE-4CD9-A9AB-372900991669}" destId="{6DD01826-756E-4FCA-8388-80C589EDBFB4}" srcOrd="1" destOrd="0" presId="urn:microsoft.com/office/officeart/2005/8/layout/hierarchy2"/>
    <dgm:cxn modelId="{DC1B0F06-CAC1-485C-AA62-1ADDAA212534}" type="presOf" srcId="{1F29641E-0789-43DE-9DBC-7894935E6ACE}" destId="{A3B9A056-B2C2-4A8A-BB9F-13A41807EE49}" srcOrd="0" destOrd="0" presId="urn:microsoft.com/office/officeart/2005/8/layout/hierarchy2"/>
    <dgm:cxn modelId="{6C24AD7E-04E7-491A-BA01-8613772FC3C9}" type="presOf" srcId="{AF2840D6-B545-4121-ADAB-F979555090C4}" destId="{D32BFC98-599B-4E07-8EC7-0F7B750F7AF0}" srcOrd="0" destOrd="0" presId="urn:microsoft.com/office/officeart/2005/8/layout/hierarchy2"/>
    <dgm:cxn modelId="{91842695-749A-4209-90D1-1E84B8DB4CE5}" type="presOf" srcId="{2B1A8F8E-0DFF-4DB0-9DF1-EE13302E604C}" destId="{E9D01466-3904-425A-AC00-4422C540A3E4}" srcOrd="0" destOrd="0" presId="urn:microsoft.com/office/officeart/2005/8/layout/hierarchy2"/>
    <dgm:cxn modelId="{53E04B30-3DE0-4A37-A20D-C622B2988F5C}" type="presOf" srcId="{E1B0443B-5AE0-4894-B4B9-BC45910ED3F1}" destId="{6081427C-1179-48A7-A04D-9CC8B7E2DBC2}" srcOrd="1" destOrd="0" presId="urn:microsoft.com/office/officeart/2005/8/layout/hierarchy2"/>
    <dgm:cxn modelId="{DBA64641-D8A7-4AEF-B002-FC1613095E3C}" srcId="{76339C45-F991-4700-9087-9F27B7098A91}" destId="{9ABE629A-720B-4CF8-86A3-FB4F62CBAC51}" srcOrd="2" destOrd="0" parTransId="{9D1A6F0D-530E-4CB8-8D45-F374C7389CF9}" sibTransId="{30FA6D35-3969-46BD-87C8-16E0519E9664}"/>
    <dgm:cxn modelId="{AE7BC2CD-F535-4180-BCBA-F18598278506}" type="presOf" srcId="{4E6BE684-8640-4E36-8EEC-629C70ABBE5E}" destId="{103A46B4-0BD6-48EB-99A9-9D451CBC650C}" srcOrd="1" destOrd="0" presId="urn:microsoft.com/office/officeart/2005/8/layout/hierarchy2"/>
    <dgm:cxn modelId="{C2349997-550A-4664-8F5A-CF4707A9C089}" type="presOf" srcId="{A3772D1E-78DE-4CD9-A9AB-372900991669}" destId="{438749C8-541F-495F-A7C4-9C255D66F105}" srcOrd="0" destOrd="0" presId="urn:microsoft.com/office/officeart/2005/8/layout/hierarchy2"/>
    <dgm:cxn modelId="{1D169985-FABB-4955-A9D8-295D8A97D716}" type="presOf" srcId="{6B86EE56-1FC3-473E-B0E8-FA2C958C6396}" destId="{7FE55557-C849-4231-B076-FCCE597F26E0}" srcOrd="0" destOrd="0" presId="urn:microsoft.com/office/officeart/2005/8/layout/hierarchy2"/>
    <dgm:cxn modelId="{53F06DE2-5781-4653-B6FA-5C97EB3A5E96}" srcId="{0207637D-B07A-4D88-B598-4202149ADD4A}" destId="{BEE37511-98CE-4B77-8133-BF6AEE5B5307}" srcOrd="2" destOrd="0" parTransId="{4E6BE684-8640-4E36-8EEC-629C70ABBE5E}" sibTransId="{BF65CEB4-B1E5-4891-8F47-8514059B698C}"/>
    <dgm:cxn modelId="{57A0527A-D665-41D4-B3E6-BAB9BEA54F99}" srcId="{1D430FA0-5E1A-4905-9FF7-DF31BDD5F7D1}" destId="{03BEABF8-C358-4343-8E12-0C2BE7238931}" srcOrd="2" destOrd="0" parTransId="{E1B0443B-5AE0-4894-B4B9-BC45910ED3F1}" sibTransId="{934820BC-B544-4F9E-A7C9-9C0F93B5349D}"/>
    <dgm:cxn modelId="{F1057FAA-E413-4ED3-B32E-13B33556A52A}" type="presParOf" srcId="{86537A87-29CC-4F47-B416-89F095F8950E}" destId="{46577AE7-297E-4873-8839-BE88C9A9FAC8}" srcOrd="0" destOrd="0" presId="urn:microsoft.com/office/officeart/2005/8/layout/hierarchy2"/>
    <dgm:cxn modelId="{3B94BC06-B743-4079-A2BB-E365A72CBF42}" type="presParOf" srcId="{46577AE7-297E-4873-8839-BE88C9A9FAC8}" destId="{3ED26C40-DBB2-4FAB-BDC6-DFB9675AC4E3}" srcOrd="0" destOrd="0" presId="urn:microsoft.com/office/officeart/2005/8/layout/hierarchy2"/>
    <dgm:cxn modelId="{A3C36CEA-2F76-449B-AD25-E2004CC150B2}" type="presParOf" srcId="{46577AE7-297E-4873-8839-BE88C9A9FAC8}" destId="{C75ED12A-46D9-4EAF-92A0-FBC55BCB154E}" srcOrd="1" destOrd="0" presId="urn:microsoft.com/office/officeart/2005/8/layout/hierarchy2"/>
    <dgm:cxn modelId="{264DDB47-7DB7-434A-ACCD-24D67F13F66D}" type="presParOf" srcId="{C75ED12A-46D9-4EAF-92A0-FBC55BCB154E}" destId="{5DBE804D-CB18-450D-AAA6-BEA5622F7D10}" srcOrd="0" destOrd="0" presId="urn:microsoft.com/office/officeart/2005/8/layout/hierarchy2"/>
    <dgm:cxn modelId="{AA299A63-0A9E-4B51-8508-FC77394C041F}" type="presParOf" srcId="{5DBE804D-CB18-450D-AAA6-BEA5622F7D10}" destId="{2288E84E-D507-449B-99F5-0A5D96AD2537}" srcOrd="0" destOrd="0" presId="urn:microsoft.com/office/officeart/2005/8/layout/hierarchy2"/>
    <dgm:cxn modelId="{F5A6E6F3-F80C-4D98-994A-352ACBD45DA6}" type="presParOf" srcId="{C75ED12A-46D9-4EAF-92A0-FBC55BCB154E}" destId="{81D1059D-E13F-4C84-9208-6258B71F97E8}" srcOrd="1" destOrd="0" presId="urn:microsoft.com/office/officeart/2005/8/layout/hierarchy2"/>
    <dgm:cxn modelId="{E4ED2516-5BAA-4EEE-8206-A3F35128078B}" type="presParOf" srcId="{81D1059D-E13F-4C84-9208-6258B71F97E8}" destId="{E98FFA06-A3E3-4A22-BF6C-A310C128D13F}" srcOrd="0" destOrd="0" presId="urn:microsoft.com/office/officeart/2005/8/layout/hierarchy2"/>
    <dgm:cxn modelId="{90AD722F-F023-4247-A535-2C38C5404D30}" type="presParOf" srcId="{81D1059D-E13F-4C84-9208-6258B71F97E8}" destId="{3A3430B1-44CB-4046-B9EB-54BB9B7EF13D}" srcOrd="1" destOrd="0" presId="urn:microsoft.com/office/officeart/2005/8/layout/hierarchy2"/>
    <dgm:cxn modelId="{671C407E-74A8-460A-BF26-7371678EDA35}" type="presParOf" srcId="{3A3430B1-44CB-4046-B9EB-54BB9B7EF13D}" destId="{D32BFC98-599B-4E07-8EC7-0F7B750F7AF0}" srcOrd="0" destOrd="0" presId="urn:microsoft.com/office/officeart/2005/8/layout/hierarchy2"/>
    <dgm:cxn modelId="{6309AF8C-B0A5-4623-808F-15B97F94E319}" type="presParOf" srcId="{D32BFC98-599B-4E07-8EC7-0F7B750F7AF0}" destId="{51D45121-802C-4C40-8C2B-EAF3AB4DC474}" srcOrd="0" destOrd="0" presId="urn:microsoft.com/office/officeart/2005/8/layout/hierarchy2"/>
    <dgm:cxn modelId="{37DFAA1F-F0AE-4EFD-8D8C-1137D9E3E66F}" type="presParOf" srcId="{3A3430B1-44CB-4046-B9EB-54BB9B7EF13D}" destId="{7B732FCF-8D77-490F-859B-555D828FED92}" srcOrd="1" destOrd="0" presId="urn:microsoft.com/office/officeart/2005/8/layout/hierarchy2"/>
    <dgm:cxn modelId="{4B169984-E8B5-4B8A-91A2-44E17D7336E7}" type="presParOf" srcId="{7B732FCF-8D77-490F-859B-555D828FED92}" destId="{7FE55557-C849-4231-B076-FCCE597F26E0}" srcOrd="0" destOrd="0" presId="urn:microsoft.com/office/officeart/2005/8/layout/hierarchy2"/>
    <dgm:cxn modelId="{C57EFBFF-1B61-430B-B1E3-C490F3C7ABA0}" type="presParOf" srcId="{7B732FCF-8D77-490F-859B-555D828FED92}" destId="{4F1D6148-C191-4932-9A93-C8C2506D82BB}" srcOrd="1" destOrd="0" presId="urn:microsoft.com/office/officeart/2005/8/layout/hierarchy2"/>
    <dgm:cxn modelId="{09504856-7F7C-49A8-BD24-DBD23FD6374F}" type="presParOf" srcId="{3A3430B1-44CB-4046-B9EB-54BB9B7EF13D}" destId="{438749C8-541F-495F-A7C4-9C255D66F105}" srcOrd="2" destOrd="0" presId="urn:microsoft.com/office/officeart/2005/8/layout/hierarchy2"/>
    <dgm:cxn modelId="{4A94BBB3-6A34-4CDB-97E1-B6ABC0D3FDF3}" type="presParOf" srcId="{438749C8-541F-495F-A7C4-9C255D66F105}" destId="{6DD01826-756E-4FCA-8388-80C589EDBFB4}" srcOrd="0" destOrd="0" presId="urn:microsoft.com/office/officeart/2005/8/layout/hierarchy2"/>
    <dgm:cxn modelId="{9E9C803B-A1B9-4863-A858-930A63B2594D}" type="presParOf" srcId="{3A3430B1-44CB-4046-B9EB-54BB9B7EF13D}" destId="{43277E54-F631-4374-AC13-A54B3C75CFAF}" srcOrd="3" destOrd="0" presId="urn:microsoft.com/office/officeart/2005/8/layout/hierarchy2"/>
    <dgm:cxn modelId="{5FB471B6-265F-4E17-86F4-35448873F74B}" type="presParOf" srcId="{43277E54-F631-4374-AC13-A54B3C75CFAF}" destId="{D89C8604-BC12-4676-9FCB-82C54BEB172C}" srcOrd="0" destOrd="0" presId="urn:microsoft.com/office/officeart/2005/8/layout/hierarchy2"/>
    <dgm:cxn modelId="{AC0FAFFB-C4FC-4935-B064-C75A54A1A55A}" type="presParOf" srcId="{43277E54-F631-4374-AC13-A54B3C75CFAF}" destId="{4FE51B75-71DC-42DC-B0C8-1A43AD6A4644}" srcOrd="1" destOrd="0" presId="urn:microsoft.com/office/officeart/2005/8/layout/hierarchy2"/>
    <dgm:cxn modelId="{FFBBBB88-01DE-4647-8063-ED10ABB355D4}" type="presParOf" srcId="{3A3430B1-44CB-4046-B9EB-54BB9B7EF13D}" destId="{EAF4E0F3-CA7F-4D66-9F02-332435B6F983}" srcOrd="4" destOrd="0" presId="urn:microsoft.com/office/officeart/2005/8/layout/hierarchy2"/>
    <dgm:cxn modelId="{18506C75-9F00-42CE-B713-734C47460CEA}" type="presParOf" srcId="{EAF4E0F3-CA7F-4D66-9F02-332435B6F983}" destId="{442D5DA1-80E9-4B47-88D1-66CBCB822191}" srcOrd="0" destOrd="0" presId="urn:microsoft.com/office/officeart/2005/8/layout/hierarchy2"/>
    <dgm:cxn modelId="{D7A736F8-5B86-4D06-B8AC-39ABFA6518F6}" type="presParOf" srcId="{3A3430B1-44CB-4046-B9EB-54BB9B7EF13D}" destId="{CCB8EAD8-6AD6-4D36-9619-84B646ABAA7E}" srcOrd="5" destOrd="0" presId="urn:microsoft.com/office/officeart/2005/8/layout/hierarchy2"/>
    <dgm:cxn modelId="{EE1D3544-02B8-487F-85BF-A5ECB0F10D8F}" type="presParOf" srcId="{CCB8EAD8-6AD6-4D36-9619-84B646ABAA7E}" destId="{45250244-2D85-48CD-BD6E-5FB3E480BBBD}" srcOrd="0" destOrd="0" presId="urn:microsoft.com/office/officeart/2005/8/layout/hierarchy2"/>
    <dgm:cxn modelId="{6FD55EA1-A3EB-4441-9079-3467E8E41247}" type="presParOf" srcId="{CCB8EAD8-6AD6-4D36-9619-84B646ABAA7E}" destId="{AB107F3C-50E3-4C4D-B22F-4829C402664B}" srcOrd="1" destOrd="0" presId="urn:microsoft.com/office/officeart/2005/8/layout/hierarchy2"/>
    <dgm:cxn modelId="{50B763CF-FE3E-4E13-85FD-010DF494C9F8}" type="presParOf" srcId="{C75ED12A-46D9-4EAF-92A0-FBC55BCB154E}" destId="{FDBD3807-FF6C-4F67-9CC2-1FFEBC2D5DA4}" srcOrd="2" destOrd="0" presId="urn:microsoft.com/office/officeart/2005/8/layout/hierarchy2"/>
    <dgm:cxn modelId="{EA5CED06-240B-4957-BDB9-39B9ED1A4F38}" type="presParOf" srcId="{FDBD3807-FF6C-4F67-9CC2-1FFEBC2D5DA4}" destId="{67E7F972-5367-48FB-B7A9-B6CBC719D39C}" srcOrd="0" destOrd="0" presId="urn:microsoft.com/office/officeart/2005/8/layout/hierarchy2"/>
    <dgm:cxn modelId="{9A7365F6-3721-4461-8E5E-21B5B845AEE4}" type="presParOf" srcId="{C75ED12A-46D9-4EAF-92A0-FBC55BCB154E}" destId="{8CCAD06F-64DF-4F5C-B8F5-2EC47852D39B}" srcOrd="3" destOrd="0" presId="urn:microsoft.com/office/officeart/2005/8/layout/hierarchy2"/>
    <dgm:cxn modelId="{E142067A-C1B2-4B35-B1A3-463E8E566E2F}" type="presParOf" srcId="{8CCAD06F-64DF-4F5C-B8F5-2EC47852D39B}" destId="{997B5267-7261-4CE1-84BF-3AB52CF13587}" srcOrd="0" destOrd="0" presId="urn:microsoft.com/office/officeart/2005/8/layout/hierarchy2"/>
    <dgm:cxn modelId="{AD360CFF-BEF5-4D51-8372-765A9EA53EBE}" type="presParOf" srcId="{8CCAD06F-64DF-4F5C-B8F5-2EC47852D39B}" destId="{8E297144-8A8D-46E7-A8AE-9AF42A5459A3}" srcOrd="1" destOrd="0" presId="urn:microsoft.com/office/officeart/2005/8/layout/hierarchy2"/>
    <dgm:cxn modelId="{0B0D4E8D-128D-4891-B2A8-C83E0472DE7A}" type="presParOf" srcId="{8E297144-8A8D-46E7-A8AE-9AF42A5459A3}" destId="{31598931-4D1D-418C-A390-E14114789CE2}" srcOrd="0" destOrd="0" presId="urn:microsoft.com/office/officeart/2005/8/layout/hierarchy2"/>
    <dgm:cxn modelId="{668DC7CA-C7CA-40A9-902B-AC23612A22B9}" type="presParOf" srcId="{31598931-4D1D-418C-A390-E14114789CE2}" destId="{D18591F5-0801-4A1B-8E0F-E7934FC8E0A5}" srcOrd="0" destOrd="0" presId="urn:microsoft.com/office/officeart/2005/8/layout/hierarchy2"/>
    <dgm:cxn modelId="{CA0CEDE7-69EB-40A7-87AC-A2FE38ED6D21}" type="presParOf" srcId="{8E297144-8A8D-46E7-A8AE-9AF42A5459A3}" destId="{CC25889E-46CA-44CC-850A-87A7F9CDCF14}" srcOrd="1" destOrd="0" presId="urn:microsoft.com/office/officeart/2005/8/layout/hierarchy2"/>
    <dgm:cxn modelId="{34C1B3A5-624C-42D7-875A-EE9883CE4DE8}" type="presParOf" srcId="{CC25889E-46CA-44CC-850A-87A7F9CDCF14}" destId="{AFF495E8-F79F-49F1-AD43-BF75D25D0DA6}" srcOrd="0" destOrd="0" presId="urn:microsoft.com/office/officeart/2005/8/layout/hierarchy2"/>
    <dgm:cxn modelId="{2A791F59-6BEC-493C-9B2A-860B29E8DD06}" type="presParOf" srcId="{CC25889E-46CA-44CC-850A-87A7F9CDCF14}" destId="{552C417A-5777-41D8-BB3A-F95BB6862029}" srcOrd="1" destOrd="0" presId="urn:microsoft.com/office/officeart/2005/8/layout/hierarchy2"/>
    <dgm:cxn modelId="{3BD1C99F-D570-44DC-832C-DE14F5AA2DD3}" type="presParOf" srcId="{8E297144-8A8D-46E7-A8AE-9AF42A5459A3}" destId="{444F7F02-59E9-446F-8758-8E9A02E952F6}" srcOrd="2" destOrd="0" presId="urn:microsoft.com/office/officeart/2005/8/layout/hierarchy2"/>
    <dgm:cxn modelId="{CED1DB28-EBA5-4FF6-B3FC-E6FAA131733B}" type="presParOf" srcId="{444F7F02-59E9-446F-8758-8E9A02E952F6}" destId="{6D1DBF66-0FA9-4B4B-B104-94E110BD701F}" srcOrd="0" destOrd="0" presId="urn:microsoft.com/office/officeart/2005/8/layout/hierarchy2"/>
    <dgm:cxn modelId="{EDB8A483-36A4-42BA-83B6-9E1960F72CC9}" type="presParOf" srcId="{8E297144-8A8D-46E7-A8AE-9AF42A5459A3}" destId="{2D0C0E95-EDA0-4F9E-9903-C71DAD5F7DC4}" srcOrd="3" destOrd="0" presId="urn:microsoft.com/office/officeart/2005/8/layout/hierarchy2"/>
    <dgm:cxn modelId="{9C93A5BB-1E03-47F5-88DA-7A8041C409AD}" type="presParOf" srcId="{2D0C0E95-EDA0-4F9E-9903-C71DAD5F7DC4}" destId="{7923701D-AC80-49A0-B5E0-E24B17846A79}" srcOrd="0" destOrd="0" presId="urn:microsoft.com/office/officeart/2005/8/layout/hierarchy2"/>
    <dgm:cxn modelId="{8B011E65-8BD9-4736-AFE3-930F4065FACC}" type="presParOf" srcId="{2D0C0E95-EDA0-4F9E-9903-C71DAD5F7DC4}" destId="{4AEF9A72-FDA5-45EE-8FEE-BB2DB56D4F4B}" srcOrd="1" destOrd="0" presId="urn:microsoft.com/office/officeart/2005/8/layout/hierarchy2"/>
    <dgm:cxn modelId="{B89F8189-0414-4BD8-B45D-1CF74C0108F7}" type="presParOf" srcId="{8E297144-8A8D-46E7-A8AE-9AF42A5459A3}" destId="{E4DF1B57-B3FD-4526-93DF-7A12FD3E7D0D}" srcOrd="4" destOrd="0" presId="urn:microsoft.com/office/officeart/2005/8/layout/hierarchy2"/>
    <dgm:cxn modelId="{6D26748E-9E0F-4A28-9BA6-88B177D379FF}" type="presParOf" srcId="{E4DF1B57-B3FD-4526-93DF-7A12FD3E7D0D}" destId="{103A46B4-0BD6-48EB-99A9-9D451CBC650C}" srcOrd="0" destOrd="0" presId="urn:microsoft.com/office/officeart/2005/8/layout/hierarchy2"/>
    <dgm:cxn modelId="{DF4C84C0-6E9C-4682-BC4B-864DE9D226DC}" type="presParOf" srcId="{8E297144-8A8D-46E7-A8AE-9AF42A5459A3}" destId="{D9D8905F-FB2F-4046-AF7E-C4769D533C50}" srcOrd="5" destOrd="0" presId="urn:microsoft.com/office/officeart/2005/8/layout/hierarchy2"/>
    <dgm:cxn modelId="{9FEFABBD-15B6-40D9-A98A-02BC3E777A24}" type="presParOf" srcId="{D9D8905F-FB2F-4046-AF7E-C4769D533C50}" destId="{0DF8D315-7C0B-4134-BBCE-37077969DB2E}" srcOrd="0" destOrd="0" presId="urn:microsoft.com/office/officeart/2005/8/layout/hierarchy2"/>
    <dgm:cxn modelId="{CB235C0D-A388-4FF4-A90F-D8BFB06A9EAE}" type="presParOf" srcId="{D9D8905F-FB2F-4046-AF7E-C4769D533C50}" destId="{B318AFC3-5F0A-4818-BDB2-891EE02237FB}" srcOrd="1" destOrd="0" presId="urn:microsoft.com/office/officeart/2005/8/layout/hierarchy2"/>
    <dgm:cxn modelId="{AC59FCFA-037C-435F-819E-06DF7AE2484C}" type="presParOf" srcId="{C75ED12A-46D9-4EAF-92A0-FBC55BCB154E}" destId="{77D4C61C-1BE3-461A-A2E1-4CC640164111}" srcOrd="4" destOrd="0" presId="urn:microsoft.com/office/officeart/2005/8/layout/hierarchy2"/>
    <dgm:cxn modelId="{A08508A9-F561-44A5-8A7C-6654085CD959}" type="presParOf" srcId="{77D4C61C-1BE3-461A-A2E1-4CC640164111}" destId="{6081427C-1179-48A7-A04D-9CC8B7E2DBC2}" srcOrd="0" destOrd="0" presId="urn:microsoft.com/office/officeart/2005/8/layout/hierarchy2"/>
    <dgm:cxn modelId="{CDF4CD63-3CAB-4112-B1E1-37F4C61CE710}" type="presParOf" srcId="{C75ED12A-46D9-4EAF-92A0-FBC55BCB154E}" destId="{F42BE115-8A42-4D4B-A331-B11C5990E411}" srcOrd="5" destOrd="0" presId="urn:microsoft.com/office/officeart/2005/8/layout/hierarchy2"/>
    <dgm:cxn modelId="{4CD6BEF8-561C-4A17-B9D0-A513AFE5600A}" type="presParOf" srcId="{F42BE115-8A42-4D4B-A331-B11C5990E411}" destId="{BCBBC52F-6AB5-4588-8D0C-A56B09D3B51B}" srcOrd="0" destOrd="0" presId="urn:microsoft.com/office/officeart/2005/8/layout/hierarchy2"/>
    <dgm:cxn modelId="{331B2DB4-4FE3-4445-A1F7-9105111A41A2}" type="presParOf" srcId="{F42BE115-8A42-4D4B-A331-B11C5990E411}" destId="{EED758D4-B1A4-4786-807F-96C0CDB70753}" srcOrd="1" destOrd="0" presId="urn:microsoft.com/office/officeart/2005/8/layout/hierarchy2"/>
    <dgm:cxn modelId="{391429F3-AE61-457A-BD73-CFCE6C840194}" type="presParOf" srcId="{EED758D4-B1A4-4786-807F-96C0CDB70753}" destId="{F57BBEAF-DB98-4238-BFE3-E600C477D12E}" srcOrd="0" destOrd="0" presId="urn:microsoft.com/office/officeart/2005/8/layout/hierarchy2"/>
    <dgm:cxn modelId="{23E66337-6694-4325-AED9-9D8220D47F6F}" type="presParOf" srcId="{F57BBEAF-DB98-4238-BFE3-E600C477D12E}" destId="{03CAF73B-7BF5-4A9F-BCFD-CB65F969193B}" srcOrd="0" destOrd="0" presId="urn:microsoft.com/office/officeart/2005/8/layout/hierarchy2"/>
    <dgm:cxn modelId="{FF8B942A-9D6B-4D7D-9A4D-C573D0856DAA}" type="presParOf" srcId="{EED758D4-B1A4-4786-807F-96C0CDB70753}" destId="{43FF0785-F0BF-4803-A877-DF19DD4EC77F}" srcOrd="1" destOrd="0" presId="urn:microsoft.com/office/officeart/2005/8/layout/hierarchy2"/>
    <dgm:cxn modelId="{ACC3334B-1911-4F81-A350-D5F0FCFE32BC}" type="presParOf" srcId="{43FF0785-F0BF-4803-A877-DF19DD4EC77F}" destId="{75B0BC73-9536-409C-8C61-93C0CE765818}" srcOrd="0" destOrd="0" presId="urn:microsoft.com/office/officeart/2005/8/layout/hierarchy2"/>
    <dgm:cxn modelId="{E9C56380-E4D4-47F7-9359-111CB4FA8CF1}" type="presParOf" srcId="{43FF0785-F0BF-4803-A877-DF19DD4EC77F}" destId="{F8AA91BF-F46F-4861-9ABF-7001ACE4662B}" srcOrd="1" destOrd="0" presId="urn:microsoft.com/office/officeart/2005/8/layout/hierarchy2"/>
    <dgm:cxn modelId="{57B9D09C-630C-4D55-859E-BBA3F31F745B}" type="presParOf" srcId="{EED758D4-B1A4-4786-807F-96C0CDB70753}" destId="{A3B9A056-B2C2-4A8A-BB9F-13A41807EE49}" srcOrd="2" destOrd="0" presId="urn:microsoft.com/office/officeart/2005/8/layout/hierarchy2"/>
    <dgm:cxn modelId="{30F9FE73-E737-4CB4-9613-C68F91080F10}" type="presParOf" srcId="{A3B9A056-B2C2-4A8A-BB9F-13A41807EE49}" destId="{7DBEF273-B03D-4EAA-A38B-EC06311F3220}" srcOrd="0" destOrd="0" presId="urn:microsoft.com/office/officeart/2005/8/layout/hierarchy2"/>
    <dgm:cxn modelId="{4F4F7562-2B50-4D3F-A9F7-C0A55FAEA873}" type="presParOf" srcId="{EED758D4-B1A4-4786-807F-96C0CDB70753}" destId="{08D204D5-F34A-4A6A-BC9A-85A1B499E265}" srcOrd="3" destOrd="0" presId="urn:microsoft.com/office/officeart/2005/8/layout/hierarchy2"/>
    <dgm:cxn modelId="{63F0F251-CD9A-4965-AAB0-2BF7469FF157}" type="presParOf" srcId="{08D204D5-F34A-4A6A-BC9A-85A1B499E265}" destId="{D535E8B9-F973-465E-A2A3-8DA5AF5DF654}" srcOrd="0" destOrd="0" presId="urn:microsoft.com/office/officeart/2005/8/layout/hierarchy2"/>
    <dgm:cxn modelId="{3F627B2A-99BE-463D-AAD5-D3B219BC026B}" type="presParOf" srcId="{08D204D5-F34A-4A6A-BC9A-85A1B499E265}" destId="{FFFD385B-725D-4888-A22F-D491781012B5}" srcOrd="1" destOrd="0" presId="urn:microsoft.com/office/officeart/2005/8/layout/hierarchy2"/>
    <dgm:cxn modelId="{455A09C9-4955-485D-A418-0814D6FBCB8E}" type="presParOf" srcId="{EED758D4-B1A4-4786-807F-96C0CDB70753}" destId="{E9D01466-3904-425A-AC00-4422C540A3E4}" srcOrd="4" destOrd="0" presId="urn:microsoft.com/office/officeart/2005/8/layout/hierarchy2"/>
    <dgm:cxn modelId="{FF1BFD71-846B-448E-9C30-37A2935B5C9B}" type="presParOf" srcId="{E9D01466-3904-425A-AC00-4422C540A3E4}" destId="{AC9F2503-1370-491E-93C8-940E3D57FA47}" srcOrd="0" destOrd="0" presId="urn:microsoft.com/office/officeart/2005/8/layout/hierarchy2"/>
    <dgm:cxn modelId="{75B0440D-A8D0-4950-8FD2-DDB05666F631}" type="presParOf" srcId="{EED758D4-B1A4-4786-807F-96C0CDB70753}" destId="{0D80B7FC-BC07-4EC4-B4CF-8A2040BF2D9B}" srcOrd="5" destOrd="0" presId="urn:microsoft.com/office/officeart/2005/8/layout/hierarchy2"/>
    <dgm:cxn modelId="{E78F1B20-B309-4D9C-AB47-F0764DE638EF}" type="presParOf" srcId="{0D80B7FC-BC07-4EC4-B4CF-8A2040BF2D9B}" destId="{D97528B4-DE91-4D81-AD5B-E09A2AA98E39}" srcOrd="0" destOrd="0" presId="urn:microsoft.com/office/officeart/2005/8/layout/hierarchy2"/>
    <dgm:cxn modelId="{61677C96-4670-4F4C-9ECA-A7F2E64E9C86}" type="presParOf" srcId="{0D80B7FC-BC07-4EC4-B4CF-8A2040BF2D9B}" destId="{9A7AF749-6619-4042-8166-8B05F3E31F83}" srcOrd="1" destOrd="0" presId="urn:microsoft.com/office/officeart/2005/8/layout/hierarchy2"/>
  </dgm:cxnLst>
  <dgm:bg>
    <a:effectLst>
      <a:outerShdw blurRad="50800" dist="38100" dir="2700000" algn="tl" rotWithShape="0">
        <a:prstClr val="black">
          <a:alpha val="40000"/>
        </a:prstClr>
      </a:outerShd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765359F-39A3-427C-B01D-0717E9E08A08}"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en-US"/>
        </a:p>
      </dgm:t>
    </dgm:pt>
    <dgm:pt modelId="{1D430FA0-5E1A-4905-9FF7-DF31BDD5F7D1}">
      <dgm:prSet phldrT="[Text]" custT="1"/>
      <dgm:spPr/>
      <dgm:t>
        <a:bodyPr/>
        <a:lstStyle/>
        <a:p>
          <a:r>
            <a:rPr lang="en-US" sz="1800" b="1" dirty="0" smtClean="0"/>
            <a:t>Availability for Use by Consumers</a:t>
          </a:r>
        </a:p>
        <a:p>
          <a:r>
            <a:rPr lang="en-US" sz="1800" b="1" dirty="0" smtClean="0"/>
            <a:t>Affordability for Use by Consumers</a:t>
          </a:r>
        </a:p>
        <a:p>
          <a:r>
            <a:rPr lang="en-US" sz="1800" b="1" dirty="0" smtClean="0"/>
            <a:t>Efficiency</a:t>
          </a:r>
        </a:p>
        <a:p>
          <a:r>
            <a:rPr lang="en-US" sz="1800" b="1" dirty="0" smtClean="0"/>
            <a:t>Enforceability</a:t>
          </a:r>
        </a:p>
        <a:p>
          <a:r>
            <a:rPr lang="en-US" sz="1800" b="1" dirty="0" smtClean="0"/>
            <a:t>Fairness</a:t>
          </a:r>
        </a:p>
        <a:p>
          <a:r>
            <a:rPr lang="en-US" sz="1800" b="1" dirty="0" smtClean="0"/>
            <a:t>Reliability &amp; Security</a:t>
          </a:r>
        </a:p>
        <a:p>
          <a:r>
            <a:rPr lang="en-US" sz="1800" b="1" dirty="0" smtClean="0"/>
            <a:t>Transparency</a:t>
          </a:r>
          <a:endParaRPr lang="en-US" sz="1800" b="1" dirty="0"/>
        </a:p>
      </dgm:t>
    </dgm:pt>
    <dgm:pt modelId="{E20CDCBC-BF86-40A3-B614-939E4C927138}" type="parTrans" cxnId="{E4038848-0D9A-4630-B9FD-9435BC87F5ED}">
      <dgm:prSet/>
      <dgm:spPr/>
      <dgm:t>
        <a:bodyPr/>
        <a:lstStyle/>
        <a:p>
          <a:endParaRPr lang="en-US"/>
        </a:p>
      </dgm:t>
    </dgm:pt>
    <dgm:pt modelId="{4B6E8CD6-5451-4F8B-ACEF-2F09B5FB16DC}" type="sibTrans" cxnId="{E4038848-0D9A-4630-B9FD-9435BC87F5ED}">
      <dgm:prSet/>
      <dgm:spPr/>
      <dgm:t>
        <a:bodyPr/>
        <a:lstStyle/>
        <a:p>
          <a:endParaRPr lang="en-US"/>
        </a:p>
      </dgm:t>
    </dgm:pt>
    <dgm:pt modelId="{76339C45-F991-4700-9087-9F27B7098A91}">
      <dgm:prSet phldrT="[Text]" custT="1"/>
      <dgm:spPr>
        <a:solidFill>
          <a:schemeClr val="accent2">
            <a:lumMod val="60000"/>
            <a:lumOff val="40000"/>
          </a:schemeClr>
        </a:solidFill>
      </dgm:spPr>
      <dgm:t>
        <a:bodyPr/>
        <a:lstStyle/>
        <a:p>
          <a:pPr algn="l"/>
          <a:r>
            <a:rPr lang="en-US" sz="1800" b="1" dirty="0" smtClean="0"/>
            <a:t>     1	Reliability &amp; Security</a:t>
          </a:r>
          <a:endParaRPr lang="en-US" sz="1800" b="1" dirty="0"/>
        </a:p>
      </dgm:t>
    </dgm:pt>
    <dgm:pt modelId="{59EA222D-FFF9-466E-A075-7DFEC7647464}" type="parTrans" cxnId="{2105260F-D3FA-469C-902E-9359D3B26129}">
      <dgm:prSet/>
      <dgm:spPr/>
      <dgm:t>
        <a:bodyPr/>
        <a:lstStyle/>
        <a:p>
          <a:endParaRPr lang="en-US"/>
        </a:p>
      </dgm:t>
    </dgm:pt>
    <dgm:pt modelId="{318905F3-538E-40AA-BF46-15ECD4F01123}" type="sibTrans" cxnId="{2105260F-D3FA-469C-902E-9359D3B26129}">
      <dgm:prSet/>
      <dgm:spPr/>
      <dgm:t>
        <a:bodyPr/>
        <a:lstStyle/>
        <a:p>
          <a:endParaRPr lang="en-US"/>
        </a:p>
      </dgm:t>
    </dgm:pt>
    <dgm:pt modelId="{0207637D-B07A-4D88-B598-4202149ADD4A}">
      <dgm:prSet phldrT="[Text]" custT="1"/>
      <dgm:spPr>
        <a:solidFill>
          <a:schemeClr val="accent6">
            <a:lumMod val="60000"/>
            <a:lumOff val="40000"/>
          </a:schemeClr>
        </a:solidFill>
      </dgm:spPr>
      <dgm:t>
        <a:bodyPr/>
        <a:lstStyle/>
        <a:p>
          <a:pPr algn="l"/>
          <a:r>
            <a:rPr lang="en-US" sz="1800" b="1" dirty="0" smtClean="0"/>
            <a:t>     2	Availability for Use by Consumers</a:t>
          </a:r>
          <a:endParaRPr lang="en-US" sz="1800" b="1" dirty="0"/>
        </a:p>
      </dgm:t>
    </dgm:pt>
    <dgm:pt modelId="{921F5AF8-268D-47EF-9B58-1C71FB87A456}" type="parTrans" cxnId="{BB0E263A-BB77-4059-A26B-4B1BCA1F1100}">
      <dgm:prSet/>
      <dgm:spPr/>
      <dgm:t>
        <a:bodyPr/>
        <a:lstStyle/>
        <a:p>
          <a:endParaRPr lang="en-US"/>
        </a:p>
      </dgm:t>
    </dgm:pt>
    <dgm:pt modelId="{89B7E63C-8B4A-45D5-BFF2-06AE0522DC42}" type="sibTrans" cxnId="{BB0E263A-BB77-4059-A26B-4B1BCA1F1100}">
      <dgm:prSet/>
      <dgm:spPr/>
      <dgm:t>
        <a:bodyPr/>
        <a:lstStyle/>
        <a:p>
          <a:endParaRPr lang="en-US"/>
        </a:p>
      </dgm:t>
    </dgm:pt>
    <dgm:pt modelId="{03BEABF8-C358-4343-8E12-0C2BE7238931}">
      <dgm:prSet phldrT="[Text]" custT="1"/>
      <dgm:spPr>
        <a:solidFill>
          <a:schemeClr val="accent3">
            <a:lumMod val="60000"/>
            <a:lumOff val="40000"/>
          </a:schemeClr>
        </a:solidFill>
      </dgm:spPr>
      <dgm:t>
        <a:bodyPr/>
        <a:lstStyle/>
        <a:p>
          <a:pPr algn="l"/>
          <a:r>
            <a:rPr lang="en-US" sz="1800" b="1" dirty="0" smtClean="0"/>
            <a:t>     3	Efficiency</a:t>
          </a:r>
          <a:endParaRPr lang="en-US" sz="1800" b="1" dirty="0"/>
        </a:p>
      </dgm:t>
    </dgm:pt>
    <dgm:pt modelId="{934820BC-B544-4F9E-A7C9-9C0F93B5349D}" type="sibTrans" cxnId="{57A0527A-D665-41D4-B3E6-BAB9BEA54F99}">
      <dgm:prSet/>
      <dgm:spPr/>
      <dgm:t>
        <a:bodyPr/>
        <a:lstStyle/>
        <a:p>
          <a:endParaRPr lang="en-US"/>
        </a:p>
      </dgm:t>
    </dgm:pt>
    <dgm:pt modelId="{E1B0443B-5AE0-4894-B4B9-BC45910ED3F1}" type="parTrans" cxnId="{57A0527A-D665-41D4-B3E6-BAB9BEA54F99}">
      <dgm:prSet/>
      <dgm:spPr/>
      <dgm:t>
        <a:bodyPr/>
        <a:lstStyle/>
        <a:p>
          <a:endParaRPr lang="en-US"/>
        </a:p>
      </dgm:t>
    </dgm:pt>
    <dgm:pt modelId="{EF014B3D-F09B-4B69-9A51-D18F91A45576}">
      <dgm:prSet phldrT="[Text]" custT="1"/>
      <dgm:spPr>
        <a:solidFill>
          <a:schemeClr val="accent1">
            <a:lumMod val="40000"/>
            <a:lumOff val="60000"/>
          </a:schemeClr>
        </a:solidFill>
      </dgm:spPr>
      <dgm:t>
        <a:bodyPr/>
        <a:lstStyle/>
        <a:p>
          <a:pPr algn="l"/>
          <a:r>
            <a:rPr lang="en-US" sz="1800" b="1" dirty="0" smtClean="0"/>
            <a:t>     4	Affordability for Consumers</a:t>
          </a:r>
          <a:endParaRPr lang="en-US" sz="1800" b="1" dirty="0"/>
        </a:p>
      </dgm:t>
    </dgm:pt>
    <dgm:pt modelId="{7F92726A-0921-40E7-ACAE-293A3614C645}" type="parTrans" cxnId="{A36E9AB8-EBEC-444A-B612-5A6137290219}">
      <dgm:prSet/>
      <dgm:spPr/>
      <dgm:t>
        <a:bodyPr/>
        <a:lstStyle/>
        <a:p>
          <a:endParaRPr lang="en-US"/>
        </a:p>
      </dgm:t>
    </dgm:pt>
    <dgm:pt modelId="{15C6C0AE-5843-4726-A246-808FAAF63B2E}" type="sibTrans" cxnId="{A36E9AB8-EBEC-444A-B612-5A6137290219}">
      <dgm:prSet/>
      <dgm:spPr/>
      <dgm:t>
        <a:bodyPr/>
        <a:lstStyle/>
        <a:p>
          <a:endParaRPr lang="en-US"/>
        </a:p>
      </dgm:t>
    </dgm:pt>
    <dgm:pt modelId="{37FBCE64-D4D2-430A-AD7F-1A520E525F16}">
      <dgm:prSet phldrT="[Text]" custT="1"/>
      <dgm:spPr>
        <a:solidFill>
          <a:schemeClr val="accent5">
            <a:lumMod val="40000"/>
            <a:lumOff val="60000"/>
          </a:schemeClr>
        </a:solidFill>
      </dgm:spPr>
      <dgm:t>
        <a:bodyPr/>
        <a:lstStyle/>
        <a:p>
          <a:pPr algn="l"/>
          <a:r>
            <a:rPr lang="en-US" sz="1800" b="1" dirty="0" smtClean="0"/>
            <a:t>     5	Transparency</a:t>
          </a:r>
          <a:endParaRPr lang="en-US" sz="1800" b="1" dirty="0"/>
        </a:p>
      </dgm:t>
    </dgm:pt>
    <dgm:pt modelId="{82D9F1DE-BBAA-4161-A2CD-223C071AD3CB}" type="parTrans" cxnId="{01A7F9AE-2C23-4592-8B05-FE26FF091460}">
      <dgm:prSet/>
      <dgm:spPr/>
      <dgm:t>
        <a:bodyPr/>
        <a:lstStyle/>
        <a:p>
          <a:endParaRPr lang="en-US"/>
        </a:p>
      </dgm:t>
    </dgm:pt>
    <dgm:pt modelId="{F9038970-B939-4E80-BA9E-3CA8AF10DEFB}" type="sibTrans" cxnId="{01A7F9AE-2C23-4592-8B05-FE26FF091460}">
      <dgm:prSet/>
      <dgm:spPr/>
      <dgm:t>
        <a:bodyPr/>
        <a:lstStyle/>
        <a:p>
          <a:endParaRPr lang="en-US"/>
        </a:p>
      </dgm:t>
    </dgm:pt>
    <dgm:pt modelId="{F9811AF6-72CB-4254-AC6A-D9C07AA08D58}">
      <dgm:prSet phldrT="[Text]" custT="1"/>
      <dgm:spPr>
        <a:solidFill>
          <a:schemeClr val="accent4">
            <a:lumMod val="40000"/>
            <a:lumOff val="60000"/>
          </a:schemeClr>
        </a:solidFill>
      </dgm:spPr>
      <dgm:t>
        <a:bodyPr/>
        <a:lstStyle/>
        <a:p>
          <a:pPr algn="l"/>
          <a:r>
            <a:rPr lang="en-US" sz="1800" b="1" dirty="0" smtClean="0"/>
            <a:t>     6	Fairness</a:t>
          </a:r>
          <a:endParaRPr lang="en-US" sz="1800" b="1" dirty="0"/>
        </a:p>
      </dgm:t>
    </dgm:pt>
    <dgm:pt modelId="{1069739B-60CB-4018-A632-AD57BB70DC31}" type="parTrans" cxnId="{3B6A6159-63DD-4C1E-B61C-490576D23024}">
      <dgm:prSet/>
      <dgm:spPr/>
      <dgm:t>
        <a:bodyPr/>
        <a:lstStyle/>
        <a:p>
          <a:endParaRPr lang="en-US"/>
        </a:p>
      </dgm:t>
    </dgm:pt>
    <dgm:pt modelId="{C3AEDF9E-A5F7-42E3-B325-179D2E9ECDFE}" type="sibTrans" cxnId="{3B6A6159-63DD-4C1E-B61C-490576D23024}">
      <dgm:prSet/>
      <dgm:spPr/>
      <dgm:t>
        <a:bodyPr/>
        <a:lstStyle/>
        <a:p>
          <a:endParaRPr lang="en-US"/>
        </a:p>
      </dgm:t>
    </dgm:pt>
    <dgm:pt modelId="{198202EB-BCD0-451A-9585-20CE675058DA}">
      <dgm:prSet phldrT="[Text]" custT="1"/>
      <dgm:spPr>
        <a:solidFill>
          <a:schemeClr val="bg1">
            <a:lumMod val="85000"/>
          </a:schemeClr>
        </a:solidFill>
      </dgm:spPr>
      <dgm:t>
        <a:bodyPr/>
        <a:lstStyle/>
        <a:p>
          <a:pPr algn="l"/>
          <a:r>
            <a:rPr lang="en-US" sz="1800" b="1" dirty="0" smtClean="0"/>
            <a:t>     7	Enforceability</a:t>
          </a:r>
          <a:endParaRPr lang="en-US" sz="1800" b="1" dirty="0"/>
        </a:p>
      </dgm:t>
    </dgm:pt>
    <dgm:pt modelId="{EC9DA599-3CAC-4007-8D58-B45052E306AB}" type="parTrans" cxnId="{0555AF24-B909-4E2C-8290-6F6E1E5FBEB5}">
      <dgm:prSet/>
      <dgm:spPr/>
      <dgm:t>
        <a:bodyPr/>
        <a:lstStyle/>
        <a:p>
          <a:endParaRPr lang="en-US"/>
        </a:p>
      </dgm:t>
    </dgm:pt>
    <dgm:pt modelId="{4AD0FBF2-BB3B-4851-942F-CCD4BFF023EA}" type="sibTrans" cxnId="{0555AF24-B909-4E2C-8290-6F6E1E5FBEB5}">
      <dgm:prSet/>
      <dgm:spPr/>
      <dgm:t>
        <a:bodyPr/>
        <a:lstStyle/>
        <a:p>
          <a:endParaRPr lang="en-US"/>
        </a:p>
      </dgm:t>
    </dgm:pt>
    <dgm:pt modelId="{86537A87-29CC-4F47-B416-89F095F8950E}" type="pres">
      <dgm:prSet presAssocID="{0765359F-39A3-427C-B01D-0717E9E08A08}" presName="diagram" presStyleCnt="0">
        <dgm:presLayoutVars>
          <dgm:chPref val="1"/>
          <dgm:dir/>
          <dgm:animOne val="branch"/>
          <dgm:animLvl val="lvl"/>
          <dgm:resizeHandles val="exact"/>
        </dgm:presLayoutVars>
      </dgm:prSet>
      <dgm:spPr/>
      <dgm:t>
        <a:bodyPr/>
        <a:lstStyle/>
        <a:p>
          <a:endParaRPr lang="en-US"/>
        </a:p>
      </dgm:t>
    </dgm:pt>
    <dgm:pt modelId="{46577AE7-297E-4873-8839-BE88C9A9FAC8}" type="pres">
      <dgm:prSet presAssocID="{1D430FA0-5E1A-4905-9FF7-DF31BDD5F7D1}" presName="root1" presStyleCnt="0"/>
      <dgm:spPr/>
    </dgm:pt>
    <dgm:pt modelId="{3ED26C40-DBB2-4FAB-BDC6-DFB9675AC4E3}" type="pres">
      <dgm:prSet presAssocID="{1D430FA0-5E1A-4905-9FF7-DF31BDD5F7D1}" presName="LevelOneTextNode" presStyleLbl="node0" presStyleIdx="0" presStyleCnt="1" custScaleX="1212229" custScaleY="1961908" custLinFactX="-100000" custLinFactNeighborX="-109826" custLinFactNeighborY="-21777">
        <dgm:presLayoutVars>
          <dgm:chPref val="3"/>
        </dgm:presLayoutVars>
      </dgm:prSet>
      <dgm:spPr/>
      <dgm:t>
        <a:bodyPr/>
        <a:lstStyle/>
        <a:p>
          <a:endParaRPr lang="en-US"/>
        </a:p>
      </dgm:t>
    </dgm:pt>
    <dgm:pt modelId="{C75ED12A-46D9-4EAF-92A0-FBC55BCB154E}" type="pres">
      <dgm:prSet presAssocID="{1D430FA0-5E1A-4905-9FF7-DF31BDD5F7D1}" presName="level2hierChild" presStyleCnt="0"/>
      <dgm:spPr/>
    </dgm:pt>
    <dgm:pt modelId="{5DBE804D-CB18-450D-AAA6-BEA5622F7D10}" type="pres">
      <dgm:prSet presAssocID="{59EA222D-FFF9-466E-A075-7DFEC7647464}" presName="conn2-1" presStyleLbl="parChTrans1D2" presStyleIdx="0" presStyleCnt="7"/>
      <dgm:spPr/>
      <dgm:t>
        <a:bodyPr/>
        <a:lstStyle/>
        <a:p>
          <a:endParaRPr lang="en-US"/>
        </a:p>
      </dgm:t>
    </dgm:pt>
    <dgm:pt modelId="{2288E84E-D507-449B-99F5-0A5D96AD2537}" type="pres">
      <dgm:prSet presAssocID="{59EA222D-FFF9-466E-A075-7DFEC7647464}" presName="connTx" presStyleLbl="parChTrans1D2" presStyleIdx="0" presStyleCnt="7"/>
      <dgm:spPr/>
      <dgm:t>
        <a:bodyPr/>
        <a:lstStyle/>
        <a:p>
          <a:endParaRPr lang="en-US"/>
        </a:p>
      </dgm:t>
    </dgm:pt>
    <dgm:pt modelId="{81D1059D-E13F-4C84-9208-6258B71F97E8}" type="pres">
      <dgm:prSet presAssocID="{76339C45-F991-4700-9087-9F27B7098A91}" presName="root2" presStyleCnt="0"/>
      <dgm:spPr/>
    </dgm:pt>
    <dgm:pt modelId="{E98FFA06-A3E3-4A22-BF6C-A310C128D13F}" type="pres">
      <dgm:prSet presAssocID="{76339C45-F991-4700-9087-9F27B7098A91}" presName="LevelTwoTextNode" presStyleLbl="node2" presStyleIdx="0" presStyleCnt="7" custScaleX="1456568" custScaleY="391621">
        <dgm:presLayoutVars>
          <dgm:chPref val="3"/>
        </dgm:presLayoutVars>
      </dgm:prSet>
      <dgm:spPr/>
      <dgm:t>
        <a:bodyPr/>
        <a:lstStyle/>
        <a:p>
          <a:endParaRPr lang="en-US"/>
        </a:p>
      </dgm:t>
    </dgm:pt>
    <dgm:pt modelId="{3A3430B1-44CB-4046-B9EB-54BB9B7EF13D}" type="pres">
      <dgm:prSet presAssocID="{76339C45-F991-4700-9087-9F27B7098A91}" presName="level3hierChild" presStyleCnt="0"/>
      <dgm:spPr/>
    </dgm:pt>
    <dgm:pt modelId="{FDBD3807-FF6C-4F67-9CC2-1FFEBC2D5DA4}" type="pres">
      <dgm:prSet presAssocID="{921F5AF8-268D-47EF-9B58-1C71FB87A456}" presName="conn2-1" presStyleLbl="parChTrans1D2" presStyleIdx="1" presStyleCnt="7"/>
      <dgm:spPr/>
      <dgm:t>
        <a:bodyPr/>
        <a:lstStyle/>
        <a:p>
          <a:endParaRPr lang="en-US"/>
        </a:p>
      </dgm:t>
    </dgm:pt>
    <dgm:pt modelId="{67E7F972-5367-48FB-B7A9-B6CBC719D39C}" type="pres">
      <dgm:prSet presAssocID="{921F5AF8-268D-47EF-9B58-1C71FB87A456}" presName="connTx" presStyleLbl="parChTrans1D2" presStyleIdx="1" presStyleCnt="7"/>
      <dgm:spPr/>
      <dgm:t>
        <a:bodyPr/>
        <a:lstStyle/>
        <a:p>
          <a:endParaRPr lang="en-US"/>
        </a:p>
      </dgm:t>
    </dgm:pt>
    <dgm:pt modelId="{8CCAD06F-64DF-4F5C-B8F5-2EC47852D39B}" type="pres">
      <dgm:prSet presAssocID="{0207637D-B07A-4D88-B598-4202149ADD4A}" presName="root2" presStyleCnt="0"/>
      <dgm:spPr/>
    </dgm:pt>
    <dgm:pt modelId="{997B5267-7261-4CE1-84BF-3AB52CF13587}" type="pres">
      <dgm:prSet presAssocID="{0207637D-B07A-4D88-B598-4202149ADD4A}" presName="LevelTwoTextNode" presStyleLbl="node2" presStyleIdx="1" presStyleCnt="7" custScaleX="1465765" custScaleY="381846">
        <dgm:presLayoutVars>
          <dgm:chPref val="3"/>
        </dgm:presLayoutVars>
      </dgm:prSet>
      <dgm:spPr/>
      <dgm:t>
        <a:bodyPr/>
        <a:lstStyle/>
        <a:p>
          <a:endParaRPr lang="en-US"/>
        </a:p>
      </dgm:t>
    </dgm:pt>
    <dgm:pt modelId="{8E297144-8A8D-46E7-A8AE-9AF42A5459A3}" type="pres">
      <dgm:prSet presAssocID="{0207637D-B07A-4D88-B598-4202149ADD4A}" presName="level3hierChild" presStyleCnt="0"/>
      <dgm:spPr/>
    </dgm:pt>
    <dgm:pt modelId="{77D4C61C-1BE3-461A-A2E1-4CC640164111}" type="pres">
      <dgm:prSet presAssocID="{E1B0443B-5AE0-4894-B4B9-BC45910ED3F1}" presName="conn2-1" presStyleLbl="parChTrans1D2" presStyleIdx="2" presStyleCnt="7"/>
      <dgm:spPr/>
      <dgm:t>
        <a:bodyPr/>
        <a:lstStyle/>
        <a:p>
          <a:endParaRPr lang="en-US"/>
        </a:p>
      </dgm:t>
    </dgm:pt>
    <dgm:pt modelId="{6081427C-1179-48A7-A04D-9CC8B7E2DBC2}" type="pres">
      <dgm:prSet presAssocID="{E1B0443B-5AE0-4894-B4B9-BC45910ED3F1}" presName="connTx" presStyleLbl="parChTrans1D2" presStyleIdx="2" presStyleCnt="7"/>
      <dgm:spPr/>
      <dgm:t>
        <a:bodyPr/>
        <a:lstStyle/>
        <a:p>
          <a:endParaRPr lang="en-US"/>
        </a:p>
      </dgm:t>
    </dgm:pt>
    <dgm:pt modelId="{F42BE115-8A42-4D4B-A331-B11C5990E411}" type="pres">
      <dgm:prSet presAssocID="{03BEABF8-C358-4343-8E12-0C2BE7238931}" presName="root2" presStyleCnt="0"/>
      <dgm:spPr/>
    </dgm:pt>
    <dgm:pt modelId="{BCBBC52F-6AB5-4588-8D0C-A56B09D3B51B}" type="pres">
      <dgm:prSet presAssocID="{03BEABF8-C358-4343-8E12-0C2BE7238931}" presName="LevelTwoTextNode" presStyleLbl="node2" presStyleIdx="2" presStyleCnt="7" custScaleX="1465974" custScaleY="348015">
        <dgm:presLayoutVars>
          <dgm:chPref val="3"/>
        </dgm:presLayoutVars>
      </dgm:prSet>
      <dgm:spPr/>
      <dgm:t>
        <a:bodyPr/>
        <a:lstStyle/>
        <a:p>
          <a:endParaRPr lang="en-US"/>
        </a:p>
      </dgm:t>
    </dgm:pt>
    <dgm:pt modelId="{EED758D4-B1A4-4786-807F-96C0CDB70753}" type="pres">
      <dgm:prSet presAssocID="{03BEABF8-C358-4343-8E12-0C2BE7238931}" presName="level3hierChild" presStyleCnt="0"/>
      <dgm:spPr/>
    </dgm:pt>
    <dgm:pt modelId="{F79237C3-BCF3-4FCA-BE15-480166347904}" type="pres">
      <dgm:prSet presAssocID="{7F92726A-0921-40E7-ACAE-293A3614C645}" presName="conn2-1" presStyleLbl="parChTrans1D2" presStyleIdx="3" presStyleCnt="7"/>
      <dgm:spPr/>
      <dgm:t>
        <a:bodyPr/>
        <a:lstStyle/>
        <a:p>
          <a:endParaRPr lang="en-US"/>
        </a:p>
      </dgm:t>
    </dgm:pt>
    <dgm:pt modelId="{92F75B21-D79B-4372-9CB0-1A5F307A75E3}" type="pres">
      <dgm:prSet presAssocID="{7F92726A-0921-40E7-ACAE-293A3614C645}" presName="connTx" presStyleLbl="parChTrans1D2" presStyleIdx="3" presStyleCnt="7"/>
      <dgm:spPr/>
      <dgm:t>
        <a:bodyPr/>
        <a:lstStyle/>
        <a:p>
          <a:endParaRPr lang="en-US"/>
        </a:p>
      </dgm:t>
    </dgm:pt>
    <dgm:pt modelId="{B2204C63-A472-4208-8CAD-BA944F817949}" type="pres">
      <dgm:prSet presAssocID="{EF014B3D-F09B-4B69-9A51-D18F91A45576}" presName="root2" presStyleCnt="0"/>
      <dgm:spPr/>
    </dgm:pt>
    <dgm:pt modelId="{260C813C-F4DE-46FE-B84E-5A69EE9586B9}" type="pres">
      <dgm:prSet presAssocID="{EF014B3D-F09B-4B69-9A51-D18F91A45576}" presName="LevelTwoTextNode" presStyleLbl="node2" presStyleIdx="3" presStyleCnt="7" custScaleX="1465974" custScaleY="406055">
        <dgm:presLayoutVars>
          <dgm:chPref val="3"/>
        </dgm:presLayoutVars>
      </dgm:prSet>
      <dgm:spPr/>
      <dgm:t>
        <a:bodyPr/>
        <a:lstStyle/>
        <a:p>
          <a:endParaRPr lang="en-US"/>
        </a:p>
      </dgm:t>
    </dgm:pt>
    <dgm:pt modelId="{C40811DC-8ED4-41DD-8059-A09DD738063E}" type="pres">
      <dgm:prSet presAssocID="{EF014B3D-F09B-4B69-9A51-D18F91A45576}" presName="level3hierChild" presStyleCnt="0"/>
      <dgm:spPr/>
    </dgm:pt>
    <dgm:pt modelId="{C71C4EF7-17AA-478F-AA1D-AEE00563F7BE}" type="pres">
      <dgm:prSet presAssocID="{82D9F1DE-BBAA-4161-A2CD-223C071AD3CB}" presName="conn2-1" presStyleLbl="parChTrans1D2" presStyleIdx="4" presStyleCnt="7"/>
      <dgm:spPr/>
      <dgm:t>
        <a:bodyPr/>
        <a:lstStyle/>
        <a:p>
          <a:endParaRPr lang="en-US"/>
        </a:p>
      </dgm:t>
    </dgm:pt>
    <dgm:pt modelId="{F2EC41D4-5846-4373-A5EE-8D9875693EE0}" type="pres">
      <dgm:prSet presAssocID="{82D9F1DE-BBAA-4161-A2CD-223C071AD3CB}" presName="connTx" presStyleLbl="parChTrans1D2" presStyleIdx="4" presStyleCnt="7"/>
      <dgm:spPr/>
      <dgm:t>
        <a:bodyPr/>
        <a:lstStyle/>
        <a:p>
          <a:endParaRPr lang="en-US"/>
        </a:p>
      </dgm:t>
    </dgm:pt>
    <dgm:pt modelId="{A7A89733-2582-468B-B4AD-04B0466941BF}" type="pres">
      <dgm:prSet presAssocID="{37FBCE64-D4D2-430A-AD7F-1A520E525F16}" presName="root2" presStyleCnt="0"/>
      <dgm:spPr/>
    </dgm:pt>
    <dgm:pt modelId="{7B73AD28-3EB6-4B7B-899B-1E80DBA5AA9B}" type="pres">
      <dgm:prSet presAssocID="{37FBCE64-D4D2-430A-AD7F-1A520E525F16}" presName="LevelTwoTextNode" presStyleLbl="node2" presStyleIdx="4" presStyleCnt="7" custScaleX="1465974" custScaleY="361668">
        <dgm:presLayoutVars>
          <dgm:chPref val="3"/>
        </dgm:presLayoutVars>
      </dgm:prSet>
      <dgm:spPr/>
      <dgm:t>
        <a:bodyPr/>
        <a:lstStyle/>
        <a:p>
          <a:endParaRPr lang="en-US"/>
        </a:p>
      </dgm:t>
    </dgm:pt>
    <dgm:pt modelId="{65CC41C1-CFB8-4086-9884-DE51C1835F41}" type="pres">
      <dgm:prSet presAssocID="{37FBCE64-D4D2-430A-AD7F-1A520E525F16}" presName="level3hierChild" presStyleCnt="0"/>
      <dgm:spPr/>
    </dgm:pt>
    <dgm:pt modelId="{9173CA56-72A6-4601-8B92-E2C862E5E8A4}" type="pres">
      <dgm:prSet presAssocID="{1069739B-60CB-4018-A632-AD57BB70DC31}" presName="conn2-1" presStyleLbl="parChTrans1D2" presStyleIdx="5" presStyleCnt="7"/>
      <dgm:spPr/>
      <dgm:t>
        <a:bodyPr/>
        <a:lstStyle/>
        <a:p>
          <a:endParaRPr lang="en-US"/>
        </a:p>
      </dgm:t>
    </dgm:pt>
    <dgm:pt modelId="{A64EF57C-E5DF-40A5-9679-AB15C2C74490}" type="pres">
      <dgm:prSet presAssocID="{1069739B-60CB-4018-A632-AD57BB70DC31}" presName="connTx" presStyleLbl="parChTrans1D2" presStyleIdx="5" presStyleCnt="7"/>
      <dgm:spPr/>
      <dgm:t>
        <a:bodyPr/>
        <a:lstStyle/>
        <a:p>
          <a:endParaRPr lang="en-US"/>
        </a:p>
      </dgm:t>
    </dgm:pt>
    <dgm:pt modelId="{37CF10F6-2697-4DEF-AD63-39314790F343}" type="pres">
      <dgm:prSet presAssocID="{F9811AF6-72CB-4254-AC6A-D9C07AA08D58}" presName="root2" presStyleCnt="0"/>
      <dgm:spPr/>
    </dgm:pt>
    <dgm:pt modelId="{D0BA6098-14B7-475C-8165-19B3F47AC958}" type="pres">
      <dgm:prSet presAssocID="{F9811AF6-72CB-4254-AC6A-D9C07AA08D58}" presName="LevelTwoTextNode" presStyleLbl="node2" presStyleIdx="5" presStyleCnt="7" custScaleX="1465974" custScaleY="348489">
        <dgm:presLayoutVars>
          <dgm:chPref val="3"/>
        </dgm:presLayoutVars>
      </dgm:prSet>
      <dgm:spPr/>
      <dgm:t>
        <a:bodyPr/>
        <a:lstStyle/>
        <a:p>
          <a:endParaRPr lang="en-US"/>
        </a:p>
      </dgm:t>
    </dgm:pt>
    <dgm:pt modelId="{A3FEE75D-02D8-4539-825D-5653B475F7E6}" type="pres">
      <dgm:prSet presAssocID="{F9811AF6-72CB-4254-AC6A-D9C07AA08D58}" presName="level3hierChild" presStyleCnt="0"/>
      <dgm:spPr/>
    </dgm:pt>
    <dgm:pt modelId="{3B1843DC-5A28-4D7D-93EF-BB091495570E}" type="pres">
      <dgm:prSet presAssocID="{EC9DA599-3CAC-4007-8D58-B45052E306AB}" presName="conn2-1" presStyleLbl="parChTrans1D2" presStyleIdx="6" presStyleCnt="7"/>
      <dgm:spPr/>
      <dgm:t>
        <a:bodyPr/>
        <a:lstStyle/>
        <a:p>
          <a:endParaRPr lang="en-US"/>
        </a:p>
      </dgm:t>
    </dgm:pt>
    <dgm:pt modelId="{906AEBE2-5047-401F-BA9C-5183ADFB0E8C}" type="pres">
      <dgm:prSet presAssocID="{EC9DA599-3CAC-4007-8D58-B45052E306AB}" presName="connTx" presStyleLbl="parChTrans1D2" presStyleIdx="6" presStyleCnt="7"/>
      <dgm:spPr/>
      <dgm:t>
        <a:bodyPr/>
        <a:lstStyle/>
        <a:p>
          <a:endParaRPr lang="en-US"/>
        </a:p>
      </dgm:t>
    </dgm:pt>
    <dgm:pt modelId="{E0A1B171-CF00-4A12-8DF4-3F9686C5FCE0}" type="pres">
      <dgm:prSet presAssocID="{198202EB-BCD0-451A-9585-20CE675058DA}" presName="root2" presStyleCnt="0"/>
      <dgm:spPr/>
    </dgm:pt>
    <dgm:pt modelId="{8D57E7B8-5C92-4C21-AD98-2F3B1D2BE507}" type="pres">
      <dgm:prSet presAssocID="{198202EB-BCD0-451A-9585-20CE675058DA}" presName="LevelTwoTextNode" presStyleLbl="node2" presStyleIdx="6" presStyleCnt="7" custScaleX="1465974" custScaleY="416871" custLinFactNeighborY="54515">
        <dgm:presLayoutVars>
          <dgm:chPref val="3"/>
        </dgm:presLayoutVars>
      </dgm:prSet>
      <dgm:spPr/>
      <dgm:t>
        <a:bodyPr/>
        <a:lstStyle/>
        <a:p>
          <a:endParaRPr lang="en-US"/>
        </a:p>
      </dgm:t>
    </dgm:pt>
    <dgm:pt modelId="{418BBD63-16C1-42C7-86AB-3319A26B2F91}" type="pres">
      <dgm:prSet presAssocID="{198202EB-BCD0-451A-9585-20CE675058DA}" presName="level3hierChild" presStyleCnt="0"/>
      <dgm:spPr/>
    </dgm:pt>
  </dgm:ptLst>
  <dgm:cxnLst>
    <dgm:cxn modelId="{33107DEA-AEF5-4A75-AF0C-F6BFAB8218A6}" type="presOf" srcId="{59EA222D-FFF9-466E-A075-7DFEC7647464}" destId="{5DBE804D-CB18-450D-AAA6-BEA5622F7D10}" srcOrd="0" destOrd="0" presId="urn:microsoft.com/office/officeart/2005/8/layout/hierarchy2"/>
    <dgm:cxn modelId="{5D7618D8-46E7-4C3F-BDC4-D5A0E3A9437B}" type="presOf" srcId="{76339C45-F991-4700-9087-9F27B7098A91}" destId="{E98FFA06-A3E3-4A22-BF6C-A310C128D13F}" srcOrd="0" destOrd="0" presId="urn:microsoft.com/office/officeart/2005/8/layout/hierarchy2"/>
    <dgm:cxn modelId="{2105260F-D3FA-469C-902E-9359D3B26129}" srcId="{1D430FA0-5E1A-4905-9FF7-DF31BDD5F7D1}" destId="{76339C45-F991-4700-9087-9F27B7098A91}" srcOrd="0" destOrd="0" parTransId="{59EA222D-FFF9-466E-A075-7DFEC7647464}" sibTransId="{318905F3-538E-40AA-BF46-15ECD4F01123}"/>
    <dgm:cxn modelId="{1CACC32F-B96D-445C-B77E-2F97B54C92A7}" type="presOf" srcId="{03BEABF8-C358-4343-8E12-0C2BE7238931}" destId="{BCBBC52F-6AB5-4588-8D0C-A56B09D3B51B}" srcOrd="0" destOrd="0" presId="urn:microsoft.com/office/officeart/2005/8/layout/hierarchy2"/>
    <dgm:cxn modelId="{BB0E263A-BB77-4059-A26B-4B1BCA1F1100}" srcId="{1D430FA0-5E1A-4905-9FF7-DF31BDD5F7D1}" destId="{0207637D-B07A-4D88-B598-4202149ADD4A}" srcOrd="1" destOrd="0" parTransId="{921F5AF8-268D-47EF-9B58-1C71FB87A456}" sibTransId="{89B7E63C-8B4A-45D5-BFF2-06AE0522DC42}"/>
    <dgm:cxn modelId="{0B137FB1-5575-4BB8-8256-111C8DB837CF}" type="presOf" srcId="{82D9F1DE-BBAA-4161-A2CD-223C071AD3CB}" destId="{F2EC41D4-5846-4373-A5EE-8D9875693EE0}" srcOrd="1" destOrd="0" presId="urn:microsoft.com/office/officeart/2005/8/layout/hierarchy2"/>
    <dgm:cxn modelId="{E4038848-0D9A-4630-B9FD-9435BC87F5ED}" srcId="{0765359F-39A3-427C-B01D-0717E9E08A08}" destId="{1D430FA0-5E1A-4905-9FF7-DF31BDD5F7D1}" srcOrd="0" destOrd="0" parTransId="{E20CDCBC-BF86-40A3-B614-939E4C927138}" sibTransId="{4B6E8CD6-5451-4F8B-ACEF-2F09B5FB16DC}"/>
    <dgm:cxn modelId="{969ADB54-F3C7-4406-93AF-15629A8A9F8C}" type="presOf" srcId="{1069739B-60CB-4018-A632-AD57BB70DC31}" destId="{A64EF57C-E5DF-40A5-9679-AB15C2C74490}" srcOrd="1" destOrd="0" presId="urn:microsoft.com/office/officeart/2005/8/layout/hierarchy2"/>
    <dgm:cxn modelId="{6B8DA8C2-092A-446F-A975-4038BBBBA995}" type="presOf" srcId="{E1B0443B-5AE0-4894-B4B9-BC45910ED3F1}" destId="{77D4C61C-1BE3-461A-A2E1-4CC640164111}" srcOrd="0" destOrd="0" presId="urn:microsoft.com/office/officeart/2005/8/layout/hierarchy2"/>
    <dgm:cxn modelId="{3D8DE0C4-7A0F-41BD-A566-3ED777006327}" type="presOf" srcId="{1069739B-60CB-4018-A632-AD57BB70DC31}" destId="{9173CA56-72A6-4601-8B92-E2C862E5E8A4}" srcOrd="0" destOrd="0" presId="urn:microsoft.com/office/officeart/2005/8/layout/hierarchy2"/>
    <dgm:cxn modelId="{1B541294-21E6-464B-A58F-F9C6C3A141CB}" type="presOf" srcId="{EC9DA599-3CAC-4007-8D58-B45052E306AB}" destId="{3B1843DC-5A28-4D7D-93EF-BB091495570E}" srcOrd="0" destOrd="0" presId="urn:microsoft.com/office/officeart/2005/8/layout/hierarchy2"/>
    <dgm:cxn modelId="{0555AF24-B909-4E2C-8290-6F6E1E5FBEB5}" srcId="{1D430FA0-5E1A-4905-9FF7-DF31BDD5F7D1}" destId="{198202EB-BCD0-451A-9585-20CE675058DA}" srcOrd="6" destOrd="0" parTransId="{EC9DA599-3CAC-4007-8D58-B45052E306AB}" sibTransId="{4AD0FBF2-BB3B-4851-942F-CCD4BFF023EA}"/>
    <dgm:cxn modelId="{3CBB52B9-4B53-4CDB-8198-EFD812B53AB1}" type="presOf" srcId="{82D9F1DE-BBAA-4161-A2CD-223C071AD3CB}" destId="{C71C4EF7-17AA-478F-AA1D-AEE00563F7BE}" srcOrd="0" destOrd="0" presId="urn:microsoft.com/office/officeart/2005/8/layout/hierarchy2"/>
    <dgm:cxn modelId="{48BA514A-535D-467F-B812-4A83D2F1CC00}" type="presOf" srcId="{0207637D-B07A-4D88-B598-4202149ADD4A}" destId="{997B5267-7261-4CE1-84BF-3AB52CF13587}" srcOrd="0" destOrd="0" presId="urn:microsoft.com/office/officeart/2005/8/layout/hierarchy2"/>
    <dgm:cxn modelId="{E0DACCFE-F099-4507-A7C6-8B999B0E5044}" type="presOf" srcId="{EF014B3D-F09B-4B69-9A51-D18F91A45576}" destId="{260C813C-F4DE-46FE-B84E-5A69EE9586B9}" srcOrd="0" destOrd="0" presId="urn:microsoft.com/office/officeart/2005/8/layout/hierarchy2"/>
    <dgm:cxn modelId="{6C199D8D-F5D0-4FF8-BD55-3F7D5E03DE52}" type="presOf" srcId="{59EA222D-FFF9-466E-A075-7DFEC7647464}" destId="{2288E84E-D507-449B-99F5-0A5D96AD2537}" srcOrd="1" destOrd="0" presId="urn:microsoft.com/office/officeart/2005/8/layout/hierarchy2"/>
    <dgm:cxn modelId="{1E3EED06-05BF-420F-A185-3F016881C594}" type="presOf" srcId="{921F5AF8-268D-47EF-9B58-1C71FB87A456}" destId="{67E7F972-5367-48FB-B7A9-B6CBC719D39C}" srcOrd="1" destOrd="0" presId="urn:microsoft.com/office/officeart/2005/8/layout/hierarchy2"/>
    <dgm:cxn modelId="{F8295FFE-8195-48DF-BEB3-E2FAB05802C7}" type="presOf" srcId="{1D430FA0-5E1A-4905-9FF7-DF31BDD5F7D1}" destId="{3ED26C40-DBB2-4FAB-BDC6-DFB9675AC4E3}" srcOrd="0" destOrd="0" presId="urn:microsoft.com/office/officeart/2005/8/layout/hierarchy2"/>
    <dgm:cxn modelId="{A36E9AB8-EBEC-444A-B612-5A6137290219}" srcId="{1D430FA0-5E1A-4905-9FF7-DF31BDD5F7D1}" destId="{EF014B3D-F09B-4B69-9A51-D18F91A45576}" srcOrd="3" destOrd="0" parTransId="{7F92726A-0921-40E7-ACAE-293A3614C645}" sibTransId="{15C6C0AE-5843-4726-A246-808FAAF63B2E}"/>
    <dgm:cxn modelId="{3B6A6159-63DD-4C1E-B61C-490576D23024}" srcId="{1D430FA0-5E1A-4905-9FF7-DF31BDD5F7D1}" destId="{F9811AF6-72CB-4254-AC6A-D9C07AA08D58}" srcOrd="5" destOrd="0" parTransId="{1069739B-60CB-4018-A632-AD57BB70DC31}" sibTransId="{C3AEDF9E-A5F7-42E3-B325-179D2E9ECDFE}"/>
    <dgm:cxn modelId="{96991101-02A4-4746-8310-7B3A60B17AEC}" type="presOf" srcId="{7F92726A-0921-40E7-ACAE-293A3614C645}" destId="{F79237C3-BCF3-4FCA-BE15-480166347904}" srcOrd="0" destOrd="0" presId="urn:microsoft.com/office/officeart/2005/8/layout/hierarchy2"/>
    <dgm:cxn modelId="{08FB9F70-C7AB-48D0-8450-97592900E56D}" type="presOf" srcId="{37FBCE64-D4D2-430A-AD7F-1A520E525F16}" destId="{7B73AD28-3EB6-4B7B-899B-1E80DBA5AA9B}" srcOrd="0" destOrd="0" presId="urn:microsoft.com/office/officeart/2005/8/layout/hierarchy2"/>
    <dgm:cxn modelId="{355649A0-C280-400F-9795-2924FAF86B4C}" type="presOf" srcId="{198202EB-BCD0-451A-9585-20CE675058DA}" destId="{8D57E7B8-5C92-4C21-AD98-2F3B1D2BE507}" srcOrd="0" destOrd="0" presId="urn:microsoft.com/office/officeart/2005/8/layout/hierarchy2"/>
    <dgm:cxn modelId="{E9CE1CC4-2E88-4178-9C41-5C70C0A392C1}" type="presOf" srcId="{0765359F-39A3-427C-B01D-0717E9E08A08}" destId="{86537A87-29CC-4F47-B416-89F095F8950E}" srcOrd="0" destOrd="0" presId="urn:microsoft.com/office/officeart/2005/8/layout/hierarchy2"/>
    <dgm:cxn modelId="{0F7B5BE0-4FAB-4A54-98BC-5A545E019E01}" type="presOf" srcId="{EC9DA599-3CAC-4007-8D58-B45052E306AB}" destId="{906AEBE2-5047-401F-BA9C-5183ADFB0E8C}" srcOrd="1" destOrd="0" presId="urn:microsoft.com/office/officeart/2005/8/layout/hierarchy2"/>
    <dgm:cxn modelId="{5A4D2A5B-6EBE-4237-9593-27D7F57DACFE}" type="presOf" srcId="{F9811AF6-72CB-4254-AC6A-D9C07AA08D58}" destId="{D0BA6098-14B7-475C-8165-19B3F47AC958}" srcOrd="0" destOrd="0" presId="urn:microsoft.com/office/officeart/2005/8/layout/hierarchy2"/>
    <dgm:cxn modelId="{57A0527A-D665-41D4-B3E6-BAB9BEA54F99}" srcId="{1D430FA0-5E1A-4905-9FF7-DF31BDD5F7D1}" destId="{03BEABF8-C358-4343-8E12-0C2BE7238931}" srcOrd="2" destOrd="0" parTransId="{E1B0443B-5AE0-4894-B4B9-BC45910ED3F1}" sibTransId="{934820BC-B544-4F9E-A7C9-9C0F93B5349D}"/>
    <dgm:cxn modelId="{AF256F97-BC62-4665-9EFD-E0977AC9A7AA}" type="presOf" srcId="{E1B0443B-5AE0-4894-B4B9-BC45910ED3F1}" destId="{6081427C-1179-48A7-A04D-9CC8B7E2DBC2}" srcOrd="1" destOrd="0" presId="urn:microsoft.com/office/officeart/2005/8/layout/hierarchy2"/>
    <dgm:cxn modelId="{01A7F9AE-2C23-4592-8B05-FE26FF091460}" srcId="{1D430FA0-5E1A-4905-9FF7-DF31BDD5F7D1}" destId="{37FBCE64-D4D2-430A-AD7F-1A520E525F16}" srcOrd="4" destOrd="0" parTransId="{82D9F1DE-BBAA-4161-A2CD-223C071AD3CB}" sibTransId="{F9038970-B939-4E80-BA9E-3CA8AF10DEFB}"/>
    <dgm:cxn modelId="{49D31A12-1266-429E-9046-BCA5CECEFFDD}" type="presOf" srcId="{921F5AF8-268D-47EF-9B58-1C71FB87A456}" destId="{FDBD3807-FF6C-4F67-9CC2-1FFEBC2D5DA4}" srcOrd="0" destOrd="0" presId="urn:microsoft.com/office/officeart/2005/8/layout/hierarchy2"/>
    <dgm:cxn modelId="{32B0B985-C39F-487E-A2EA-CA0BFA4EBCEF}" type="presOf" srcId="{7F92726A-0921-40E7-ACAE-293A3614C645}" destId="{92F75B21-D79B-4372-9CB0-1A5F307A75E3}" srcOrd="1" destOrd="0" presId="urn:microsoft.com/office/officeart/2005/8/layout/hierarchy2"/>
    <dgm:cxn modelId="{F074E95C-E414-4A4E-85E3-823D8E16489B}" type="presParOf" srcId="{86537A87-29CC-4F47-B416-89F095F8950E}" destId="{46577AE7-297E-4873-8839-BE88C9A9FAC8}" srcOrd="0" destOrd="0" presId="urn:microsoft.com/office/officeart/2005/8/layout/hierarchy2"/>
    <dgm:cxn modelId="{F74BB2DF-B615-448D-9186-EB885BA414A0}" type="presParOf" srcId="{46577AE7-297E-4873-8839-BE88C9A9FAC8}" destId="{3ED26C40-DBB2-4FAB-BDC6-DFB9675AC4E3}" srcOrd="0" destOrd="0" presId="urn:microsoft.com/office/officeart/2005/8/layout/hierarchy2"/>
    <dgm:cxn modelId="{BD0DD7E6-1298-4870-8315-0BBD9D41E532}" type="presParOf" srcId="{46577AE7-297E-4873-8839-BE88C9A9FAC8}" destId="{C75ED12A-46D9-4EAF-92A0-FBC55BCB154E}" srcOrd="1" destOrd="0" presId="urn:microsoft.com/office/officeart/2005/8/layout/hierarchy2"/>
    <dgm:cxn modelId="{4D747534-8B84-48A5-8A97-6948AABE777F}" type="presParOf" srcId="{C75ED12A-46D9-4EAF-92A0-FBC55BCB154E}" destId="{5DBE804D-CB18-450D-AAA6-BEA5622F7D10}" srcOrd="0" destOrd="0" presId="urn:microsoft.com/office/officeart/2005/8/layout/hierarchy2"/>
    <dgm:cxn modelId="{473D384F-BEA6-46A3-9465-D82974540263}" type="presParOf" srcId="{5DBE804D-CB18-450D-AAA6-BEA5622F7D10}" destId="{2288E84E-D507-449B-99F5-0A5D96AD2537}" srcOrd="0" destOrd="0" presId="urn:microsoft.com/office/officeart/2005/8/layout/hierarchy2"/>
    <dgm:cxn modelId="{16A91FA6-23F0-47D2-8C13-89E169250027}" type="presParOf" srcId="{C75ED12A-46D9-4EAF-92A0-FBC55BCB154E}" destId="{81D1059D-E13F-4C84-9208-6258B71F97E8}" srcOrd="1" destOrd="0" presId="urn:microsoft.com/office/officeart/2005/8/layout/hierarchy2"/>
    <dgm:cxn modelId="{DCF47129-A6E2-44D7-AD32-C7295ECE97AE}" type="presParOf" srcId="{81D1059D-E13F-4C84-9208-6258B71F97E8}" destId="{E98FFA06-A3E3-4A22-BF6C-A310C128D13F}" srcOrd="0" destOrd="0" presId="urn:microsoft.com/office/officeart/2005/8/layout/hierarchy2"/>
    <dgm:cxn modelId="{72070FAF-86CD-4574-A358-0BA3BD30543A}" type="presParOf" srcId="{81D1059D-E13F-4C84-9208-6258B71F97E8}" destId="{3A3430B1-44CB-4046-B9EB-54BB9B7EF13D}" srcOrd="1" destOrd="0" presId="urn:microsoft.com/office/officeart/2005/8/layout/hierarchy2"/>
    <dgm:cxn modelId="{AF25CB99-1CDA-4F13-A499-0F2A0B5BB67F}" type="presParOf" srcId="{C75ED12A-46D9-4EAF-92A0-FBC55BCB154E}" destId="{FDBD3807-FF6C-4F67-9CC2-1FFEBC2D5DA4}" srcOrd="2" destOrd="0" presId="urn:microsoft.com/office/officeart/2005/8/layout/hierarchy2"/>
    <dgm:cxn modelId="{5D108E16-34E8-4EF6-9E33-365BF7D847C7}" type="presParOf" srcId="{FDBD3807-FF6C-4F67-9CC2-1FFEBC2D5DA4}" destId="{67E7F972-5367-48FB-B7A9-B6CBC719D39C}" srcOrd="0" destOrd="0" presId="urn:microsoft.com/office/officeart/2005/8/layout/hierarchy2"/>
    <dgm:cxn modelId="{63EB0760-B533-42C5-9EFC-FC3D5F44B5A1}" type="presParOf" srcId="{C75ED12A-46D9-4EAF-92A0-FBC55BCB154E}" destId="{8CCAD06F-64DF-4F5C-B8F5-2EC47852D39B}" srcOrd="3" destOrd="0" presId="urn:microsoft.com/office/officeart/2005/8/layout/hierarchy2"/>
    <dgm:cxn modelId="{7D441A52-39C1-4EAF-BF87-841BD1C9B1A0}" type="presParOf" srcId="{8CCAD06F-64DF-4F5C-B8F5-2EC47852D39B}" destId="{997B5267-7261-4CE1-84BF-3AB52CF13587}" srcOrd="0" destOrd="0" presId="urn:microsoft.com/office/officeart/2005/8/layout/hierarchy2"/>
    <dgm:cxn modelId="{EA704DD9-0629-41CF-BD9C-ADF3F0C5591F}" type="presParOf" srcId="{8CCAD06F-64DF-4F5C-B8F5-2EC47852D39B}" destId="{8E297144-8A8D-46E7-A8AE-9AF42A5459A3}" srcOrd="1" destOrd="0" presId="urn:microsoft.com/office/officeart/2005/8/layout/hierarchy2"/>
    <dgm:cxn modelId="{E97CE9C1-9331-4C56-BEF0-15FA3F234CDC}" type="presParOf" srcId="{C75ED12A-46D9-4EAF-92A0-FBC55BCB154E}" destId="{77D4C61C-1BE3-461A-A2E1-4CC640164111}" srcOrd="4" destOrd="0" presId="urn:microsoft.com/office/officeart/2005/8/layout/hierarchy2"/>
    <dgm:cxn modelId="{EA63B307-06CD-46A1-8DCB-C1091E20E63C}" type="presParOf" srcId="{77D4C61C-1BE3-461A-A2E1-4CC640164111}" destId="{6081427C-1179-48A7-A04D-9CC8B7E2DBC2}" srcOrd="0" destOrd="0" presId="urn:microsoft.com/office/officeart/2005/8/layout/hierarchy2"/>
    <dgm:cxn modelId="{4D637A39-52A7-4D07-AD96-051CDA8A49C3}" type="presParOf" srcId="{C75ED12A-46D9-4EAF-92A0-FBC55BCB154E}" destId="{F42BE115-8A42-4D4B-A331-B11C5990E411}" srcOrd="5" destOrd="0" presId="urn:microsoft.com/office/officeart/2005/8/layout/hierarchy2"/>
    <dgm:cxn modelId="{56E10BA7-B5AD-48AE-AF87-1B1A399CA798}" type="presParOf" srcId="{F42BE115-8A42-4D4B-A331-B11C5990E411}" destId="{BCBBC52F-6AB5-4588-8D0C-A56B09D3B51B}" srcOrd="0" destOrd="0" presId="urn:microsoft.com/office/officeart/2005/8/layout/hierarchy2"/>
    <dgm:cxn modelId="{D71A4EB1-2B18-4835-9306-D10DCC2146D9}" type="presParOf" srcId="{F42BE115-8A42-4D4B-A331-B11C5990E411}" destId="{EED758D4-B1A4-4786-807F-96C0CDB70753}" srcOrd="1" destOrd="0" presId="urn:microsoft.com/office/officeart/2005/8/layout/hierarchy2"/>
    <dgm:cxn modelId="{1E7E9CD2-3F71-47C0-BEA0-02304AD94C9C}" type="presParOf" srcId="{C75ED12A-46D9-4EAF-92A0-FBC55BCB154E}" destId="{F79237C3-BCF3-4FCA-BE15-480166347904}" srcOrd="6" destOrd="0" presId="urn:microsoft.com/office/officeart/2005/8/layout/hierarchy2"/>
    <dgm:cxn modelId="{AB39CB83-49C9-4E51-8B42-A0637D1A2A37}" type="presParOf" srcId="{F79237C3-BCF3-4FCA-BE15-480166347904}" destId="{92F75B21-D79B-4372-9CB0-1A5F307A75E3}" srcOrd="0" destOrd="0" presId="urn:microsoft.com/office/officeart/2005/8/layout/hierarchy2"/>
    <dgm:cxn modelId="{82D7D13B-CA98-4E51-B3F0-A1655FE6BA92}" type="presParOf" srcId="{C75ED12A-46D9-4EAF-92A0-FBC55BCB154E}" destId="{B2204C63-A472-4208-8CAD-BA944F817949}" srcOrd="7" destOrd="0" presId="urn:microsoft.com/office/officeart/2005/8/layout/hierarchy2"/>
    <dgm:cxn modelId="{F32FE125-B993-4451-B3FB-3A1C91CE3FB0}" type="presParOf" srcId="{B2204C63-A472-4208-8CAD-BA944F817949}" destId="{260C813C-F4DE-46FE-B84E-5A69EE9586B9}" srcOrd="0" destOrd="0" presId="urn:microsoft.com/office/officeart/2005/8/layout/hierarchy2"/>
    <dgm:cxn modelId="{56D800F0-D23A-4F0F-9CAC-0F3EE2737A1A}" type="presParOf" srcId="{B2204C63-A472-4208-8CAD-BA944F817949}" destId="{C40811DC-8ED4-41DD-8059-A09DD738063E}" srcOrd="1" destOrd="0" presId="urn:microsoft.com/office/officeart/2005/8/layout/hierarchy2"/>
    <dgm:cxn modelId="{08E2010F-FF1B-4CE7-BAE5-8DF173E0262D}" type="presParOf" srcId="{C75ED12A-46D9-4EAF-92A0-FBC55BCB154E}" destId="{C71C4EF7-17AA-478F-AA1D-AEE00563F7BE}" srcOrd="8" destOrd="0" presId="urn:microsoft.com/office/officeart/2005/8/layout/hierarchy2"/>
    <dgm:cxn modelId="{1ED05D9B-8862-4D89-8F4F-4883BDBD0562}" type="presParOf" srcId="{C71C4EF7-17AA-478F-AA1D-AEE00563F7BE}" destId="{F2EC41D4-5846-4373-A5EE-8D9875693EE0}" srcOrd="0" destOrd="0" presId="urn:microsoft.com/office/officeart/2005/8/layout/hierarchy2"/>
    <dgm:cxn modelId="{F2265BEE-7744-468B-9EE9-25AD844B4CDE}" type="presParOf" srcId="{C75ED12A-46D9-4EAF-92A0-FBC55BCB154E}" destId="{A7A89733-2582-468B-B4AD-04B0466941BF}" srcOrd="9" destOrd="0" presId="urn:microsoft.com/office/officeart/2005/8/layout/hierarchy2"/>
    <dgm:cxn modelId="{2C2EEAB0-0B7E-4DF0-BC24-73591AE7DE5E}" type="presParOf" srcId="{A7A89733-2582-468B-B4AD-04B0466941BF}" destId="{7B73AD28-3EB6-4B7B-899B-1E80DBA5AA9B}" srcOrd="0" destOrd="0" presId="urn:microsoft.com/office/officeart/2005/8/layout/hierarchy2"/>
    <dgm:cxn modelId="{916C4944-01C0-43CC-94CA-BC967BE8F53A}" type="presParOf" srcId="{A7A89733-2582-468B-B4AD-04B0466941BF}" destId="{65CC41C1-CFB8-4086-9884-DE51C1835F41}" srcOrd="1" destOrd="0" presId="urn:microsoft.com/office/officeart/2005/8/layout/hierarchy2"/>
    <dgm:cxn modelId="{03077FEB-3C4E-4054-95D1-DCD503069D0E}" type="presParOf" srcId="{C75ED12A-46D9-4EAF-92A0-FBC55BCB154E}" destId="{9173CA56-72A6-4601-8B92-E2C862E5E8A4}" srcOrd="10" destOrd="0" presId="urn:microsoft.com/office/officeart/2005/8/layout/hierarchy2"/>
    <dgm:cxn modelId="{3B4A9A6A-C402-4DB8-A4F8-4A295AE8312E}" type="presParOf" srcId="{9173CA56-72A6-4601-8B92-E2C862E5E8A4}" destId="{A64EF57C-E5DF-40A5-9679-AB15C2C74490}" srcOrd="0" destOrd="0" presId="urn:microsoft.com/office/officeart/2005/8/layout/hierarchy2"/>
    <dgm:cxn modelId="{A50F2812-95C7-4EC2-9642-A56AFB5C89F7}" type="presParOf" srcId="{C75ED12A-46D9-4EAF-92A0-FBC55BCB154E}" destId="{37CF10F6-2697-4DEF-AD63-39314790F343}" srcOrd="11" destOrd="0" presId="urn:microsoft.com/office/officeart/2005/8/layout/hierarchy2"/>
    <dgm:cxn modelId="{6FF321EC-70BA-4AED-82CB-96B4C33B6830}" type="presParOf" srcId="{37CF10F6-2697-4DEF-AD63-39314790F343}" destId="{D0BA6098-14B7-475C-8165-19B3F47AC958}" srcOrd="0" destOrd="0" presId="urn:microsoft.com/office/officeart/2005/8/layout/hierarchy2"/>
    <dgm:cxn modelId="{8943C9D2-B13B-418A-BD0C-735E4283C42D}" type="presParOf" srcId="{37CF10F6-2697-4DEF-AD63-39314790F343}" destId="{A3FEE75D-02D8-4539-825D-5653B475F7E6}" srcOrd="1" destOrd="0" presId="urn:microsoft.com/office/officeart/2005/8/layout/hierarchy2"/>
    <dgm:cxn modelId="{445A18C9-807E-4803-8DFC-2EF8253677A6}" type="presParOf" srcId="{C75ED12A-46D9-4EAF-92A0-FBC55BCB154E}" destId="{3B1843DC-5A28-4D7D-93EF-BB091495570E}" srcOrd="12" destOrd="0" presId="urn:microsoft.com/office/officeart/2005/8/layout/hierarchy2"/>
    <dgm:cxn modelId="{8046699B-B752-41C8-82FC-6DE41FEDD40A}" type="presParOf" srcId="{3B1843DC-5A28-4D7D-93EF-BB091495570E}" destId="{906AEBE2-5047-401F-BA9C-5183ADFB0E8C}" srcOrd="0" destOrd="0" presId="urn:microsoft.com/office/officeart/2005/8/layout/hierarchy2"/>
    <dgm:cxn modelId="{927895B4-ADFF-4B96-8D7E-05DDDD49DDB4}" type="presParOf" srcId="{C75ED12A-46D9-4EAF-92A0-FBC55BCB154E}" destId="{E0A1B171-CF00-4A12-8DF4-3F9686C5FCE0}" srcOrd="13" destOrd="0" presId="urn:microsoft.com/office/officeart/2005/8/layout/hierarchy2"/>
    <dgm:cxn modelId="{52735A1D-5276-4DC8-9764-7CC2EC2AD76A}" type="presParOf" srcId="{E0A1B171-CF00-4A12-8DF4-3F9686C5FCE0}" destId="{8D57E7B8-5C92-4C21-AD98-2F3B1D2BE507}" srcOrd="0" destOrd="0" presId="urn:microsoft.com/office/officeart/2005/8/layout/hierarchy2"/>
    <dgm:cxn modelId="{A25DF142-38D8-497D-BC41-5E645276732B}" type="presParOf" srcId="{E0A1B171-CF00-4A12-8DF4-3F9686C5FCE0}" destId="{418BBD63-16C1-42C7-86AB-3319A26B2F91}" srcOrd="1" destOrd="0" presId="urn:microsoft.com/office/officeart/2005/8/layout/hierarchy2"/>
  </dgm:cxnLst>
  <dgm:bg>
    <a:effectLst>
      <a:outerShdw blurRad="50800" dist="38100" dir="2700000" algn="tl" rotWithShape="0">
        <a:prstClr val="black">
          <a:alpha val="40000"/>
        </a:prstClr>
      </a:outerShd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701AA9-6C98-4AF7-B249-AAD5EFBE4AE0}">
      <dsp:nvSpPr>
        <dsp:cNvPr id="0" name=""/>
        <dsp:cNvSpPr/>
      </dsp:nvSpPr>
      <dsp:spPr>
        <a:xfrm>
          <a:off x="447" y="88998"/>
          <a:ext cx="2348283" cy="168823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en-US" sz="1600" b="1" kern="1200" dirty="0" smtClean="0">
              <a:solidFill>
                <a:schemeClr val="tx1"/>
              </a:solidFill>
            </a:rPr>
            <a:t>Step 1</a:t>
          </a:r>
          <a:r>
            <a:rPr lang="en-US" sz="1600" b="1" kern="1200" dirty="0" smtClean="0"/>
            <a:t>: Consumer or Trader uploads Electronic Complaint Form detailing parties &amp; transaction.  </a:t>
          </a:r>
          <a:endParaRPr lang="en-US" sz="1600" b="1" kern="1200" dirty="0"/>
        </a:p>
      </dsp:txBody>
      <dsp:txXfrm>
        <a:off x="49894" y="138445"/>
        <a:ext cx="2249389" cy="1589338"/>
      </dsp:txXfrm>
    </dsp:sp>
    <dsp:sp modelId="{96DFE278-7558-4C4D-BCC4-3ABE0ACBE55B}">
      <dsp:nvSpPr>
        <dsp:cNvPr id="0" name=""/>
        <dsp:cNvSpPr/>
      </dsp:nvSpPr>
      <dsp:spPr>
        <a:xfrm>
          <a:off x="2488769" y="735788"/>
          <a:ext cx="337365" cy="39465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2488769" y="814719"/>
        <a:ext cx="236156" cy="236791"/>
      </dsp:txXfrm>
    </dsp:sp>
    <dsp:sp modelId="{27F655C2-32A9-427A-A67D-2F6ABC8E11AF}">
      <dsp:nvSpPr>
        <dsp:cNvPr id="0" name=""/>
        <dsp:cNvSpPr/>
      </dsp:nvSpPr>
      <dsp:spPr>
        <a:xfrm>
          <a:off x="2985268" y="88998"/>
          <a:ext cx="2348283" cy="1688232"/>
        </a:xfrm>
        <a:prstGeom prst="roundRect">
          <a:avLst>
            <a:gd name="adj" fmla="val 10000"/>
          </a:avLst>
        </a:prstGeom>
        <a:solidFill>
          <a:srgbClr val="C6100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en-US" sz="1700" b="1" kern="1200" dirty="0" smtClean="0">
              <a:solidFill>
                <a:schemeClr val="tx1"/>
              </a:solidFill>
            </a:rPr>
            <a:t>Step 2</a:t>
          </a:r>
          <a:r>
            <a:rPr lang="en-US" sz="1700" b="1" kern="1200" dirty="0" smtClean="0"/>
            <a:t>: EU ODR Platform recommends ADR/ODR providers based on dispute profile. </a:t>
          </a:r>
          <a:endParaRPr lang="en-US" sz="1700" b="1" kern="1200" dirty="0"/>
        </a:p>
      </dsp:txBody>
      <dsp:txXfrm>
        <a:off x="3034715" y="138445"/>
        <a:ext cx="2249389" cy="1589338"/>
      </dsp:txXfrm>
    </dsp:sp>
    <dsp:sp modelId="{DE5AA226-135E-4C27-BDFE-6C4956949628}">
      <dsp:nvSpPr>
        <dsp:cNvPr id="0" name=""/>
        <dsp:cNvSpPr/>
      </dsp:nvSpPr>
      <dsp:spPr>
        <a:xfrm rot="5400000">
          <a:off x="3990728" y="1888625"/>
          <a:ext cx="337365" cy="39465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rot="-5400000">
        <a:off x="4041016" y="1917269"/>
        <a:ext cx="236791" cy="236156"/>
      </dsp:txXfrm>
    </dsp:sp>
    <dsp:sp modelId="{16B59D39-3666-40C9-8015-93ED8355BE4A}">
      <dsp:nvSpPr>
        <dsp:cNvPr id="0" name=""/>
        <dsp:cNvSpPr/>
      </dsp:nvSpPr>
      <dsp:spPr>
        <a:xfrm>
          <a:off x="2985268" y="2413768"/>
          <a:ext cx="2348283" cy="168823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b="1" kern="1200" dirty="0" smtClean="0">
              <a:solidFill>
                <a:schemeClr val="tx1"/>
              </a:solidFill>
            </a:rPr>
            <a:t>Step 3</a:t>
          </a:r>
          <a:r>
            <a:rPr lang="en-US" sz="1600" b="1" kern="1200" dirty="0" smtClean="0"/>
            <a:t>: ADR/ODR Providers resolve dispute within 30 days. </a:t>
          </a:r>
          <a:endParaRPr lang="en-US" sz="1600" b="1" kern="1200" dirty="0"/>
        </a:p>
      </dsp:txBody>
      <dsp:txXfrm>
        <a:off x="3034715" y="2463215"/>
        <a:ext cx="2249389" cy="1589338"/>
      </dsp:txXfrm>
    </dsp:sp>
    <dsp:sp modelId="{842DC23D-04A9-44AE-BC29-58F94D8B0A32}">
      <dsp:nvSpPr>
        <dsp:cNvPr id="0" name=""/>
        <dsp:cNvSpPr/>
      </dsp:nvSpPr>
      <dsp:spPr>
        <a:xfrm rot="10800000">
          <a:off x="2507865" y="3060558"/>
          <a:ext cx="337365" cy="39465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rot="10800000">
        <a:off x="2609074" y="3139489"/>
        <a:ext cx="236156" cy="236791"/>
      </dsp:txXfrm>
    </dsp:sp>
    <dsp:sp modelId="{4C31BE45-7B0C-4DD0-9C15-A9DAEF7799A0}">
      <dsp:nvSpPr>
        <dsp:cNvPr id="0" name=""/>
        <dsp:cNvSpPr/>
      </dsp:nvSpPr>
      <dsp:spPr>
        <a:xfrm>
          <a:off x="447" y="2413768"/>
          <a:ext cx="2348283" cy="168823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b="1" kern="1200" dirty="0" smtClean="0">
              <a:solidFill>
                <a:schemeClr val="tx1"/>
              </a:solidFill>
            </a:rPr>
            <a:t>Step 4</a:t>
          </a:r>
          <a:r>
            <a:rPr lang="en-US" sz="1600" b="1" kern="1200" dirty="0" smtClean="0"/>
            <a:t>: If ADR/ODR process non-binding,  parties retain recourse to courts or other ADR processes. </a:t>
          </a:r>
          <a:endParaRPr lang="en-US" sz="1600" b="1" kern="1200" dirty="0"/>
        </a:p>
      </dsp:txBody>
      <dsp:txXfrm>
        <a:off x="49894" y="2463215"/>
        <a:ext cx="2249389" cy="15893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082A5C0A-2C97-42F8-A533-BA02ABD541D4}" type="datetimeFigureOut">
              <a:rPr lang="en-US" smtClean="0"/>
              <a:pPr/>
              <a:t>5/2/2012</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B0A47BD6-E694-409F-B195-042B48D92568}" type="slidenum">
              <a:rPr lang="en-US" smtClean="0"/>
              <a:pPr/>
              <a:t>‹#›</a:t>
            </a:fld>
            <a:endParaRPr lang="en-US"/>
          </a:p>
        </p:txBody>
      </p:sp>
    </p:spTree>
    <p:extLst>
      <p:ext uri="{BB962C8B-B14F-4D97-AF65-F5344CB8AC3E}">
        <p14:creationId xmlns:p14="http://schemas.microsoft.com/office/powerpoint/2010/main" val="42046307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C040DBE0-4469-47BB-9368-0BD371407D1E}" type="datetimeFigureOut">
              <a:rPr lang="en-US" smtClean="0"/>
              <a:pPr/>
              <a:t>5/2/2012</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37A1E529-CB80-4A74-9813-C332B18EE8F5}" type="slidenum">
              <a:rPr lang="en-US" smtClean="0"/>
              <a:pPr/>
              <a:t>‹#›</a:t>
            </a:fld>
            <a:endParaRPr lang="en-US"/>
          </a:p>
        </p:txBody>
      </p:sp>
    </p:spTree>
    <p:extLst>
      <p:ext uri="{BB962C8B-B14F-4D97-AF65-F5344CB8AC3E}">
        <p14:creationId xmlns:p14="http://schemas.microsoft.com/office/powerpoint/2010/main" val="2355809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7A1E529-CB80-4A74-9813-C332B18EE8F5}"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11</a:t>
            </a:fld>
            <a:endParaRPr lang="en-US"/>
          </a:p>
        </p:txBody>
      </p:sp>
    </p:spTree>
    <p:extLst>
      <p:ext uri="{BB962C8B-B14F-4D97-AF65-F5344CB8AC3E}">
        <p14:creationId xmlns:p14="http://schemas.microsoft.com/office/powerpoint/2010/main" val="40393221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EDITED</a:t>
            </a:r>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20</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24</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EDITED</a:t>
            </a:r>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25</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EDITED</a:t>
            </a:r>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27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EDITED – ADD APPENDICES REFERENCES</a:t>
            </a:r>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28</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6A7AD5-74A7-47E7-8CF5-80A567C6B59D}" type="slidenum">
              <a:rPr lang="en-US" smtClean="0"/>
              <a:pPr/>
              <a:t>29</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30</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4262DAD-187D-48CE-900D-9F9F2F5E8546}" type="slidenum">
              <a:rPr lang="en-US" smtClean="0"/>
              <a:pPr/>
              <a:t>31</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F35EC2B-E56E-4429-9055-8BB01A1D7E3F}" type="slidenum">
              <a:rPr lang="en-US" smtClean="0"/>
              <a:pPr/>
              <a:t>32</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33</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34</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35</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36</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37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6A7AD5-74A7-47E7-8CF5-80A567C6B59D}" type="slidenum">
              <a:rPr lang="en-US" smtClean="0"/>
              <a:pPr/>
              <a:t>3</a:t>
            </a:fld>
            <a:endParaRPr lang="en-US"/>
          </a:p>
        </p:txBody>
      </p:sp>
    </p:spTree>
    <p:extLst>
      <p:ext uri="{BB962C8B-B14F-4D97-AF65-F5344CB8AC3E}">
        <p14:creationId xmlns:p14="http://schemas.microsoft.com/office/powerpoint/2010/main" val="10082424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4262DAD-187D-48CE-900D-9F9F2F5E8546}" type="slidenum">
              <a:rPr lang="en-US" smtClean="0"/>
              <a:pPr/>
              <a:t>38</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40</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41</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6A7AD5-74A7-47E7-8CF5-80A567C6B59D}" type="slidenum">
              <a:rPr lang="en-US" smtClean="0"/>
              <a:pPr/>
              <a:t>42</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7A1E529-CB80-4A74-9813-C332B18EE8F5}" type="slidenum">
              <a:rPr lang="en-US" smtClean="0"/>
              <a:pPr/>
              <a:t>43</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44</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45</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4262DAD-187D-48CE-900D-9F9F2F5E8546}" type="slidenum">
              <a:rPr lang="en-US" smtClean="0"/>
              <a:pPr/>
              <a:t>48</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6A7AD5-74A7-47E7-8CF5-80A567C6B59D}" type="slidenum">
              <a:rPr lang="en-US" smtClean="0"/>
              <a:pPr/>
              <a:t>49</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50</a:t>
            </a:fld>
            <a:endParaRPr lang="en-US"/>
          </a:p>
        </p:txBody>
      </p:sp>
    </p:spTree>
    <p:extLst>
      <p:ext uri="{BB962C8B-B14F-4D97-AF65-F5344CB8AC3E}">
        <p14:creationId xmlns:p14="http://schemas.microsoft.com/office/powerpoint/2010/main" val="2491099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EDITED</a:t>
            </a:r>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51</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52</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53</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54</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57</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58</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59</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60</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61</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62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7EAE111-E8F6-4A78-A04D-EE957D673130}"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63</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4262DAD-187D-48CE-900D-9F9F2F5E8546}" type="slidenum">
              <a:rPr lang="en-US" smtClean="0"/>
              <a:pPr/>
              <a:t>64</a:t>
            </a:fld>
            <a:endParaRPr lang="en-US" dirty="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65</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66</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67</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68</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69</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70</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71</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72</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7A1E529-CB80-4A74-9813-C332B18EE8F5}" type="slidenum">
              <a:rPr lang="en-US" smtClean="0"/>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73</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74</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75</a:t>
            </a:fld>
            <a:endParaRPr lang="en-US" dirty="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76</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77</a:t>
            </a:fld>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78</a:t>
            </a:fld>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79</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F03387-2772-46F9-A8AE-EC0FF9BB7A7B}" type="slidenum">
              <a:rPr lang="en-US" smtClean="0"/>
              <a:pPr/>
              <a:t>80</a:t>
            </a:fld>
            <a:endParaRPr lang="en-US" dirty="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4262DAD-187D-48CE-900D-9F9F2F5E8546}" type="slidenum">
              <a:rPr lang="en-US" smtClean="0"/>
              <a:pPr/>
              <a:t>81</a:t>
            </a:fld>
            <a:endParaRPr lang="en-US" dirty="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82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EDITED</a:t>
            </a:r>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83</a:t>
            </a:fld>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84</a:t>
            </a:fld>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85</a:t>
            </a:fld>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86</a:t>
            </a:fld>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87</a:t>
            </a:fld>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88</a:t>
            </a:fld>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89</a:t>
            </a:fld>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EC0616-F2D7-46D9-B3D4-896AE1AA50E3}" type="slidenum">
              <a:rPr lang="en-US" smtClean="0"/>
              <a:pPr/>
              <a:t>90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A1E529-CB80-4A74-9813-C332B18EE8F5}"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D82131-682A-4AC2-8D1C-0D513EDDD084}" type="datetime1">
              <a:rPr lang="en-US" smtClean="0"/>
              <a:pPr/>
              <a:t>5/2/2012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6670D6-F1EF-4E4E-BE9C-5D8B6D21C5F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55B358-68A3-4F32-893D-3B6D7172E613}" type="datetime1">
              <a:rPr lang="en-US" smtClean="0"/>
              <a:pPr/>
              <a:t>5/2/2012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6670D6-F1EF-4E4E-BE9C-5D8B6D21C5F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34DA6D-091F-4BEC-9C63-70C916CB98D8}" type="datetime1">
              <a:rPr lang="en-US" smtClean="0"/>
              <a:pPr/>
              <a:t>5/2/2012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6670D6-F1EF-4E4E-BE9C-5D8B6D21C5F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7ADF14-032D-494C-AC53-A9D694BEBD4A}" type="datetime1">
              <a:rPr lang="en-US" smtClean="0"/>
              <a:pPr/>
              <a:t>5/2/2012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6670D6-F1EF-4E4E-BE9C-5D8B6D21C5F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9E7521-ED44-4F17-A974-A332D39D9834}" type="datetime1">
              <a:rPr lang="en-US" smtClean="0"/>
              <a:pPr/>
              <a:t>5/2/2012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6670D6-F1EF-4E4E-BE9C-5D8B6D21C5F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8137DB-54F1-4CEA-8E63-733CE12E8BFB}" type="datetime1">
              <a:rPr lang="en-US" smtClean="0"/>
              <a:pPr/>
              <a:t>5/2/2012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6670D6-F1EF-4E4E-BE9C-5D8B6D21C5F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937C0C-C00F-483D-8CAA-3AE029858887}" type="datetime1">
              <a:rPr lang="en-US" smtClean="0"/>
              <a:pPr/>
              <a:t>5/2/2012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6670D6-F1EF-4E4E-BE9C-5D8B6D21C5F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1FDD1CB-D4F6-486E-A385-4800AE0C8E7F}" type="datetime1">
              <a:rPr lang="en-US" smtClean="0"/>
              <a:pPr/>
              <a:t>5/2/2012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6670D6-F1EF-4E4E-BE9C-5D8B6D21C5F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48D464-0AA6-44BC-894C-B6546950F0CB}" type="datetime1">
              <a:rPr lang="en-US" smtClean="0"/>
              <a:pPr/>
              <a:t>5/2/2012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6670D6-F1EF-4E4E-BE9C-5D8B6D21C5F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D62884-69C2-4468-8081-DE67A7E6DC78}" type="datetime1">
              <a:rPr lang="en-US" smtClean="0"/>
              <a:pPr/>
              <a:t>5/2/2012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6670D6-F1EF-4E4E-BE9C-5D8B6D21C5F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209D0A-1D63-4048-8C1A-B72D780F90BA}" type="datetime1">
              <a:rPr lang="en-US" smtClean="0"/>
              <a:pPr/>
              <a:t>5/2/2012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6670D6-F1EF-4E4E-BE9C-5D8B6D21C5F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A60205-2892-46A5-BBA5-8F93BDC05178}" type="datetime1">
              <a:rPr lang="en-US" smtClean="0"/>
              <a:pPr/>
              <a:t>5/2/2012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34400" y="6464300"/>
            <a:ext cx="533400" cy="365125"/>
          </a:xfrm>
          <a:prstGeom prst="rect">
            <a:avLst/>
          </a:prstGeom>
        </p:spPr>
        <p:txBody>
          <a:bodyPr vert="horz" lIns="91440" tIns="45720" rIns="91440" bIns="45720" rtlCol="0" anchor="ctr"/>
          <a:lstStyle>
            <a:lvl1pPr algn="r">
              <a:defRPr sz="1200">
                <a:solidFill>
                  <a:schemeClr val="tx1"/>
                </a:solidFill>
              </a:defRPr>
            </a:lvl1pPr>
          </a:lstStyle>
          <a:p>
            <a:fld id="{DE6670D6-F1EF-4E4E-BE9C-5D8B6D21C5F5}" type="slidenum">
              <a:rPr lang="en-US" smtClean="0"/>
              <a:pPr/>
              <a:t>‹#›</a:t>
            </a:fld>
            <a:endParaRPr lang="en-US"/>
          </a:p>
        </p:txBody>
      </p:sp>
      <p:sp>
        <p:nvSpPr>
          <p:cNvPr id="7" name="SlideBottomBar"/>
          <p:cNvSpPr>
            <a:spLocks noChangeArrowheads="1"/>
          </p:cNvSpPr>
          <p:nvPr userDrawn="1"/>
        </p:nvSpPr>
        <p:spPr bwMode="auto">
          <a:xfrm>
            <a:off x="195262" y="6438900"/>
            <a:ext cx="8961438" cy="422275"/>
          </a:xfrm>
          <a:prstGeom prst="rect">
            <a:avLst/>
          </a:prstGeom>
          <a:solidFill>
            <a:srgbClr val="C00000"/>
          </a:solidFill>
          <a:ln w="9525">
            <a:noFill/>
            <a:miter lim="800000"/>
            <a:headEnd/>
            <a:tailEnd/>
          </a:ln>
          <a:effectLst/>
        </p:spPr>
        <p:txBody>
          <a:bodyPr wrap="none" anchor="ctr"/>
          <a:lstStyle/>
          <a:p>
            <a:pPr algn="ctr">
              <a:defRPr/>
            </a:pPr>
            <a:endParaRPr lang="en-US" b="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gif"/></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6.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8.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s://harvard.qualtrics.com/SE/?SID=SV_8ohGjMkb2RWizB2" TargetMode="External"/><Relationship Id="rId2" Type="http://schemas.openxmlformats.org/officeDocument/2006/relationships/notesSlide" Target="../notesSlides/notesSlide44.xml"/><Relationship Id="rId1" Type="http://schemas.openxmlformats.org/officeDocument/2006/relationships/slideLayout" Target="../slideLayouts/slideLayout1.xml"/><Relationship Id="rId4" Type="http://schemas.openxmlformats.org/officeDocument/2006/relationships/hyperlink" Target="http://ec.europa.eu/consumers/empowerment/cons_networks_en.htm" TargetMode="Externa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0.xml"/><Relationship Id="rId1" Type="http://schemas.openxmlformats.org/officeDocument/2006/relationships/slideLayout" Target="../slideLayouts/slideLayout7.xml"/><Relationship Id="rId4" Type="http://schemas.openxmlformats.org/officeDocument/2006/relationships/chart" Target="../charts/chart3.xml"/></Relationships>
</file>

<file path=ppt/slides/_rels/slide6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2.xml"/><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hyperlink" Target="https://harvard.qualtrics.com/SE/?SID=SV_9FY38d4iyvQTvq4" TargetMode="External"/><Relationship Id="rId2" Type="http://schemas.openxmlformats.org/officeDocument/2006/relationships/notesSlide" Target="../notesSlides/notesSlide61.xml"/><Relationship Id="rId1" Type="http://schemas.openxmlformats.org/officeDocument/2006/relationships/slideLayout" Target="../slideLayouts/slideLayout1.xml"/><Relationship Id="rId5" Type="http://schemas.openxmlformats.org/officeDocument/2006/relationships/hyperlink" Target="http://www.linkedin.com/groups/ADR-Conflict-Resolution-Mediation-Exchange-935617" TargetMode="External"/><Relationship Id="rId4" Type="http://schemas.openxmlformats.org/officeDocument/2006/relationships/hyperlink" Target="http://ec.europa.eu/consumers/empowerment/cons_networks_en.htm" TargetMode="Externa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3.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5.xml"/><Relationship Id="rId1" Type="http://schemas.openxmlformats.org/officeDocument/2006/relationships/slideLayout" Target="../slideLayouts/slideLayout7.xml"/><Relationship Id="rId4" Type="http://schemas.openxmlformats.org/officeDocument/2006/relationships/chart" Target="../charts/char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6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69.xml"/><Relationship Id="rId1" Type="http://schemas.openxmlformats.org/officeDocument/2006/relationships/slideLayout" Target="../slideLayouts/slideLayout7.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https://encrypted-tbn0.google.com/images?q=tbn:ANd9GcSiDFRDZlonrpHIFEB4IuYaqF_8UUVR1VSln4G_gVwEj9tpsx1y"/>
          <p:cNvPicPr>
            <a:picLocks noChangeAspect="1" noChangeArrowheads="1"/>
          </p:cNvPicPr>
          <p:nvPr/>
        </p:nvPicPr>
        <p:blipFill>
          <a:blip r:embed="rId3" cstate="print"/>
          <a:srcRect/>
          <a:stretch>
            <a:fillRect/>
          </a:stretch>
        </p:blipFill>
        <p:spPr bwMode="auto">
          <a:xfrm>
            <a:off x="7387122" y="4953000"/>
            <a:ext cx="1604477" cy="1367294"/>
          </a:xfrm>
          <a:prstGeom prst="rect">
            <a:avLst/>
          </a:prstGeom>
          <a:noFill/>
        </p:spPr>
      </p:pic>
      <p:sp>
        <p:nvSpPr>
          <p:cNvPr id="9" name="Rectangle 8"/>
          <p:cNvSpPr/>
          <p:nvPr/>
        </p:nvSpPr>
        <p:spPr>
          <a:xfrm>
            <a:off x="8458200" y="0"/>
            <a:ext cx="685800" cy="1447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590800" y="1219200"/>
            <a:ext cx="5638800" cy="3139321"/>
          </a:xfrm>
          <a:prstGeom prst="rect">
            <a:avLst/>
          </a:prstGeom>
        </p:spPr>
        <p:txBody>
          <a:bodyPr wrap="square">
            <a:spAutoFit/>
          </a:bodyPr>
          <a:lstStyle/>
          <a:p>
            <a:r>
              <a:rPr lang="en-US" i="1" dirty="0" smtClean="0"/>
              <a:t>Harvard Negotiation &amp; Mediation Clinical Program</a:t>
            </a:r>
          </a:p>
          <a:p>
            <a:endParaRPr lang="en-US" dirty="0" smtClean="0"/>
          </a:p>
          <a:p>
            <a:r>
              <a:rPr lang="en-US" sz="2400" b="1" cap="small" dirty="0" smtClean="0"/>
              <a:t>Stakeholder Analysis and Design Recommendations for an EU-Wide Online Dispute Resolution System</a:t>
            </a:r>
          </a:p>
          <a:p>
            <a:endParaRPr lang="en-US" dirty="0" smtClean="0"/>
          </a:p>
          <a:p>
            <a:r>
              <a:rPr lang="en-US" cap="small" dirty="0" smtClean="0"/>
              <a:t>Daniel </a:t>
            </a:r>
            <a:r>
              <a:rPr lang="en-US" cap="small" dirty="0" err="1" smtClean="0"/>
              <a:t>Doktori</a:t>
            </a:r>
            <a:r>
              <a:rPr lang="en-US" cap="small" dirty="0" smtClean="0"/>
              <a:t>, Eugene </a:t>
            </a:r>
            <a:r>
              <a:rPr lang="en-US" cap="small" dirty="0" err="1" smtClean="0"/>
              <a:t>Karlik</a:t>
            </a:r>
            <a:r>
              <a:rPr lang="en-US" cap="small" dirty="0" smtClean="0"/>
              <a:t>, &amp; Leila Perkins</a:t>
            </a:r>
          </a:p>
          <a:p>
            <a:endParaRPr lang="en-US" cap="small" dirty="0" smtClean="0"/>
          </a:p>
          <a:p>
            <a:r>
              <a:rPr lang="en-US" cap="small" dirty="0" smtClean="0"/>
              <a:t>Supervisor: Rory Van </a:t>
            </a:r>
            <a:r>
              <a:rPr lang="en-US" cap="small" dirty="0" err="1" smtClean="0"/>
              <a:t>Loo</a:t>
            </a:r>
            <a:r>
              <a:rPr lang="en-US" cap="small" dirty="0" smtClean="0"/>
              <a:t>, Assistant Director, HNMCP</a:t>
            </a:r>
          </a:p>
          <a:p>
            <a:r>
              <a:rPr lang="en-US" cap="small" dirty="0" smtClean="0"/>
              <a:t>May 2, 2012</a:t>
            </a:r>
          </a:p>
        </p:txBody>
      </p:sp>
      <p:cxnSp>
        <p:nvCxnSpPr>
          <p:cNvPr id="11" name="Straight Connector 10"/>
          <p:cNvCxnSpPr/>
          <p:nvPr/>
        </p:nvCxnSpPr>
        <p:spPr>
          <a:xfrm>
            <a:off x="2438400" y="1341060"/>
            <a:ext cx="0" cy="289560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0" name="Picture 9" descr="Modria.comLogo.jpg"/>
          <p:cNvPicPr>
            <a:picLocks noChangeAspect="1"/>
          </p:cNvPicPr>
          <p:nvPr/>
        </p:nvPicPr>
        <p:blipFill>
          <a:blip r:embed="rId4" cstate="print"/>
          <a:stretch>
            <a:fillRect/>
          </a:stretch>
        </p:blipFill>
        <p:spPr>
          <a:xfrm>
            <a:off x="457200" y="5236597"/>
            <a:ext cx="2514600" cy="8001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28600" y="1490662"/>
            <a:ext cx="1965960" cy="1104900"/>
          </a:xfrm>
          <a:prstGeom prst="rect">
            <a:avLst/>
          </a:prstGeom>
          <a:solidFill>
            <a:schemeClr val="bg1">
              <a:lumMod val="85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Industry ombudsman most  widely used and  trusted  ADR scheme </a:t>
            </a:r>
            <a:endParaRPr lang="en-US" sz="1600" b="1" dirty="0">
              <a:solidFill>
                <a:schemeClr val="tx1"/>
              </a:solidFill>
            </a:endParaRPr>
          </a:p>
        </p:txBody>
      </p:sp>
      <p:sp>
        <p:nvSpPr>
          <p:cNvPr id="10" name="Rounded Rectangle 9"/>
          <p:cNvSpPr/>
          <p:nvPr/>
        </p:nvSpPr>
        <p:spPr>
          <a:xfrm>
            <a:off x="2571750" y="1447800"/>
            <a:ext cx="6248400" cy="1190625"/>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buFont typeface="Arial" pitchFamily="34" charset="0"/>
              <a:buChar char="•"/>
            </a:pPr>
            <a:r>
              <a:rPr lang="en-US" sz="1600" dirty="0" smtClean="0"/>
              <a:t> Ombuds-schemes are sector </a:t>
            </a:r>
            <a:r>
              <a:rPr lang="en-US" sz="1600" b="1" dirty="0" smtClean="0"/>
              <a:t>specific-specific </a:t>
            </a:r>
            <a:r>
              <a:rPr lang="en-US" sz="1600" dirty="0" smtClean="0"/>
              <a:t>and</a:t>
            </a:r>
            <a:r>
              <a:rPr lang="en-US" sz="1600" b="1" dirty="0" smtClean="0"/>
              <a:t> membership based</a:t>
            </a:r>
            <a:r>
              <a:rPr lang="en-US" sz="1600" dirty="0" smtClean="0"/>
              <a:t>. </a:t>
            </a:r>
          </a:p>
          <a:p>
            <a:pPr>
              <a:spcBef>
                <a:spcPts val="600"/>
              </a:spcBef>
              <a:buFont typeface="Arial" pitchFamily="34" charset="0"/>
              <a:buChar char="•"/>
            </a:pPr>
            <a:r>
              <a:rPr lang="en-US" sz="1600" dirty="0" smtClean="0"/>
              <a:t> Schemes are </a:t>
            </a:r>
            <a:r>
              <a:rPr lang="en-US" sz="1600" b="1" dirty="0" smtClean="0"/>
              <a:t>industry-financed </a:t>
            </a:r>
            <a:r>
              <a:rPr lang="en-US" sz="1600" dirty="0" smtClean="0"/>
              <a:t>and</a:t>
            </a:r>
            <a:r>
              <a:rPr lang="en-US" sz="1600" b="1" dirty="0" smtClean="0"/>
              <a:t> free to consumers</a:t>
            </a:r>
            <a:r>
              <a:rPr lang="en-US" sz="1600" dirty="0" smtClean="0"/>
              <a:t>. </a:t>
            </a:r>
          </a:p>
          <a:p>
            <a:pPr>
              <a:spcBef>
                <a:spcPts val="600"/>
              </a:spcBef>
              <a:buFont typeface="Arial" pitchFamily="34" charset="0"/>
              <a:buChar char="•"/>
            </a:pPr>
            <a:r>
              <a:rPr lang="en-US" sz="1600" dirty="0" smtClean="0"/>
              <a:t> Ombudsman decisions are </a:t>
            </a:r>
            <a:r>
              <a:rPr lang="en-US" sz="1600" b="1" dirty="0" smtClean="0"/>
              <a:t>binding on traders </a:t>
            </a:r>
            <a:r>
              <a:rPr lang="en-US" sz="1600" dirty="0" smtClean="0"/>
              <a:t>but</a:t>
            </a:r>
            <a:r>
              <a:rPr lang="en-US" sz="1600" b="1" dirty="0" smtClean="0"/>
              <a:t> not on consumers</a:t>
            </a:r>
            <a:r>
              <a:rPr lang="en-US" sz="1600" dirty="0" smtClean="0"/>
              <a:t>. </a:t>
            </a:r>
            <a:endParaRPr lang="en-US" sz="1600" dirty="0"/>
          </a:p>
        </p:txBody>
      </p:sp>
      <p:sp>
        <p:nvSpPr>
          <p:cNvPr id="13" name="Slide Number Placeholder 8"/>
          <p:cNvSpPr txBox="1">
            <a:spLocks/>
          </p:cNvSpPr>
          <p:nvPr/>
        </p:nvSpPr>
        <p:spPr>
          <a:xfrm>
            <a:off x="8458200" y="6410186"/>
            <a:ext cx="5334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DE6670D6-F1EF-4E4E-BE9C-5D8B6D21C5F5}" type="slidenum">
              <a:rPr kumimoji="0" 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chemeClr val="tx1"/>
              </a:solidFill>
              <a:effectLst/>
              <a:uLnTx/>
              <a:uFillTx/>
              <a:latin typeface="+mn-lt"/>
              <a:ea typeface="+mn-ea"/>
              <a:cs typeface="+mn-cs"/>
            </a:endParaRPr>
          </a:p>
        </p:txBody>
      </p:sp>
      <p:sp>
        <p:nvSpPr>
          <p:cNvPr id="12" name="TextBox 11"/>
          <p:cNvSpPr txBox="1"/>
          <p:nvPr/>
        </p:nvSpPr>
        <p:spPr>
          <a:xfrm>
            <a:off x="298940" y="6511751"/>
            <a:ext cx="2438400" cy="261610"/>
          </a:xfrm>
          <a:prstGeom prst="rect">
            <a:avLst/>
          </a:prstGeom>
          <a:noFill/>
        </p:spPr>
        <p:txBody>
          <a:bodyPr wrap="square" rtlCol="0">
            <a:spAutoFit/>
          </a:bodyPr>
          <a:lstStyle/>
          <a:p>
            <a:r>
              <a:rPr lang="en-US" sz="1100" i="1" dirty="0" smtClean="0">
                <a:solidFill>
                  <a:schemeClr val="bg1"/>
                </a:solidFill>
              </a:rPr>
              <a:t>Source</a:t>
            </a:r>
            <a:r>
              <a:rPr lang="en-US" sz="1100" dirty="0" smtClean="0">
                <a:solidFill>
                  <a:schemeClr val="bg1"/>
                </a:solidFill>
              </a:rPr>
              <a:t>: Interview and survey results</a:t>
            </a:r>
            <a:endParaRPr lang="en-US" sz="1100" dirty="0">
              <a:solidFill>
                <a:schemeClr val="bg1"/>
              </a:solidFill>
            </a:endParaRPr>
          </a:p>
        </p:txBody>
      </p:sp>
      <p:sp>
        <p:nvSpPr>
          <p:cNvPr id="16" name="TextBox 15"/>
          <p:cNvSpPr txBox="1"/>
          <p:nvPr/>
        </p:nvSpPr>
        <p:spPr>
          <a:xfrm>
            <a:off x="4800600" y="6427113"/>
            <a:ext cx="3651740" cy="430887"/>
          </a:xfrm>
          <a:prstGeom prst="rect">
            <a:avLst/>
          </a:prstGeom>
          <a:noFill/>
        </p:spPr>
        <p:txBody>
          <a:bodyPr wrap="square" rtlCol="0">
            <a:spAutoFit/>
          </a:bodyPr>
          <a:lstStyle/>
          <a:p>
            <a:r>
              <a:rPr lang="en-US" sz="1100" i="1" dirty="0" smtClean="0">
                <a:solidFill>
                  <a:schemeClr val="bg1"/>
                </a:solidFill>
              </a:rPr>
              <a:t>See appendix 3 for detailed findings &amp; country-by-country analysis. See appendices 4-5 for survey results analysis. </a:t>
            </a:r>
            <a:endParaRPr lang="en-US" sz="1100" dirty="0">
              <a:solidFill>
                <a:schemeClr val="bg1"/>
              </a:solidFill>
            </a:endParaRPr>
          </a:p>
        </p:txBody>
      </p:sp>
      <p:grpSp>
        <p:nvGrpSpPr>
          <p:cNvPr id="28" name="Group 27"/>
          <p:cNvGrpSpPr/>
          <p:nvPr/>
        </p:nvGrpSpPr>
        <p:grpSpPr>
          <a:xfrm>
            <a:off x="762000" y="838200"/>
            <a:ext cx="914400" cy="369332"/>
            <a:chOff x="762000" y="1415534"/>
            <a:chExt cx="914400" cy="369332"/>
          </a:xfrm>
        </p:grpSpPr>
        <p:sp>
          <p:nvSpPr>
            <p:cNvPr id="19" name="TextBox 18"/>
            <p:cNvSpPr txBox="1"/>
            <p:nvPr/>
          </p:nvSpPr>
          <p:spPr>
            <a:xfrm>
              <a:off x="778214" y="1415534"/>
              <a:ext cx="881973" cy="369332"/>
            </a:xfrm>
            <a:prstGeom prst="rect">
              <a:avLst/>
            </a:prstGeom>
            <a:noFill/>
          </p:spPr>
          <p:txBody>
            <a:bodyPr wrap="none" rtlCol="0">
              <a:spAutoFit/>
            </a:bodyPr>
            <a:lstStyle/>
            <a:p>
              <a:r>
                <a:rPr lang="en-US" b="1" dirty="0" smtClean="0"/>
                <a:t>Finding</a:t>
              </a:r>
              <a:endParaRPr lang="en-US" b="1" dirty="0"/>
            </a:p>
          </p:txBody>
        </p:sp>
        <p:cxnSp>
          <p:nvCxnSpPr>
            <p:cNvPr id="22" name="Straight Connector 21"/>
            <p:cNvCxnSpPr/>
            <p:nvPr/>
          </p:nvCxnSpPr>
          <p:spPr>
            <a:xfrm>
              <a:off x="762000" y="1752600"/>
              <a:ext cx="914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762000" y="1447800"/>
              <a:ext cx="9144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7" name="Group 26"/>
          <p:cNvGrpSpPr/>
          <p:nvPr/>
        </p:nvGrpSpPr>
        <p:grpSpPr>
          <a:xfrm>
            <a:off x="5148621" y="838200"/>
            <a:ext cx="1094659" cy="369332"/>
            <a:chOff x="5205771" y="1415534"/>
            <a:chExt cx="1094659" cy="369332"/>
          </a:xfrm>
        </p:grpSpPr>
        <p:sp>
          <p:nvSpPr>
            <p:cNvPr id="20" name="TextBox 19"/>
            <p:cNvSpPr txBox="1"/>
            <p:nvPr/>
          </p:nvSpPr>
          <p:spPr>
            <a:xfrm>
              <a:off x="5205771" y="1415534"/>
              <a:ext cx="1094659" cy="369332"/>
            </a:xfrm>
            <a:prstGeom prst="rect">
              <a:avLst/>
            </a:prstGeom>
            <a:noFill/>
          </p:spPr>
          <p:txBody>
            <a:bodyPr wrap="none" rtlCol="0">
              <a:spAutoFit/>
            </a:bodyPr>
            <a:lstStyle/>
            <a:p>
              <a:r>
                <a:rPr lang="en-US" b="1" dirty="0" smtClean="0"/>
                <a:t>Rationale</a:t>
              </a:r>
              <a:endParaRPr lang="en-US" b="1" dirty="0"/>
            </a:p>
          </p:txBody>
        </p:sp>
        <p:cxnSp>
          <p:nvCxnSpPr>
            <p:cNvPr id="24" name="Straight Connector 23"/>
            <p:cNvCxnSpPr/>
            <p:nvPr/>
          </p:nvCxnSpPr>
          <p:spPr>
            <a:xfrm>
              <a:off x="5219700" y="1752600"/>
              <a:ext cx="1066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5219700" y="1447800"/>
              <a:ext cx="10668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1" name="Rectangle 20"/>
          <p:cNvSpPr/>
          <p:nvPr/>
        </p:nvSpPr>
        <p:spPr>
          <a:xfrm>
            <a:off x="228600" y="3090863"/>
            <a:ext cx="1920240" cy="1104900"/>
          </a:xfrm>
          <a:prstGeom prst="rect">
            <a:avLst/>
          </a:prstGeom>
          <a:solidFill>
            <a:schemeClr val="bg1">
              <a:lumMod val="85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Availability &amp; reliability are priority characteristics</a:t>
            </a:r>
            <a:endParaRPr lang="en-US" sz="1600" b="1" dirty="0">
              <a:solidFill>
                <a:schemeClr val="tx1"/>
              </a:solidFill>
            </a:endParaRPr>
          </a:p>
        </p:txBody>
      </p:sp>
      <p:sp>
        <p:nvSpPr>
          <p:cNvPr id="25" name="Rounded Rectangle 24"/>
          <p:cNvSpPr/>
          <p:nvPr/>
        </p:nvSpPr>
        <p:spPr>
          <a:xfrm>
            <a:off x="2571750" y="2881313"/>
            <a:ext cx="6248400" cy="1524000"/>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buFont typeface="Arial" pitchFamily="34" charset="0"/>
              <a:buChar char="•"/>
            </a:pPr>
            <a:r>
              <a:rPr lang="en-US" sz="1600" dirty="0" smtClean="0"/>
              <a:t> </a:t>
            </a:r>
            <a:r>
              <a:rPr lang="en-US" sz="1600" b="1" dirty="0" smtClean="0"/>
              <a:t>Availability: </a:t>
            </a:r>
            <a:r>
              <a:rPr lang="en-US" sz="1600" dirty="0" smtClean="0"/>
              <a:t> increased popular awareness of ODR schemes, coverage of multiple disputes types, industries, and languages.  </a:t>
            </a:r>
          </a:p>
          <a:p>
            <a:pPr>
              <a:spcBef>
                <a:spcPts val="600"/>
              </a:spcBef>
              <a:buFont typeface="Arial" pitchFamily="34" charset="0"/>
              <a:buChar char="•"/>
            </a:pPr>
            <a:r>
              <a:rPr lang="en-US" sz="1600" b="1" dirty="0" smtClean="0"/>
              <a:t> Reliability: </a:t>
            </a:r>
            <a:r>
              <a:rPr lang="en-US" sz="1600" dirty="0" smtClean="0"/>
              <a:t>neutral and competent decision-makers; neutral service providers.  Secure platform to protect  private info. </a:t>
            </a:r>
          </a:p>
          <a:p>
            <a:pPr>
              <a:spcBef>
                <a:spcPts val="600"/>
              </a:spcBef>
              <a:buFont typeface="Arial" pitchFamily="34" charset="0"/>
              <a:buChar char="•"/>
            </a:pPr>
            <a:r>
              <a:rPr lang="en-US" sz="1600" dirty="0" smtClean="0"/>
              <a:t> </a:t>
            </a:r>
            <a:r>
              <a:rPr lang="en-US" sz="1600" b="1" dirty="0" smtClean="0"/>
              <a:t>Fairness, efficiency: </a:t>
            </a:r>
            <a:r>
              <a:rPr lang="en-US" sz="1600" dirty="0" smtClean="0"/>
              <a:t>also ranked highly</a:t>
            </a:r>
          </a:p>
        </p:txBody>
      </p:sp>
      <p:sp>
        <p:nvSpPr>
          <p:cNvPr id="29" name="TextBox 28"/>
          <p:cNvSpPr txBox="1"/>
          <p:nvPr/>
        </p:nvSpPr>
        <p:spPr>
          <a:xfrm>
            <a:off x="612648" y="54114"/>
            <a:ext cx="7927848" cy="707886"/>
          </a:xfrm>
          <a:prstGeom prst="rect">
            <a:avLst/>
          </a:prstGeom>
          <a:noFill/>
        </p:spPr>
        <p:txBody>
          <a:bodyPr wrap="square" rtlCol="0">
            <a:spAutoFit/>
          </a:bodyPr>
          <a:lstStyle/>
          <a:p>
            <a:pPr algn="ctr"/>
            <a:r>
              <a:rPr lang="en-US" sz="2000" b="1" dirty="0" smtClean="0"/>
              <a:t>The Industry Ombudsman Model is Prevalent, Trusted, and Likely to Drive European ODR System Design</a:t>
            </a:r>
            <a:endParaRPr lang="en-US" sz="2000" b="1" dirty="0"/>
          </a:p>
        </p:txBody>
      </p:sp>
      <p:sp>
        <p:nvSpPr>
          <p:cNvPr id="30" name="Rectangle 29"/>
          <p:cNvSpPr/>
          <p:nvPr/>
        </p:nvSpPr>
        <p:spPr>
          <a:xfrm>
            <a:off x="247650" y="4857750"/>
            <a:ext cx="1920240" cy="1104900"/>
          </a:xfrm>
          <a:prstGeom prst="rect">
            <a:avLst/>
          </a:prstGeom>
          <a:solidFill>
            <a:schemeClr val="bg1">
              <a:lumMod val="85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Top implementation challenges for ADR providers</a:t>
            </a:r>
            <a:endParaRPr lang="en-US" sz="1600" b="1" dirty="0">
              <a:solidFill>
                <a:schemeClr val="tx1"/>
              </a:solidFill>
            </a:endParaRPr>
          </a:p>
        </p:txBody>
      </p:sp>
      <p:sp>
        <p:nvSpPr>
          <p:cNvPr id="31" name="Rounded Rectangle 30"/>
          <p:cNvSpPr/>
          <p:nvPr/>
        </p:nvSpPr>
        <p:spPr>
          <a:xfrm>
            <a:off x="2571750" y="4648200"/>
            <a:ext cx="6248400" cy="1524000"/>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en-US" sz="1600" i="1" dirty="0" smtClean="0"/>
              <a:t>What are the key challenges that your organization faces in providing ODR services by early 2015? </a:t>
            </a:r>
          </a:p>
          <a:p>
            <a:pPr>
              <a:spcBef>
                <a:spcPts val="600"/>
              </a:spcBef>
              <a:buFont typeface="Arial" pitchFamily="34" charset="0"/>
              <a:buChar char="•"/>
            </a:pPr>
            <a:r>
              <a:rPr lang="en-US" sz="1600" b="1" dirty="0" smtClean="0"/>
              <a:t> Financial: </a:t>
            </a:r>
            <a:r>
              <a:rPr lang="en-US" sz="1600" dirty="0" smtClean="0"/>
              <a:t> 56%</a:t>
            </a:r>
          </a:p>
          <a:p>
            <a:pPr>
              <a:spcBef>
                <a:spcPts val="600"/>
              </a:spcBef>
              <a:buFont typeface="Arial" pitchFamily="34" charset="0"/>
              <a:buChar char="•"/>
            </a:pPr>
            <a:r>
              <a:rPr lang="en-US" sz="1600" b="1" dirty="0" smtClean="0"/>
              <a:t> Lack of Familiarity: </a:t>
            </a:r>
            <a:r>
              <a:rPr lang="en-US" sz="1600" dirty="0" smtClean="0"/>
              <a:t> 48% </a:t>
            </a:r>
          </a:p>
          <a:p>
            <a:pPr>
              <a:spcBef>
                <a:spcPts val="600"/>
              </a:spcBef>
              <a:buFont typeface="Arial" pitchFamily="34" charset="0"/>
              <a:buChar char="•"/>
            </a:pPr>
            <a:r>
              <a:rPr lang="en-US" sz="1600" dirty="0" smtClean="0"/>
              <a:t> </a:t>
            </a:r>
            <a:r>
              <a:rPr lang="en-US" sz="1600" b="1" dirty="0" smtClean="0"/>
              <a:t>Technical Limits: 41% </a:t>
            </a:r>
            <a:endParaRPr lang="en-US" sz="16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11</a:t>
            </a:fld>
            <a:endParaRPr lang="en-US"/>
          </a:p>
        </p:txBody>
      </p:sp>
      <p:sp>
        <p:nvSpPr>
          <p:cNvPr id="5" name="TextBox 4"/>
          <p:cNvSpPr txBox="1"/>
          <p:nvPr/>
        </p:nvSpPr>
        <p:spPr>
          <a:xfrm>
            <a:off x="609360" y="2006910"/>
            <a:ext cx="1143262" cy="369332"/>
          </a:xfrm>
          <a:prstGeom prst="rect">
            <a:avLst/>
          </a:prstGeom>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dirty="0" smtClean="0"/>
              <a:t>Consumer</a:t>
            </a:r>
            <a:endParaRPr lang="en-US" dirty="0"/>
          </a:p>
        </p:txBody>
      </p:sp>
      <p:sp>
        <p:nvSpPr>
          <p:cNvPr id="6" name="TextBox 5"/>
          <p:cNvSpPr txBox="1"/>
          <p:nvPr/>
        </p:nvSpPr>
        <p:spPr>
          <a:xfrm>
            <a:off x="2718714" y="1995242"/>
            <a:ext cx="785984" cy="369332"/>
          </a:xfrm>
          <a:prstGeom prst="rect">
            <a:avLst/>
          </a:prstGeom>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dirty="0" smtClean="0"/>
              <a:t>Trader</a:t>
            </a:r>
            <a:endParaRPr lang="en-US" dirty="0"/>
          </a:p>
        </p:txBody>
      </p:sp>
      <p:cxnSp>
        <p:nvCxnSpPr>
          <p:cNvPr id="7" name="Straight Arrow Connector 6"/>
          <p:cNvCxnSpPr>
            <a:endCxn id="6" idx="1"/>
          </p:cNvCxnSpPr>
          <p:nvPr/>
        </p:nvCxnSpPr>
        <p:spPr>
          <a:xfrm>
            <a:off x="1752360" y="2179908"/>
            <a:ext cx="966354"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752360" y="1766642"/>
            <a:ext cx="990599" cy="461665"/>
          </a:xfrm>
          <a:prstGeom prst="rect">
            <a:avLst/>
          </a:prstGeom>
          <a:noFill/>
        </p:spPr>
        <p:txBody>
          <a:bodyPr wrap="square" rtlCol="0">
            <a:spAutoFit/>
          </a:bodyPr>
          <a:lstStyle/>
          <a:p>
            <a:pPr algn="ctr"/>
            <a:r>
              <a:rPr lang="en-US" sz="1200" dirty="0" smtClean="0"/>
              <a:t>Direct Negotiation </a:t>
            </a:r>
            <a:endParaRPr lang="en-US" sz="1200" dirty="0"/>
          </a:p>
        </p:txBody>
      </p:sp>
      <p:sp>
        <p:nvSpPr>
          <p:cNvPr id="9" name="TextBox 8"/>
          <p:cNvSpPr txBox="1"/>
          <p:nvPr/>
        </p:nvSpPr>
        <p:spPr>
          <a:xfrm>
            <a:off x="3505200" y="1919042"/>
            <a:ext cx="1406737" cy="523220"/>
          </a:xfrm>
          <a:prstGeom prst="rect">
            <a:avLst/>
          </a:prstGeom>
          <a:noFill/>
        </p:spPr>
        <p:txBody>
          <a:bodyPr wrap="square" rtlCol="0">
            <a:spAutoFit/>
          </a:bodyPr>
          <a:lstStyle/>
          <a:p>
            <a:r>
              <a:rPr lang="en-US" sz="1400" dirty="0" smtClean="0"/>
              <a:t>(8 week waiting period)</a:t>
            </a:r>
            <a:endParaRPr lang="en-US" sz="1400" dirty="0"/>
          </a:p>
        </p:txBody>
      </p:sp>
      <p:cxnSp>
        <p:nvCxnSpPr>
          <p:cNvPr id="13" name="Straight Arrow Connector 12"/>
          <p:cNvCxnSpPr>
            <a:stCxn id="8" idx="2"/>
            <a:endCxn id="17" idx="0"/>
          </p:cNvCxnSpPr>
          <p:nvPr/>
        </p:nvCxnSpPr>
        <p:spPr>
          <a:xfrm>
            <a:off x="2247660" y="2228307"/>
            <a:ext cx="27475" cy="529053"/>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8" idx="2"/>
            <a:endCxn id="28" idx="0"/>
          </p:cNvCxnSpPr>
          <p:nvPr/>
        </p:nvCxnSpPr>
        <p:spPr>
          <a:xfrm>
            <a:off x="2247660" y="2228307"/>
            <a:ext cx="1666434" cy="529053"/>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578470" y="2757360"/>
            <a:ext cx="1393330" cy="369332"/>
          </a:xfrm>
          <a:prstGeom prst="rect">
            <a:avLst/>
          </a:prstGeom>
          <a:solidFill>
            <a:schemeClr val="accent2"/>
          </a:solidFill>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dirty="0" smtClean="0"/>
              <a:t>Ombudsman</a:t>
            </a:r>
            <a:endParaRPr lang="en-US" dirty="0"/>
          </a:p>
        </p:txBody>
      </p:sp>
      <p:sp>
        <p:nvSpPr>
          <p:cNvPr id="24" name="TextBox 23"/>
          <p:cNvSpPr txBox="1"/>
          <p:nvPr/>
        </p:nvSpPr>
        <p:spPr>
          <a:xfrm>
            <a:off x="76200" y="2757360"/>
            <a:ext cx="1220014" cy="369332"/>
          </a:xfrm>
          <a:prstGeom prst="rect">
            <a:avLst/>
          </a:prstGeom>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dirty="0" smtClean="0"/>
              <a:t>Settlement</a:t>
            </a:r>
            <a:endParaRPr lang="en-US" dirty="0"/>
          </a:p>
        </p:txBody>
      </p:sp>
      <p:cxnSp>
        <p:nvCxnSpPr>
          <p:cNvPr id="26" name="Straight Arrow Connector 25"/>
          <p:cNvCxnSpPr>
            <a:stCxn id="8" idx="2"/>
          </p:cNvCxnSpPr>
          <p:nvPr/>
        </p:nvCxnSpPr>
        <p:spPr>
          <a:xfrm flipH="1">
            <a:off x="686207" y="2228307"/>
            <a:ext cx="1561453" cy="529053"/>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3559670" y="2757360"/>
            <a:ext cx="708848" cy="369332"/>
          </a:xfrm>
          <a:prstGeom prst="rect">
            <a:avLst/>
          </a:prstGeom>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dirty="0" smtClean="0"/>
              <a:t>Court</a:t>
            </a:r>
            <a:endParaRPr lang="en-US" dirty="0"/>
          </a:p>
        </p:txBody>
      </p:sp>
      <p:cxnSp>
        <p:nvCxnSpPr>
          <p:cNvPr id="35" name="Straight Arrow Connector 34"/>
          <p:cNvCxnSpPr>
            <a:stCxn id="17" idx="2"/>
            <a:endCxn id="38" idx="0"/>
          </p:cNvCxnSpPr>
          <p:nvPr/>
        </p:nvCxnSpPr>
        <p:spPr>
          <a:xfrm flipH="1">
            <a:off x="1524000" y="3126692"/>
            <a:ext cx="751135" cy="7254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152400" y="3852178"/>
            <a:ext cx="2743200" cy="830997"/>
          </a:xfrm>
          <a:prstGeom prst="rect">
            <a:avLst/>
          </a:prstGeom>
          <a:noFill/>
        </p:spPr>
        <p:txBody>
          <a:bodyPr wrap="square" rtlCol="0">
            <a:spAutoFit/>
          </a:bodyPr>
          <a:lstStyle/>
          <a:p>
            <a:pPr algn="ctr"/>
            <a:r>
              <a:rPr lang="en-US" sz="1600" dirty="0" smtClean="0"/>
              <a:t>Consumer submits </a:t>
            </a:r>
            <a:r>
              <a:rPr lang="en-US" sz="1600" b="1" dirty="0" smtClean="0"/>
              <a:t>complaint</a:t>
            </a:r>
            <a:r>
              <a:rPr lang="en-US" sz="1600" dirty="0" smtClean="0"/>
              <a:t> vs. trader; both parties submit </a:t>
            </a:r>
            <a:r>
              <a:rPr lang="en-US" sz="1600" b="1" dirty="0" smtClean="0"/>
              <a:t>written </a:t>
            </a:r>
            <a:r>
              <a:rPr lang="en-US" sz="1600" dirty="0" smtClean="0"/>
              <a:t>evidence only</a:t>
            </a:r>
          </a:p>
        </p:txBody>
      </p:sp>
      <p:sp>
        <p:nvSpPr>
          <p:cNvPr id="40" name="Rectangle 39"/>
          <p:cNvSpPr/>
          <p:nvPr/>
        </p:nvSpPr>
        <p:spPr>
          <a:xfrm>
            <a:off x="152400" y="5313041"/>
            <a:ext cx="2743200" cy="830997"/>
          </a:xfrm>
          <a:prstGeom prst="rect">
            <a:avLst/>
          </a:prstGeom>
        </p:spPr>
        <p:txBody>
          <a:bodyPr wrap="square">
            <a:spAutoFit/>
          </a:bodyPr>
          <a:lstStyle/>
          <a:p>
            <a:pPr algn="ctr"/>
            <a:r>
              <a:rPr lang="en-US" sz="1600" dirty="0" smtClean="0"/>
              <a:t>Ombudsman </a:t>
            </a:r>
            <a:r>
              <a:rPr lang="en-US" sz="1600" b="1" dirty="0" smtClean="0"/>
              <a:t>evaluates</a:t>
            </a:r>
            <a:r>
              <a:rPr lang="en-US" sz="1600" dirty="0" smtClean="0"/>
              <a:t> evidence, asserts </a:t>
            </a:r>
            <a:r>
              <a:rPr lang="en-US" sz="1600" b="1" dirty="0" smtClean="0"/>
              <a:t>judgment</a:t>
            </a:r>
            <a:r>
              <a:rPr lang="en-US" sz="1600" dirty="0" smtClean="0"/>
              <a:t> and </a:t>
            </a:r>
            <a:r>
              <a:rPr lang="en-US" sz="1600" b="1" dirty="0" smtClean="0"/>
              <a:t>award</a:t>
            </a:r>
            <a:endParaRPr lang="en-US" sz="1600" dirty="0"/>
          </a:p>
        </p:txBody>
      </p:sp>
      <p:sp>
        <p:nvSpPr>
          <p:cNvPr id="44" name="TextBox 43"/>
          <p:cNvSpPr txBox="1"/>
          <p:nvPr/>
        </p:nvSpPr>
        <p:spPr>
          <a:xfrm>
            <a:off x="5219700" y="1600198"/>
            <a:ext cx="3733800" cy="3139321"/>
          </a:xfrm>
          <a:prstGeom prst="rect">
            <a:avLst/>
          </a:prstGeom>
          <a:solidFill>
            <a:schemeClr val="bg1">
              <a:lumMod val="95000"/>
            </a:schemeClr>
          </a:solidFill>
          <a:ln>
            <a:solidFill>
              <a:schemeClr val="tx2"/>
            </a:solidFill>
            <a:prstDash val="dash"/>
          </a:ln>
          <a:effectLst>
            <a:outerShdw blurRad="50800" dist="38100" dir="2700000" algn="tl" rotWithShape="0">
              <a:prstClr val="black">
                <a:alpha val="40000"/>
              </a:prstClr>
            </a:outerShdw>
          </a:effectLst>
        </p:spPr>
        <p:txBody>
          <a:bodyPr wrap="square" rtlCol="0">
            <a:spAutoFit/>
          </a:bodyPr>
          <a:lstStyle/>
          <a:p>
            <a:pPr>
              <a:spcBef>
                <a:spcPts val="600"/>
              </a:spcBef>
              <a:spcAft>
                <a:spcPts val="600"/>
              </a:spcAft>
              <a:buFont typeface="Arial" pitchFamily="34" charset="0"/>
              <a:buChar char="•"/>
            </a:pPr>
            <a:r>
              <a:rPr lang="en-US" sz="1400" dirty="0" smtClean="0"/>
              <a:t>  </a:t>
            </a:r>
            <a:r>
              <a:rPr lang="en-US" sz="1400" b="1" dirty="0" smtClean="0"/>
              <a:t>Vendor Participation: </a:t>
            </a:r>
            <a:r>
              <a:rPr lang="en-US" sz="1400" dirty="0" smtClean="0"/>
              <a:t>Driven by industry association membership requirement or  by statutory/regulatory requirement</a:t>
            </a:r>
          </a:p>
          <a:p>
            <a:pPr>
              <a:spcBef>
                <a:spcPts val="600"/>
              </a:spcBef>
              <a:spcAft>
                <a:spcPts val="600"/>
              </a:spcAft>
              <a:buFont typeface="Arial" pitchFamily="34" charset="0"/>
              <a:buChar char="•"/>
            </a:pPr>
            <a:r>
              <a:rPr lang="en-US" sz="1400" b="1" dirty="0" smtClean="0"/>
              <a:t> Timing: </a:t>
            </a:r>
            <a:r>
              <a:rPr lang="en-US" sz="1400" dirty="0" smtClean="0"/>
              <a:t>After complaint filing, process takes as long as 4 months (Germany), faster in UK</a:t>
            </a:r>
          </a:p>
          <a:p>
            <a:pPr>
              <a:spcBef>
                <a:spcPts val="600"/>
              </a:spcBef>
              <a:spcAft>
                <a:spcPts val="600"/>
              </a:spcAft>
              <a:buFont typeface="Arial" pitchFamily="34" charset="0"/>
              <a:buChar char="•"/>
            </a:pPr>
            <a:r>
              <a:rPr lang="en-US" sz="1400" dirty="0" smtClean="0"/>
              <a:t> </a:t>
            </a:r>
            <a:r>
              <a:rPr lang="en-US" sz="1400" b="1" dirty="0" smtClean="0"/>
              <a:t>Oversight: </a:t>
            </a:r>
            <a:r>
              <a:rPr lang="en-US" sz="1400" dirty="0" smtClean="0"/>
              <a:t>Advisory board of representatives – drawn from industry, academia, government, and consumer protection organizations – appoints ombudsman and sets process rules</a:t>
            </a:r>
            <a:endParaRPr lang="en-US" sz="1400" b="1" dirty="0" smtClean="0"/>
          </a:p>
          <a:p>
            <a:pPr>
              <a:spcBef>
                <a:spcPts val="600"/>
              </a:spcBef>
              <a:spcAft>
                <a:spcPts val="600"/>
              </a:spcAft>
              <a:buFont typeface="Arial" pitchFamily="34" charset="0"/>
              <a:buChar char="•"/>
            </a:pPr>
            <a:r>
              <a:rPr lang="en-US" sz="1400" b="1" dirty="0" smtClean="0"/>
              <a:t> Reporting: </a:t>
            </a:r>
            <a:r>
              <a:rPr lang="en-US" sz="1400" dirty="0" smtClean="0"/>
              <a:t>Ombudsman schemes report annually on aggregate outcomes, not individual complaint outcomes</a:t>
            </a:r>
          </a:p>
        </p:txBody>
      </p:sp>
      <p:cxnSp>
        <p:nvCxnSpPr>
          <p:cNvPr id="49" name="Straight Arrow Connector 48"/>
          <p:cNvCxnSpPr>
            <a:stCxn id="38" idx="2"/>
          </p:cNvCxnSpPr>
          <p:nvPr/>
        </p:nvCxnSpPr>
        <p:spPr>
          <a:xfrm>
            <a:off x="1524000" y="4683175"/>
            <a:ext cx="0" cy="6298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4648200" y="5537054"/>
            <a:ext cx="4267200" cy="307777"/>
          </a:xfrm>
          <a:prstGeom prst="rect">
            <a:avLst/>
          </a:prstGeom>
          <a:noFill/>
        </p:spPr>
        <p:txBody>
          <a:bodyPr wrap="square" rtlCol="0">
            <a:spAutoFit/>
          </a:bodyPr>
          <a:lstStyle/>
          <a:p>
            <a:r>
              <a:rPr lang="en-US" sz="1400" b="1" i="1" dirty="0" smtClean="0"/>
              <a:t>Binding</a:t>
            </a:r>
            <a:r>
              <a:rPr lang="en-US" sz="1400" dirty="0" smtClean="0"/>
              <a:t> up to some maximum value threshold</a:t>
            </a:r>
            <a:endParaRPr lang="en-US" sz="1400" dirty="0"/>
          </a:p>
        </p:txBody>
      </p:sp>
      <p:sp>
        <p:nvSpPr>
          <p:cNvPr id="51" name="TextBox 50"/>
          <p:cNvSpPr txBox="1"/>
          <p:nvPr/>
        </p:nvSpPr>
        <p:spPr>
          <a:xfrm>
            <a:off x="4648200" y="5925235"/>
            <a:ext cx="2743200" cy="307777"/>
          </a:xfrm>
          <a:prstGeom prst="rect">
            <a:avLst/>
          </a:prstGeom>
          <a:noFill/>
        </p:spPr>
        <p:txBody>
          <a:bodyPr wrap="square" rtlCol="0">
            <a:spAutoFit/>
          </a:bodyPr>
          <a:lstStyle/>
          <a:p>
            <a:r>
              <a:rPr lang="en-US" sz="1400" b="1" i="1" dirty="0" smtClean="0"/>
              <a:t>Advisory</a:t>
            </a:r>
            <a:r>
              <a:rPr lang="en-US" sz="1400" dirty="0" smtClean="0"/>
              <a:t> above threshold </a:t>
            </a:r>
            <a:endParaRPr lang="en-US" sz="1400" dirty="0"/>
          </a:p>
        </p:txBody>
      </p:sp>
      <p:sp>
        <p:nvSpPr>
          <p:cNvPr id="52" name="TextBox 51"/>
          <p:cNvSpPr txBox="1"/>
          <p:nvPr/>
        </p:nvSpPr>
        <p:spPr>
          <a:xfrm>
            <a:off x="2909450" y="5909846"/>
            <a:ext cx="1219200" cy="338554"/>
          </a:xfrm>
          <a:prstGeom prst="rect">
            <a:avLst/>
          </a:prstGeom>
          <a:noFill/>
          <a:ln>
            <a:noFill/>
            <a:prstDash val="dash"/>
          </a:ln>
        </p:spPr>
        <p:txBody>
          <a:bodyPr wrap="square" rtlCol="0">
            <a:spAutoFit/>
          </a:bodyPr>
          <a:lstStyle/>
          <a:p>
            <a:r>
              <a:rPr lang="en-US" sz="1600" b="1" dirty="0" smtClean="0"/>
              <a:t>Trader </a:t>
            </a:r>
            <a:r>
              <a:rPr lang="en-US" sz="1600" dirty="0" smtClean="0"/>
              <a:t>loses</a:t>
            </a:r>
            <a:endParaRPr lang="en-US" sz="1600" b="1" dirty="0"/>
          </a:p>
        </p:txBody>
      </p:sp>
      <p:sp>
        <p:nvSpPr>
          <p:cNvPr id="53" name="TextBox 52"/>
          <p:cNvSpPr txBox="1"/>
          <p:nvPr/>
        </p:nvSpPr>
        <p:spPr>
          <a:xfrm>
            <a:off x="2916380" y="5175743"/>
            <a:ext cx="1524000" cy="338554"/>
          </a:xfrm>
          <a:prstGeom prst="rect">
            <a:avLst/>
          </a:prstGeom>
          <a:noFill/>
          <a:ln>
            <a:noFill/>
            <a:prstDash val="dash"/>
          </a:ln>
        </p:spPr>
        <p:txBody>
          <a:bodyPr wrap="square" rtlCol="0">
            <a:spAutoFit/>
          </a:bodyPr>
          <a:lstStyle/>
          <a:p>
            <a:r>
              <a:rPr lang="en-US" sz="1600" b="1" dirty="0" smtClean="0"/>
              <a:t>Consumer </a:t>
            </a:r>
            <a:r>
              <a:rPr lang="en-US" sz="1600" dirty="0" smtClean="0"/>
              <a:t>loses </a:t>
            </a:r>
            <a:endParaRPr lang="en-US" sz="1600" dirty="0"/>
          </a:p>
        </p:txBody>
      </p:sp>
      <p:sp>
        <p:nvSpPr>
          <p:cNvPr id="54" name="TextBox 53"/>
          <p:cNvSpPr txBox="1"/>
          <p:nvPr/>
        </p:nvSpPr>
        <p:spPr>
          <a:xfrm>
            <a:off x="4648200" y="5268865"/>
            <a:ext cx="4648200" cy="307777"/>
          </a:xfrm>
          <a:prstGeom prst="rect">
            <a:avLst/>
          </a:prstGeom>
          <a:noFill/>
        </p:spPr>
        <p:txBody>
          <a:bodyPr wrap="square" rtlCol="0">
            <a:spAutoFit/>
          </a:bodyPr>
          <a:lstStyle/>
          <a:p>
            <a:r>
              <a:rPr lang="en-US" sz="1400" b="1" i="1" dirty="0" smtClean="0"/>
              <a:t>Never binding </a:t>
            </a:r>
            <a:r>
              <a:rPr lang="en-US" sz="1400" dirty="0" smtClean="0"/>
              <a:t>at any point (consumer retains court option)</a:t>
            </a:r>
            <a:endParaRPr lang="en-US" sz="1400" dirty="0"/>
          </a:p>
        </p:txBody>
      </p:sp>
      <p:sp>
        <p:nvSpPr>
          <p:cNvPr id="62" name="TextBox 61"/>
          <p:cNvSpPr txBox="1"/>
          <p:nvPr/>
        </p:nvSpPr>
        <p:spPr>
          <a:xfrm>
            <a:off x="228600" y="1385642"/>
            <a:ext cx="990600" cy="523220"/>
          </a:xfrm>
          <a:prstGeom prst="rect">
            <a:avLst/>
          </a:prstGeom>
          <a:noFill/>
          <a:ln>
            <a:solidFill>
              <a:schemeClr val="tx1"/>
            </a:solidFill>
            <a:prstDash val="dashDot"/>
          </a:ln>
        </p:spPr>
        <p:txBody>
          <a:bodyPr wrap="square" rtlCol="0">
            <a:spAutoFit/>
          </a:bodyPr>
          <a:lstStyle/>
          <a:p>
            <a:pPr algn="ctr"/>
            <a:r>
              <a:rPr lang="en-US" sz="1400" b="1" dirty="0" smtClean="0"/>
              <a:t>Consumer Grievance</a:t>
            </a:r>
            <a:endParaRPr lang="en-US" sz="1400" b="1" dirty="0"/>
          </a:p>
        </p:txBody>
      </p:sp>
      <p:cxnSp>
        <p:nvCxnSpPr>
          <p:cNvPr id="64" name="Curved Connector 63"/>
          <p:cNvCxnSpPr>
            <a:stCxn id="62" idx="1"/>
            <a:endCxn id="5" idx="1"/>
          </p:cNvCxnSpPr>
          <p:nvPr/>
        </p:nvCxnSpPr>
        <p:spPr>
          <a:xfrm rot="10800000" flipH="1" flipV="1">
            <a:off x="228600" y="1647252"/>
            <a:ext cx="380760" cy="544324"/>
          </a:xfrm>
          <a:prstGeom prst="curvedConnector3">
            <a:avLst>
              <a:gd name="adj1" fmla="val -60038"/>
            </a:avLst>
          </a:prstGeom>
          <a:ln>
            <a:tailEnd type="arrow"/>
          </a:ln>
        </p:spPr>
        <p:style>
          <a:lnRef idx="1">
            <a:schemeClr val="accent1"/>
          </a:lnRef>
          <a:fillRef idx="0">
            <a:schemeClr val="accent1"/>
          </a:fillRef>
          <a:effectRef idx="0">
            <a:schemeClr val="accent1"/>
          </a:effectRef>
          <a:fontRef idx="minor">
            <a:schemeClr val="tx1"/>
          </a:fontRef>
        </p:style>
      </p:cxnSp>
      <p:sp>
        <p:nvSpPr>
          <p:cNvPr id="65" name="Left Brace 64"/>
          <p:cNvSpPr/>
          <p:nvPr/>
        </p:nvSpPr>
        <p:spPr>
          <a:xfrm>
            <a:off x="2770910" y="5348041"/>
            <a:ext cx="200890" cy="748145"/>
          </a:xfrm>
          <a:prstGeom prst="lef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dirty="0"/>
          </a:p>
        </p:txBody>
      </p:sp>
      <p:cxnSp>
        <p:nvCxnSpPr>
          <p:cNvPr id="75" name="Straight Arrow Connector 74"/>
          <p:cNvCxnSpPr>
            <a:stCxn id="53" idx="3"/>
          </p:cNvCxnSpPr>
          <p:nvPr/>
        </p:nvCxnSpPr>
        <p:spPr>
          <a:xfrm>
            <a:off x="4440380" y="5345020"/>
            <a:ext cx="207820" cy="15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a:stCxn id="52" idx="3"/>
            <a:endCxn id="50" idx="1"/>
          </p:cNvCxnSpPr>
          <p:nvPr/>
        </p:nvCxnSpPr>
        <p:spPr>
          <a:xfrm flipV="1">
            <a:off x="4128650" y="5690943"/>
            <a:ext cx="519550" cy="388180"/>
          </a:xfrm>
          <a:prstGeom prst="straightConnector1">
            <a:avLst/>
          </a:prstGeom>
          <a:ln>
            <a:prstDash val="lgDash"/>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a:stCxn id="52" idx="3"/>
            <a:endCxn id="51" idx="1"/>
          </p:cNvCxnSpPr>
          <p:nvPr/>
        </p:nvCxnSpPr>
        <p:spPr>
          <a:xfrm>
            <a:off x="4128650" y="6079123"/>
            <a:ext cx="519550" cy="1"/>
          </a:xfrm>
          <a:prstGeom prst="straightConnector1">
            <a:avLst/>
          </a:prstGeom>
          <a:ln>
            <a:prstDash val="lgDash"/>
            <a:tailEnd type="arrow"/>
          </a:ln>
        </p:spPr>
        <p:style>
          <a:lnRef idx="1">
            <a:schemeClr val="accent1"/>
          </a:lnRef>
          <a:fillRef idx="0">
            <a:schemeClr val="accent1"/>
          </a:fillRef>
          <a:effectRef idx="0">
            <a:schemeClr val="accent1"/>
          </a:effectRef>
          <a:fontRef idx="minor">
            <a:schemeClr val="tx1"/>
          </a:fontRef>
        </p:style>
      </p:cxnSp>
      <p:grpSp>
        <p:nvGrpSpPr>
          <p:cNvPr id="46" name="Group 45"/>
          <p:cNvGrpSpPr/>
          <p:nvPr/>
        </p:nvGrpSpPr>
        <p:grpSpPr>
          <a:xfrm>
            <a:off x="457200" y="838200"/>
            <a:ext cx="3581400" cy="381000"/>
            <a:chOff x="457200" y="1143000"/>
            <a:chExt cx="3581400" cy="381000"/>
          </a:xfrm>
        </p:grpSpPr>
        <p:sp>
          <p:nvSpPr>
            <p:cNvPr id="58" name="TextBox 57"/>
            <p:cNvSpPr txBox="1"/>
            <p:nvPr/>
          </p:nvSpPr>
          <p:spPr>
            <a:xfrm>
              <a:off x="457200" y="1143000"/>
              <a:ext cx="3581400" cy="369332"/>
            </a:xfrm>
            <a:prstGeom prst="rect">
              <a:avLst/>
            </a:prstGeom>
            <a:noFill/>
          </p:spPr>
          <p:txBody>
            <a:bodyPr wrap="square" rtlCol="0">
              <a:spAutoFit/>
            </a:bodyPr>
            <a:lstStyle/>
            <a:p>
              <a:pPr algn="ctr"/>
              <a:r>
                <a:rPr lang="en-US" dirty="0" smtClean="0"/>
                <a:t>Typical Ombudsman Process</a:t>
              </a:r>
              <a:endParaRPr lang="en-US" dirty="0"/>
            </a:p>
          </p:txBody>
        </p:sp>
        <p:cxnSp>
          <p:nvCxnSpPr>
            <p:cNvPr id="59" name="Straight Connector 58"/>
            <p:cNvCxnSpPr/>
            <p:nvPr/>
          </p:nvCxnSpPr>
          <p:spPr>
            <a:xfrm>
              <a:off x="685800" y="1524000"/>
              <a:ext cx="3048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a:off x="685800" y="1143000"/>
              <a:ext cx="3048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5" name="Group 44"/>
          <p:cNvGrpSpPr/>
          <p:nvPr/>
        </p:nvGrpSpPr>
        <p:grpSpPr>
          <a:xfrm>
            <a:off x="5295900" y="838200"/>
            <a:ext cx="3581400" cy="381000"/>
            <a:chOff x="5295900" y="1143000"/>
            <a:chExt cx="3581400" cy="381000"/>
          </a:xfrm>
        </p:grpSpPr>
        <p:sp>
          <p:nvSpPr>
            <p:cNvPr id="41" name="TextBox 40"/>
            <p:cNvSpPr txBox="1"/>
            <p:nvPr/>
          </p:nvSpPr>
          <p:spPr>
            <a:xfrm>
              <a:off x="5295900" y="1143000"/>
              <a:ext cx="3581400" cy="369332"/>
            </a:xfrm>
            <a:prstGeom prst="rect">
              <a:avLst/>
            </a:prstGeom>
            <a:noFill/>
          </p:spPr>
          <p:txBody>
            <a:bodyPr wrap="square" rtlCol="0">
              <a:spAutoFit/>
            </a:bodyPr>
            <a:lstStyle/>
            <a:p>
              <a:pPr algn="ctr"/>
              <a:r>
                <a:rPr lang="en-US" dirty="0" smtClean="0"/>
                <a:t>Ombudsman Key Characteristics </a:t>
              </a:r>
              <a:endParaRPr lang="en-US" dirty="0"/>
            </a:p>
          </p:txBody>
        </p:sp>
        <p:cxnSp>
          <p:nvCxnSpPr>
            <p:cNvPr id="43" name="Straight Connector 42"/>
            <p:cNvCxnSpPr/>
            <p:nvPr/>
          </p:nvCxnSpPr>
          <p:spPr>
            <a:xfrm>
              <a:off x="5524500" y="1524000"/>
              <a:ext cx="3124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a:off x="5562600" y="1143000"/>
              <a:ext cx="30480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42" name="TextBox 41"/>
          <p:cNvSpPr txBox="1"/>
          <p:nvPr/>
        </p:nvSpPr>
        <p:spPr>
          <a:xfrm>
            <a:off x="228600" y="6457890"/>
            <a:ext cx="7924800" cy="400110"/>
          </a:xfrm>
          <a:prstGeom prst="rect">
            <a:avLst/>
          </a:prstGeom>
          <a:noFill/>
        </p:spPr>
        <p:txBody>
          <a:bodyPr wrap="square" rtlCol="0">
            <a:spAutoFit/>
          </a:bodyPr>
          <a:lstStyle/>
          <a:p>
            <a:r>
              <a:rPr lang="en-US" sz="1000" i="1" dirty="0" smtClean="0">
                <a:solidFill>
                  <a:schemeClr val="bg1"/>
                </a:solidFill>
              </a:rPr>
              <a:t>Source: </a:t>
            </a:r>
            <a:r>
              <a:rPr lang="en-US" sz="1000" dirty="0" smtClean="0">
                <a:solidFill>
                  <a:schemeClr val="bg1"/>
                </a:solidFill>
              </a:rPr>
              <a:t> Gunter Hirsch, “The German Insurance Ombudsman,” Springer-</a:t>
            </a:r>
            <a:r>
              <a:rPr lang="en-US" sz="1000" dirty="0" err="1" smtClean="0">
                <a:solidFill>
                  <a:schemeClr val="bg1"/>
                </a:solidFill>
              </a:rPr>
              <a:t>Verlag</a:t>
            </a:r>
            <a:r>
              <a:rPr lang="en-US" sz="1000" dirty="0" smtClean="0">
                <a:solidFill>
                  <a:schemeClr val="bg1"/>
                </a:solidFill>
              </a:rPr>
              <a:t> 2011;  </a:t>
            </a:r>
            <a:r>
              <a:rPr lang="en-US" sz="1000" dirty="0" err="1" smtClean="0">
                <a:solidFill>
                  <a:schemeClr val="bg1"/>
                </a:solidFill>
              </a:rPr>
              <a:t>Jurgen</a:t>
            </a:r>
            <a:r>
              <a:rPr lang="en-US" sz="1000" dirty="0" smtClean="0">
                <a:solidFill>
                  <a:schemeClr val="bg1"/>
                </a:solidFill>
              </a:rPr>
              <a:t> </a:t>
            </a:r>
            <a:r>
              <a:rPr lang="en-US" sz="1000" dirty="0" err="1" smtClean="0">
                <a:solidFill>
                  <a:schemeClr val="bg1"/>
                </a:solidFill>
              </a:rPr>
              <a:t>Basedow</a:t>
            </a:r>
            <a:r>
              <a:rPr lang="en-US" sz="1000" dirty="0" smtClean="0">
                <a:solidFill>
                  <a:schemeClr val="bg1"/>
                </a:solidFill>
              </a:rPr>
              <a:t>, “Small Claims Enforcement in a High Cost Country: The German Insurance Ombudsman” Scandinavian Studies in Law, 2007; interviews. </a:t>
            </a:r>
            <a:endParaRPr lang="en-US" sz="1000" dirty="0">
              <a:solidFill>
                <a:schemeClr val="bg1"/>
              </a:solidFill>
            </a:endParaRPr>
          </a:p>
        </p:txBody>
      </p:sp>
      <p:sp>
        <p:nvSpPr>
          <p:cNvPr id="39" name="TextBox 38"/>
          <p:cNvSpPr txBox="1"/>
          <p:nvPr/>
        </p:nvSpPr>
        <p:spPr>
          <a:xfrm>
            <a:off x="612648" y="152400"/>
            <a:ext cx="7927848" cy="400110"/>
          </a:xfrm>
          <a:prstGeom prst="rect">
            <a:avLst/>
          </a:prstGeom>
          <a:noFill/>
        </p:spPr>
        <p:txBody>
          <a:bodyPr wrap="square" rtlCol="0">
            <a:spAutoFit/>
          </a:bodyPr>
          <a:lstStyle/>
          <a:p>
            <a:pPr algn="ctr"/>
            <a:r>
              <a:rPr lang="en-US" sz="2000" b="1" dirty="0" smtClean="0"/>
              <a:t>How the Industry Ombudsman Model Works</a:t>
            </a:r>
            <a:endParaRPr lang="en-US" sz="20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12</a:t>
            </a:fld>
            <a:endParaRPr lang="en-US"/>
          </a:p>
        </p:txBody>
      </p:sp>
      <p:sp>
        <p:nvSpPr>
          <p:cNvPr id="5" name="Slide Number Placeholder 3"/>
          <p:cNvSpPr txBox="1">
            <a:spLocks/>
          </p:cNvSpPr>
          <p:nvPr/>
        </p:nvSpPr>
        <p:spPr>
          <a:xfrm>
            <a:off x="8534400" y="6464300"/>
            <a:ext cx="5334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DE6670D6-F1EF-4E4E-BE9C-5D8B6D21C5F5}" type="slidenum">
              <a:rPr kumimoji="0" 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8" name="TextBox 7"/>
          <p:cNvSpPr txBox="1"/>
          <p:nvPr/>
        </p:nvSpPr>
        <p:spPr>
          <a:xfrm>
            <a:off x="612648" y="155448"/>
            <a:ext cx="7927848" cy="707886"/>
          </a:xfrm>
          <a:prstGeom prst="rect">
            <a:avLst/>
          </a:prstGeom>
          <a:noFill/>
        </p:spPr>
        <p:txBody>
          <a:bodyPr wrap="square" rtlCol="0">
            <a:spAutoFit/>
          </a:bodyPr>
          <a:lstStyle/>
          <a:p>
            <a:pPr algn="ctr"/>
            <a:r>
              <a:rPr lang="en-US" sz="2000" b="1" dirty="0" smtClean="0"/>
              <a:t>There are Several Key Challenges to Adapting the Ombudsman Model to Handle Low-Value, Cross-Border E-Commerce Disputes </a:t>
            </a:r>
            <a:endParaRPr lang="en-US" sz="2000" b="1" dirty="0"/>
          </a:p>
        </p:txBody>
      </p:sp>
      <p:sp>
        <p:nvSpPr>
          <p:cNvPr id="9" name="Slide Number Placeholder 3"/>
          <p:cNvSpPr txBox="1">
            <a:spLocks/>
          </p:cNvSpPr>
          <p:nvPr/>
        </p:nvSpPr>
        <p:spPr>
          <a:xfrm>
            <a:off x="8534400" y="6464300"/>
            <a:ext cx="5334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DE6670D6-F1EF-4E4E-BE9C-5D8B6D21C5F5}" type="slidenum">
              <a:rPr kumimoji="0" 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11" name="TextBox 10"/>
          <p:cNvSpPr txBox="1"/>
          <p:nvPr/>
        </p:nvSpPr>
        <p:spPr>
          <a:xfrm>
            <a:off x="3067050" y="1066800"/>
            <a:ext cx="2095500" cy="646331"/>
          </a:xfrm>
          <a:prstGeom prst="rect">
            <a:avLst/>
          </a:prstGeom>
          <a:noFill/>
        </p:spPr>
        <p:txBody>
          <a:bodyPr wrap="square" rtlCol="0">
            <a:spAutoFit/>
          </a:bodyPr>
          <a:lstStyle/>
          <a:p>
            <a:pPr algn="ctr"/>
            <a:r>
              <a:rPr lang="en-US" b="1" dirty="0" smtClean="0"/>
              <a:t>Current Ombudsman Model</a:t>
            </a:r>
            <a:endParaRPr lang="en-US" b="1" dirty="0"/>
          </a:p>
        </p:txBody>
      </p:sp>
      <p:sp>
        <p:nvSpPr>
          <p:cNvPr id="19" name="TextBox 18"/>
          <p:cNvSpPr txBox="1"/>
          <p:nvPr/>
        </p:nvSpPr>
        <p:spPr>
          <a:xfrm>
            <a:off x="2895600" y="1890355"/>
            <a:ext cx="2438400" cy="1077218"/>
          </a:xfrm>
          <a:prstGeom prst="rect">
            <a:avLst/>
          </a:prstGeom>
          <a:noFill/>
        </p:spPr>
        <p:txBody>
          <a:bodyPr wrap="square" rtlCol="0">
            <a:spAutoFit/>
          </a:bodyPr>
          <a:lstStyle/>
          <a:p>
            <a:r>
              <a:rPr lang="en-US" sz="1600" dirty="0" smtClean="0"/>
              <a:t>Vendor participants are </a:t>
            </a:r>
            <a:r>
              <a:rPr lang="en-US" sz="1600" b="1" dirty="0" smtClean="0"/>
              <a:t>large, regulated, and organized industries</a:t>
            </a:r>
            <a:r>
              <a:rPr lang="en-US" sz="1600" dirty="0" smtClean="0"/>
              <a:t> (e.g. insurance, transportation) </a:t>
            </a:r>
            <a:endParaRPr lang="en-US" sz="1600" dirty="0"/>
          </a:p>
        </p:txBody>
      </p:sp>
      <p:sp>
        <p:nvSpPr>
          <p:cNvPr id="20" name="TextBox 19"/>
          <p:cNvSpPr txBox="1"/>
          <p:nvPr/>
        </p:nvSpPr>
        <p:spPr>
          <a:xfrm>
            <a:off x="2895600" y="3431560"/>
            <a:ext cx="2438400" cy="1323439"/>
          </a:xfrm>
          <a:prstGeom prst="rect">
            <a:avLst/>
          </a:prstGeom>
          <a:noFill/>
        </p:spPr>
        <p:txBody>
          <a:bodyPr wrap="square" rtlCol="0">
            <a:spAutoFit/>
          </a:bodyPr>
          <a:lstStyle/>
          <a:p>
            <a:r>
              <a:rPr lang="en-US" sz="1600" b="1" dirty="0" smtClean="0"/>
              <a:t>Process takes months </a:t>
            </a:r>
            <a:r>
              <a:rPr lang="en-US" sz="1600" dirty="0" smtClean="0"/>
              <a:t>and</a:t>
            </a:r>
            <a:r>
              <a:rPr lang="en-US" sz="1600" b="1" dirty="0" smtClean="0"/>
              <a:t> </a:t>
            </a:r>
            <a:r>
              <a:rPr lang="en-US" sz="1600" dirty="0" smtClean="0"/>
              <a:t>includes review by multiple individuals; ombudsman services handle less than 10,000 cases per year</a:t>
            </a:r>
            <a:endParaRPr lang="en-US" sz="1600" dirty="0"/>
          </a:p>
        </p:txBody>
      </p:sp>
      <p:sp>
        <p:nvSpPr>
          <p:cNvPr id="21" name="TextBox 20"/>
          <p:cNvSpPr txBox="1"/>
          <p:nvPr/>
        </p:nvSpPr>
        <p:spPr>
          <a:xfrm>
            <a:off x="2895600" y="5029200"/>
            <a:ext cx="2438400" cy="1323439"/>
          </a:xfrm>
          <a:prstGeom prst="rect">
            <a:avLst/>
          </a:prstGeom>
          <a:noFill/>
        </p:spPr>
        <p:txBody>
          <a:bodyPr wrap="square" rtlCol="0">
            <a:spAutoFit/>
          </a:bodyPr>
          <a:lstStyle/>
          <a:p>
            <a:r>
              <a:rPr lang="en-US" sz="1600" b="1" dirty="0" smtClean="0"/>
              <a:t>Vendor</a:t>
            </a:r>
            <a:r>
              <a:rPr lang="en-US" sz="1600" dirty="0" smtClean="0"/>
              <a:t> </a:t>
            </a:r>
            <a:r>
              <a:rPr lang="en-US" sz="1600" b="1" dirty="0" smtClean="0"/>
              <a:t>participation compelled</a:t>
            </a:r>
            <a:r>
              <a:rPr lang="en-US" sz="1600" dirty="0" smtClean="0"/>
              <a:t> by industry associations or regulation. Ombudsman decisions binding in most cases.  </a:t>
            </a:r>
            <a:endParaRPr lang="en-US" sz="1600" dirty="0"/>
          </a:p>
        </p:txBody>
      </p:sp>
      <p:sp>
        <p:nvSpPr>
          <p:cNvPr id="25" name="TextBox 24"/>
          <p:cNvSpPr txBox="1"/>
          <p:nvPr/>
        </p:nvSpPr>
        <p:spPr>
          <a:xfrm>
            <a:off x="5542359" y="1974994"/>
            <a:ext cx="3581400" cy="907941"/>
          </a:xfrm>
          <a:prstGeom prst="rect">
            <a:avLst/>
          </a:prstGeom>
          <a:noFill/>
        </p:spPr>
        <p:txBody>
          <a:bodyPr wrap="square" rtlCol="0">
            <a:spAutoFit/>
          </a:bodyPr>
          <a:lstStyle/>
          <a:p>
            <a:pPr>
              <a:spcBef>
                <a:spcPts val="600"/>
              </a:spcBef>
              <a:buFont typeface="Arial" pitchFamily="34" charset="0"/>
              <a:buChar char="•"/>
            </a:pPr>
            <a:r>
              <a:rPr lang="en-US" sz="1600" dirty="0" smtClean="0"/>
              <a:t>  Absence of cross-border e-vendor associations or industry </a:t>
            </a:r>
            <a:r>
              <a:rPr lang="en-US" sz="1600" dirty="0" err="1" smtClean="0"/>
              <a:t>ombuds</a:t>
            </a:r>
            <a:r>
              <a:rPr lang="en-US" sz="1600" dirty="0" smtClean="0"/>
              <a:t> </a:t>
            </a:r>
          </a:p>
          <a:p>
            <a:pPr>
              <a:spcBef>
                <a:spcPts val="600"/>
              </a:spcBef>
              <a:buFont typeface="Arial" pitchFamily="34" charset="0"/>
              <a:buChar char="•"/>
            </a:pPr>
            <a:r>
              <a:rPr lang="en-US" sz="1600" dirty="0" smtClean="0"/>
              <a:t> Smaller transaction size for e-vendors </a:t>
            </a:r>
            <a:endParaRPr lang="en-US" sz="1600" dirty="0"/>
          </a:p>
        </p:txBody>
      </p:sp>
      <p:sp>
        <p:nvSpPr>
          <p:cNvPr id="27" name="TextBox 26"/>
          <p:cNvSpPr txBox="1"/>
          <p:nvPr/>
        </p:nvSpPr>
        <p:spPr>
          <a:xfrm>
            <a:off x="5542359" y="5113838"/>
            <a:ext cx="3581400" cy="1154162"/>
          </a:xfrm>
          <a:prstGeom prst="rect">
            <a:avLst/>
          </a:prstGeom>
          <a:noFill/>
        </p:spPr>
        <p:txBody>
          <a:bodyPr wrap="square" rtlCol="0">
            <a:spAutoFit/>
          </a:bodyPr>
          <a:lstStyle/>
          <a:p>
            <a:pPr>
              <a:spcBef>
                <a:spcPts val="600"/>
              </a:spcBef>
              <a:buFont typeface="Arial" pitchFamily="34" charset="0"/>
              <a:buChar char="•"/>
            </a:pPr>
            <a:r>
              <a:rPr lang="en-US" sz="1600" dirty="0" smtClean="0"/>
              <a:t> Incentivizing </a:t>
            </a:r>
            <a:r>
              <a:rPr lang="en-US" sz="1600" b="1" dirty="0" smtClean="0"/>
              <a:t>vendor and consumer participation </a:t>
            </a:r>
            <a:r>
              <a:rPr lang="en-US" sz="1600" dirty="0" smtClean="0"/>
              <a:t>in ODR processes </a:t>
            </a:r>
          </a:p>
          <a:p>
            <a:pPr>
              <a:spcBef>
                <a:spcPts val="600"/>
              </a:spcBef>
              <a:buFont typeface="Arial" pitchFamily="34" charset="0"/>
              <a:buChar char="•"/>
            </a:pPr>
            <a:r>
              <a:rPr lang="en-US" sz="1600" dirty="0" smtClean="0"/>
              <a:t> Ensuring disputants follow through on settlements and decisions</a:t>
            </a:r>
            <a:endParaRPr lang="en-US" sz="1600" dirty="0"/>
          </a:p>
        </p:txBody>
      </p:sp>
      <p:sp>
        <p:nvSpPr>
          <p:cNvPr id="28" name="TextBox 27"/>
          <p:cNvSpPr txBox="1"/>
          <p:nvPr/>
        </p:nvSpPr>
        <p:spPr>
          <a:xfrm>
            <a:off x="5540835" y="3516198"/>
            <a:ext cx="3584448" cy="1154162"/>
          </a:xfrm>
          <a:prstGeom prst="rect">
            <a:avLst/>
          </a:prstGeom>
          <a:noFill/>
        </p:spPr>
        <p:txBody>
          <a:bodyPr wrap="square" rtlCol="0">
            <a:spAutoFit/>
          </a:bodyPr>
          <a:lstStyle/>
          <a:p>
            <a:pPr>
              <a:spcBef>
                <a:spcPts val="600"/>
              </a:spcBef>
              <a:buFont typeface="Arial" pitchFamily="34" charset="0"/>
              <a:buChar char="•"/>
            </a:pPr>
            <a:r>
              <a:rPr lang="en-US" sz="1600" dirty="0" smtClean="0"/>
              <a:t> Making ODR process </a:t>
            </a:r>
            <a:r>
              <a:rPr lang="en-US" sz="1600" b="1" dirty="0" smtClean="0"/>
              <a:t>faster</a:t>
            </a:r>
            <a:r>
              <a:rPr lang="en-US" sz="1600" dirty="0" smtClean="0"/>
              <a:t> and capable of handling </a:t>
            </a:r>
            <a:r>
              <a:rPr lang="en-US" sz="1600" b="1" dirty="0" smtClean="0"/>
              <a:t>millions</a:t>
            </a:r>
            <a:r>
              <a:rPr lang="en-US" sz="1600" dirty="0" smtClean="0"/>
              <a:t> of disputes</a:t>
            </a:r>
          </a:p>
          <a:p>
            <a:pPr>
              <a:spcBef>
                <a:spcPts val="600"/>
              </a:spcBef>
              <a:buFont typeface="Arial" pitchFamily="34" charset="0"/>
              <a:buChar char="•"/>
            </a:pPr>
            <a:r>
              <a:rPr lang="en-US" sz="1600" dirty="0" smtClean="0"/>
              <a:t> Maintaining consumer and trader trust in system  </a:t>
            </a:r>
            <a:endParaRPr lang="en-US" sz="1600" dirty="0"/>
          </a:p>
        </p:txBody>
      </p:sp>
      <p:sp>
        <p:nvSpPr>
          <p:cNvPr id="31" name="TextBox 30"/>
          <p:cNvSpPr txBox="1"/>
          <p:nvPr/>
        </p:nvSpPr>
        <p:spPr>
          <a:xfrm>
            <a:off x="6094809" y="1066800"/>
            <a:ext cx="2476500" cy="646331"/>
          </a:xfrm>
          <a:prstGeom prst="rect">
            <a:avLst/>
          </a:prstGeom>
          <a:noFill/>
        </p:spPr>
        <p:txBody>
          <a:bodyPr wrap="square" rtlCol="0">
            <a:spAutoFit/>
          </a:bodyPr>
          <a:lstStyle/>
          <a:p>
            <a:pPr algn="ctr"/>
            <a:r>
              <a:rPr lang="en-US" b="1" dirty="0" smtClean="0"/>
              <a:t>Challenges to Adapting Model to E-Commerce</a:t>
            </a:r>
            <a:endParaRPr lang="en-US" b="1" dirty="0"/>
          </a:p>
        </p:txBody>
      </p:sp>
      <p:sp>
        <p:nvSpPr>
          <p:cNvPr id="29" name="TextBox 28"/>
          <p:cNvSpPr txBox="1"/>
          <p:nvPr/>
        </p:nvSpPr>
        <p:spPr>
          <a:xfrm>
            <a:off x="390525" y="1066800"/>
            <a:ext cx="2095500" cy="646331"/>
          </a:xfrm>
          <a:prstGeom prst="rect">
            <a:avLst/>
          </a:prstGeom>
          <a:noFill/>
        </p:spPr>
        <p:txBody>
          <a:bodyPr wrap="square" rtlCol="0">
            <a:spAutoFit/>
          </a:bodyPr>
          <a:lstStyle/>
          <a:p>
            <a:pPr algn="ctr"/>
            <a:r>
              <a:rPr lang="en-US" b="1" dirty="0" smtClean="0"/>
              <a:t>Desired Characteristic </a:t>
            </a:r>
            <a:endParaRPr lang="en-US" b="1" dirty="0"/>
          </a:p>
        </p:txBody>
      </p:sp>
      <p:sp>
        <p:nvSpPr>
          <p:cNvPr id="34" name="Pentagon 33"/>
          <p:cNvSpPr/>
          <p:nvPr/>
        </p:nvSpPr>
        <p:spPr>
          <a:xfrm>
            <a:off x="561975" y="2086064"/>
            <a:ext cx="1752600" cy="685800"/>
          </a:xfrm>
          <a:prstGeom prst="homePlate">
            <a:avLst/>
          </a:prstGeom>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Widespread Participation </a:t>
            </a:r>
            <a:endParaRPr lang="en-US" b="1" dirty="0"/>
          </a:p>
        </p:txBody>
      </p:sp>
      <p:sp>
        <p:nvSpPr>
          <p:cNvPr id="35" name="Pentagon 34"/>
          <p:cNvSpPr/>
          <p:nvPr/>
        </p:nvSpPr>
        <p:spPr>
          <a:xfrm>
            <a:off x="561975" y="3750379"/>
            <a:ext cx="1752600" cy="685800"/>
          </a:xfrm>
          <a:prstGeom prst="homePlate">
            <a:avLst/>
          </a:prstGeom>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Scalable Process </a:t>
            </a:r>
            <a:endParaRPr lang="en-US" b="1" dirty="0"/>
          </a:p>
        </p:txBody>
      </p:sp>
      <p:sp>
        <p:nvSpPr>
          <p:cNvPr id="36" name="Pentagon 35"/>
          <p:cNvSpPr/>
          <p:nvPr/>
        </p:nvSpPr>
        <p:spPr>
          <a:xfrm>
            <a:off x="561975" y="5348019"/>
            <a:ext cx="1752600" cy="685800"/>
          </a:xfrm>
          <a:prstGeom prst="homePlate">
            <a:avLst/>
          </a:prstGeom>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Reliable Outcomes</a:t>
            </a:r>
            <a:endParaRPr lang="en-US" b="1" dirty="0"/>
          </a:p>
        </p:txBody>
      </p:sp>
      <p:cxnSp>
        <p:nvCxnSpPr>
          <p:cNvPr id="38" name="Straight Connector 37"/>
          <p:cNvCxnSpPr/>
          <p:nvPr/>
        </p:nvCxnSpPr>
        <p:spPr>
          <a:xfrm>
            <a:off x="638175" y="1676400"/>
            <a:ext cx="16002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3124200" y="1676400"/>
            <a:ext cx="19812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6113859" y="1676400"/>
            <a:ext cx="2438400" cy="0"/>
          </a:xfrm>
          <a:prstGeom prst="line">
            <a:avLst/>
          </a:prstGeom>
          <a:ln w="28575"/>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13</a:t>
            </a:fld>
            <a:endParaRPr lang="en-US"/>
          </a:p>
        </p:txBody>
      </p:sp>
      <p:sp>
        <p:nvSpPr>
          <p:cNvPr id="5" name="TextBox 4"/>
          <p:cNvSpPr txBox="1"/>
          <p:nvPr/>
        </p:nvSpPr>
        <p:spPr>
          <a:xfrm>
            <a:off x="612648" y="54114"/>
            <a:ext cx="7927848" cy="707886"/>
          </a:xfrm>
          <a:prstGeom prst="rect">
            <a:avLst/>
          </a:prstGeom>
          <a:noFill/>
        </p:spPr>
        <p:txBody>
          <a:bodyPr wrap="square" rtlCol="0">
            <a:spAutoFit/>
          </a:bodyPr>
          <a:lstStyle/>
          <a:p>
            <a:pPr algn="ctr"/>
            <a:r>
              <a:rPr lang="en-US" sz="2000" b="1" dirty="0" smtClean="0"/>
              <a:t>A viable solution will include reputational incentives for vendor participation.  </a:t>
            </a:r>
            <a:endParaRPr lang="en-US" sz="2000" b="1" dirty="0"/>
          </a:p>
        </p:txBody>
      </p:sp>
      <p:sp>
        <p:nvSpPr>
          <p:cNvPr id="6" name="TextBox 5"/>
          <p:cNvSpPr txBox="1"/>
          <p:nvPr/>
        </p:nvSpPr>
        <p:spPr>
          <a:xfrm>
            <a:off x="304800" y="1378803"/>
            <a:ext cx="2819400" cy="830997"/>
          </a:xfrm>
          <a:prstGeom prst="rect">
            <a:avLst/>
          </a:prstGeom>
          <a:solidFill>
            <a:schemeClr val="accent6">
              <a:lumMod val="40000"/>
              <a:lumOff val="60000"/>
            </a:schemeClr>
          </a:solidFill>
          <a:effectLst>
            <a:outerShdw blurRad="63500" sx="102000" sy="102000" algn="ctr" rotWithShape="0">
              <a:prstClr val="black">
                <a:alpha val="40000"/>
              </a:prstClr>
            </a:outerShdw>
          </a:effectLst>
        </p:spPr>
        <p:txBody>
          <a:bodyPr wrap="square" rtlCol="0">
            <a:spAutoFit/>
          </a:bodyPr>
          <a:lstStyle/>
          <a:p>
            <a:r>
              <a:rPr lang="en-US" sz="1600" b="1" dirty="0" smtClean="0"/>
              <a:t>Vendors join ombudsmen schemes to control costs and boost reputation</a:t>
            </a:r>
            <a:endParaRPr lang="en-US" sz="1600" b="1" dirty="0"/>
          </a:p>
        </p:txBody>
      </p:sp>
      <p:sp>
        <p:nvSpPr>
          <p:cNvPr id="12" name="Rectangle 11"/>
          <p:cNvSpPr/>
          <p:nvPr/>
        </p:nvSpPr>
        <p:spPr>
          <a:xfrm>
            <a:off x="228600" y="4572000"/>
            <a:ext cx="8869680" cy="1828800"/>
          </a:xfrm>
          <a:prstGeom prst="rect">
            <a:avLst/>
          </a:prstGeom>
          <a:solidFill>
            <a:schemeClr val="bg2"/>
          </a:solid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04800" y="2492514"/>
            <a:ext cx="2819400" cy="584775"/>
          </a:xfrm>
          <a:prstGeom prst="rect">
            <a:avLst/>
          </a:prstGeom>
          <a:solidFill>
            <a:schemeClr val="accent6">
              <a:lumMod val="40000"/>
              <a:lumOff val="60000"/>
            </a:schemeClr>
          </a:solidFill>
          <a:effectLst>
            <a:outerShdw blurRad="63500" sx="102000" sy="102000" algn="ctr" rotWithShape="0">
              <a:prstClr val="black">
                <a:alpha val="40000"/>
              </a:prstClr>
            </a:outerShdw>
          </a:effectLst>
        </p:spPr>
        <p:txBody>
          <a:bodyPr wrap="square" rtlCol="0">
            <a:spAutoFit/>
          </a:bodyPr>
          <a:lstStyle/>
          <a:p>
            <a:r>
              <a:rPr lang="en-US" sz="1600" b="1" dirty="0" smtClean="0"/>
              <a:t>Stakeholders prefer market solutions</a:t>
            </a:r>
            <a:endParaRPr lang="en-US" sz="1600" b="1" dirty="0"/>
          </a:p>
        </p:txBody>
      </p:sp>
      <p:sp>
        <p:nvSpPr>
          <p:cNvPr id="8" name="TextBox 7"/>
          <p:cNvSpPr txBox="1"/>
          <p:nvPr/>
        </p:nvSpPr>
        <p:spPr>
          <a:xfrm>
            <a:off x="304800" y="5070902"/>
            <a:ext cx="2819400" cy="830997"/>
          </a:xfrm>
          <a:prstGeom prst="rect">
            <a:avLst/>
          </a:prstGeom>
          <a:noFill/>
        </p:spPr>
        <p:txBody>
          <a:bodyPr wrap="square" rtlCol="0">
            <a:spAutoFit/>
          </a:bodyPr>
          <a:lstStyle/>
          <a:p>
            <a:r>
              <a:rPr lang="en-US" sz="1600" b="1" dirty="0" smtClean="0"/>
              <a:t>A Market-Generated Model For the Future?</a:t>
            </a:r>
          </a:p>
          <a:p>
            <a:r>
              <a:rPr lang="en-US" sz="1600" b="1" dirty="0" err="1" smtClean="0"/>
              <a:t>Trustmarks</a:t>
            </a:r>
            <a:r>
              <a:rPr lang="en-US" sz="1600" b="1" dirty="0" smtClean="0"/>
              <a:t> &amp; ODR Providers </a:t>
            </a:r>
            <a:endParaRPr lang="en-US" sz="1600" b="1" dirty="0"/>
          </a:p>
        </p:txBody>
      </p:sp>
      <p:sp>
        <p:nvSpPr>
          <p:cNvPr id="9" name="TextBox 8"/>
          <p:cNvSpPr txBox="1"/>
          <p:nvPr/>
        </p:nvSpPr>
        <p:spPr>
          <a:xfrm>
            <a:off x="3429000" y="1378803"/>
            <a:ext cx="5486400" cy="830997"/>
          </a:xfrm>
          <a:prstGeom prst="rect">
            <a:avLst/>
          </a:prstGeom>
          <a:noFill/>
        </p:spPr>
        <p:txBody>
          <a:bodyPr wrap="square" rtlCol="0">
            <a:spAutoFit/>
          </a:bodyPr>
          <a:lstStyle/>
          <a:p>
            <a:pPr>
              <a:buFont typeface="Arial" pitchFamily="34" charset="0"/>
              <a:buChar char="•"/>
            </a:pPr>
            <a:r>
              <a:rPr lang="en-US" sz="1600" dirty="0" smtClean="0"/>
              <a:t> “There is a </a:t>
            </a:r>
            <a:r>
              <a:rPr lang="en-US" sz="1600" b="1" dirty="0" smtClean="0"/>
              <a:t>reputational</a:t>
            </a:r>
            <a:r>
              <a:rPr lang="en-US" sz="1600" dirty="0" smtClean="0"/>
              <a:t> aspect to participating - it gives the business more of a chance to </a:t>
            </a:r>
            <a:r>
              <a:rPr lang="en-US" sz="1600" b="1" dirty="0" smtClean="0"/>
              <a:t>retain the consumer</a:t>
            </a:r>
            <a:r>
              <a:rPr lang="en-US" sz="1600" dirty="0" smtClean="0"/>
              <a:t>. That brings value to the business"</a:t>
            </a:r>
            <a:endParaRPr lang="en-US" sz="1600" dirty="0"/>
          </a:p>
        </p:txBody>
      </p:sp>
      <p:sp>
        <p:nvSpPr>
          <p:cNvPr id="10" name="TextBox 9"/>
          <p:cNvSpPr txBox="1"/>
          <p:nvPr/>
        </p:nvSpPr>
        <p:spPr>
          <a:xfrm>
            <a:off x="3429000" y="2369403"/>
            <a:ext cx="5486400" cy="830997"/>
          </a:xfrm>
          <a:prstGeom prst="rect">
            <a:avLst/>
          </a:prstGeom>
          <a:noFill/>
        </p:spPr>
        <p:txBody>
          <a:bodyPr wrap="square" rtlCol="0">
            <a:spAutoFit/>
          </a:bodyPr>
          <a:lstStyle/>
          <a:p>
            <a:pPr>
              <a:buFont typeface="Arial" pitchFamily="34" charset="0"/>
              <a:buChar char="•"/>
            </a:pPr>
            <a:r>
              <a:rPr lang="en-US" sz="1600" dirty="0" smtClean="0"/>
              <a:t>  Stakeholders are </a:t>
            </a:r>
            <a:r>
              <a:rPr lang="en-US" sz="1600" b="1" dirty="0" smtClean="0"/>
              <a:t>skeptical of EU regulations </a:t>
            </a:r>
            <a:r>
              <a:rPr lang="en-US" sz="1600" dirty="0" smtClean="0"/>
              <a:t>requiring participation in ADR schemes. </a:t>
            </a:r>
            <a:r>
              <a:rPr lang="en-US" sz="1600" b="1" dirty="0" smtClean="0"/>
              <a:t>National governments not interested in </a:t>
            </a:r>
            <a:r>
              <a:rPr lang="en-US" sz="1600" dirty="0" smtClean="0"/>
              <a:t>closely monitoring ADR providers. </a:t>
            </a:r>
          </a:p>
        </p:txBody>
      </p:sp>
      <p:sp>
        <p:nvSpPr>
          <p:cNvPr id="11" name="TextBox 10"/>
          <p:cNvSpPr txBox="1"/>
          <p:nvPr/>
        </p:nvSpPr>
        <p:spPr>
          <a:xfrm>
            <a:off x="3352800" y="4578459"/>
            <a:ext cx="5486400" cy="1815882"/>
          </a:xfrm>
          <a:prstGeom prst="rect">
            <a:avLst/>
          </a:prstGeom>
          <a:noFill/>
        </p:spPr>
        <p:txBody>
          <a:bodyPr wrap="square" rtlCol="0">
            <a:spAutoFit/>
          </a:bodyPr>
          <a:lstStyle/>
          <a:p>
            <a:pPr>
              <a:buFont typeface="Wingdings" pitchFamily="2" charset="2"/>
              <a:buChar char="Ø"/>
            </a:pPr>
            <a:r>
              <a:rPr lang="en-US" sz="1600" dirty="0" smtClean="0"/>
              <a:t>Trusted Shops (EU’s largest </a:t>
            </a:r>
            <a:r>
              <a:rPr lang="en-US" sz="1600" dirty="0" err="1" smtClean="0"/>
              <a:t>trustmark</a:t>
            </a:r>
            <a:r>
              <a:rPr lang="en-US" sz="1600" dirty="0" smtClean="0"/>
              <a:t> provider) is requiring participating German </a:t>
            </a:r>
            <a:r>
              <a:rPr lang="en-US" sz="1600" b="1" dirty="0" smtClean="0"/>
              <a:t>e-</a:t>
            </a:r>
            <a:r>
              <a:rPr lang="en-US" sz="1600" b="1" dirty="0" err="1" smtClean="0"/>
              <a:t>tailers</a:t>
            </a:r>
            <a:r>
              <a:rPr lang="en-US" sz="1600" b="1" dirty="0" smtClean="0"/>
              <a:t> to take disputes </a:t>
            </a:r>
            <a:r>
              <a:rPr lang="en-US" sz="1600" dirty="0" smtClean="0"/>
              <a:t>to </a:t>
            </a:r>
            <a:r>
              <a:rPr lang="en-US" sz="1600" dirty="0" err="1" smtClean="0"/>
              <a:t>Der</a:t>
            </a:r>
            <a:r>
              <a:rPr lang="en-US" sz="1600" dirty="0" smtClean="0"/>
              <a:t> Online </a:t>
            </a:r>
            <a:r>
              <a:rPr lang="en-US" sz="1600" dirty="0" err="1" smtClean="0"/>
              <a:t>Schlicter</a:t>
            </a:r>
            <a:r>
              <a:rPr lang="en-US" sz="1600" dirty="0" smtClean="0"/>
              <a:t> (Germany’s only pure ODR provider). </a:t>
            </a:r>
          </a:p>
          <a:p>
            <a:pPr>
              <a:buFont typeface="Wingdings" pitchFamily="2" charset="2"/>
              <a:buChar char="Ø"/>
            </a:pPr>
            <a:endParaRPr lang="en-US" sz="1600" dirty="0" smtClean="0"/>
          </a:p>
          <a:p>
            <a:pPr>
              <a:buFont typeface="Wingdings" pitchFamily="2" charset="2"/>
              <a:buChar char="Ø"/>
            </a:pPr>
            <a:r>
              <a:rPr lang="en-US" sz="1600" dirty="0" smtClean="0"/>
              <a:t>  The </a:t>
            </a:r>
            <a:r>
              <a:rPr lang="en-US" sz="1600" dirty="0" err="1" smtClean="0"/>
              <a:t>trustmark</a:t>
            </a:r>
            <a:r>
              <a:rPr lang="en-US" sz="1600" dirty="0" smtClean="0"/>
              <a:t> </a:t>
            </a:r>
            <a:r>
              <a:rPr lang="en-US" sz="1600" b="1" dirty="0" smtClean="0"/>
              <a:t>mimics an industry association </a:t>
            </a:r>
            <a:r>
              <a:rPr lang="en-US" sz="1600" dirty="0" smtClean="0"/>
              <a:t>by requiring “members” to participate in an ADR scheme. These members are online vendors organized across national borders. </a:t>
            </a:r>
          </a:p>
        </p:txBody>
      </p:sp>
      <p:grpSp>
        <p:nvGrpSpPr>
          <p:cNvPr id="2" name="Group 12"/>
          <p:cNvGrpSpPr/>
          <p:nvPr/>
        </p:nvGrpSpPr>
        <p:grpSpPr>
          <a:xfrm>
            <a:off x="762000" y="838200"/>
            <a:ext cx="914400" cy="369332"/>
            <a:chOff x="762000" y="1415534"/>
            <a:chExt cx="914400" cy="369332"/>
          </a:xfrm>
        </p:grpSpPr>
        <p:sp>
          <p:nvSpPr>
            <p:cNvPr id="14" name="TextBox 13"/>
            <p:cNvSpPr txBox="1"/>
            <p:nvPr/>
          </p:nvSpPr>
          <p:spPr>
            <a:xfrm>
              <a:off x="778214" y="1415534"/>
              <a:ext cx="881973" cy="369332"/>
            </a:xfrm>
            <a:prstGeom prst="rect">
              <a:avLst/>
            </a:prstGeom>
            <a:noFill/>
          </p:spPr>
          <p:txBody>
            <a:bodyPr wrap="none" rtlCol="0">
              <a:spAutoFit/>
            </a:bodyPr>
            <a:lstStyle/>
            <a:p>
              <a:r>
                <a:rPr lang="en-US" b="1" dirty="0" smtClean="0"/>
                <a:t>Finding</a:t>
              </a:r>
              <a:endParaRPr lang="en-US" b="1" dirty="0"/>
            </a:p>
          </p:txBody>
        </p:sp>
        <p:cxnSp>
          <p:nvCxnSpPr>
            <p:cNvPr id="15" name="Straight Connector 14"/>
            <p:cNvCxnSpPr/>
            <p:nvPr/>
          </p:nvCxnSpPr>
          <p:spPr>
            <a:xfrm>
              <a:off x="762000" y="1752600"/>
              <a:ext cx="914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62000" y="1447800"/>
              <a:ext cx="9144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 name="Group 16"/>
          <p:cNvGrpSpPr/>
          <p:nvPr/>
        </p:nvGrpSpPr>
        <p:grpSpPr>
          <a:xfrm>
            <a:off x="5205771" y="838200"/>
            <a:ext cx="1094659" cy="369332"/>
            <a:chOff x="5205771" y="1415534"/>
            <a:chExt cx="1094659" cy="369332"/>
          </a:xfrm>
        </p:grpSpPr>
        <p:sp>
          <p:nvSpPr>
            <p:cNvPr id="18" name="TextBox 17"/>
            <p:cNvSpPr txBox="1"/>
            <p:nvPr/>
          </p:nvSpPr>
          <p:spPr>
            <a:xfrm>
              <a:off x="5205771" y="1415534"/>
              <a:ext cx="1094659" cy="369332"/>
            </a:xfrm>
            <a:prstGeom prst="rect">
              <a:avLst/>
            </a:prstGeom>
            <a:noFill/>
          </p:spPr>
          <p:txBody>
            <a:bodyPr wrap="none" rtlCol="0">
              <a:spAutoFit/>
            </a:bodyPr>
            <a:lstStyle/>
            <a:p>
              <a:r>
                <a:rPr lang="en-US" b="1" dirty="0" smtClean="0"/>
                <a:t>Rationale</a:t>
              </a:r>
              <a:endParaRPr lang="en-US" b="1" dirty="0"/>
            </a:p>
          </p:txBody>
        </p:sp>
        <p:cxnSp>
          <p:nvCxnSpPr>
            <p:cNvPr id="19" name="Straight Connector 18"/>
            <p:cNvCxnSpPr/>
            <p:nvPr/>
          </p:nvCxnSpPr>
          <p:spPr>
            <a:xfrm>
              <a:off x="5219700" y="1752600"/>
              <a:ext cx="1066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5219700" y="1447800"/>
              <a:ext cx="10668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1" name="TextBox 20"/>
          <p:cNvSpPr txBox="1"/>
          <p:nvPr/>
        </p:nvSpPr>
        <p:spPr>
          <a:xfrm>
            <a:off x="304800" y="3559314"/>
            <a:ext cx="2819400" cy="584775"/>
          </a:xfrm>
          <a:prstGeom prst="rect">
            <a:avLst/>
          </a:prstGeom>
          <a:solidFill>
            <a:schemeClr val="accent6">
              <a:lumMod val="40000"/>
              <a:lumOff val="60000"/>
            </a:schemeClr>
          </a:solidFill>
          <a:effectLst>
            <a:outerShdw blurRad="63500" sx="102000" sy="102000" algn="ctr" rotWithShape="0">
              <a:prstClr val="black">
                <a:alpha val="40000"/>
              </a:prstClr>
            </a:outerShdw>
          </a:effectLst>
        </p:spPr>
        <p:txBody>
          <a:bodyPr wrap="square" rtlCol="0">
            <a:spAutoFit/>
          </a:bodyPr>
          <a:lstStyle/>
          <a:p>
            <a:r>
              <a:rPr lang="en-US" sz="1600" b="1" dirty="0" smtClean="0"/>
              <a:t>Strict Enforcement is a low priority</a:t>
            </a:r>
            <a:endParaRPr lang="en-US" sz="1600" b="1" dirty="0"/>
          </a:p>
        </p:txBody>
      </p:sp>
      <p:sp>
        <p:nvSpPr>
          <p:cNvPr id="23" name="TextBox 22"/>
          <p:cNvSpPr txBox="1"/>
          <p:nvPr/>
        </p:nvSpPr>
        <p:spPr>
          <a:xfrm>
            <a:off x="3505200" y="3436203"/>
            <a:ext cx="5486400" cy="830997"/>
          </a:xfrm>
          <a:prstGeom prst="rect">
            <a:avLst/>
          </a:prstGeom>
          <a:noFill/>
        </p:spPr>
        <p:txBody>
          <a:bodyPr wrap="square" rtlCol="0">
            <a:spAutoFit/>
          </a:bodyPr>
          <a:lstStyle/>
          <a:p>
            <a:pPr>
              <a:buFont typeface="Arial" pitchFamily="34" charset="0"/>
              <a:buChar char="•"/>
            </a:pPr>
            <a:r>
              <a:rPr lang="en-US" sz="1600" dirty="0" smtClean="0"/>
              <a:t> “Enforcement” ranked last and 2</a:t>
            </a:r>
            <a:r>
              <a:rPr lang="en-US" sz="1600" baseline="30000" dirty="0" smtClean="0"/>
              <a:t>nd</a:t>
            </a:r>
            <a:r>
              <a:rPr lang="en-US" sz="1600" dirty="0" smtClean="0"/>
              <a:t> to last in surveys. </a:t>
            </a:r>
          </a:p>
          <a:p>
            <a:pPr>
              <a:buFont typeface="Arial" pitchFamily="34" charset="0"/>
              <a:buChar char="•"/>
            </a:pPr>
            <a:r>
              <a:rPr lang="en-US" sz="1600" dirty="0" smtClean="0"/>
              <a:t> Online </a:t>
            </a:r>
            <a:r>
              <a:rPr lang="en-US" sz="1600" b="1" dirty="0" err="1" smtClean="0"/>
              <a:t>trustmarks</a:t>
            </a:r>
            <a:r>
              <a:rPr lang="en-US" sz="1600" dirty="0" smtClean="0"/>
              <a:t> relatively prevalent in Germany. Sweden uses </a:t>
            </a:r>
            <a:r>
              <a:rPr lang="en-US" sz="1600" b="1" dirty="0" smtClean="0"/>
              <a:t>blacklists</a:t>
            </a:r>
            <a:r>
              <a:rPr lang="en-US" sz="1600" dirty="0" smtClean="0"/>
              <a:t> to identify noncompliant companies</a:t>
            </a:r>
            <a:endParaRPr lang="en-US" sz="1600" dirty="0"/>
          </a:p>
        </p:txBody>
      </p:sp>
      <p:sp>
        <p:nvSpPr>
          <p:cNvPr id="22" name="TextBox 21"/>
          <p:cNvSpPr txBox="1"/>
          <p:nvPr/>
        </p:nvSpPr>
        <p:spPr>
          <a:xfrm>
            <a:off x="228600" y="4507468"/>
            <a:ext cx="2442464" cy="369332"/>
          </a:xfrm>
          <a:prstGeom prst="rect">
            <a:avLst/>
          </a:prstGeom>
          <a:noFill/>
        </p:spPr>
        <p:txBody>
          <a:bodyPr wrap="none" rtlCol="0">
            <a:spAutoFit/>
          </a:bodyPr>
          <a:lstStyle/>
          <a:p>
            <a:r>
              <a:rPr lang="en-US" b="1" i="1" dirty="0" smtClean="0">
                <a:solidFill>
                  <a:schemeClr val="accent2"/>
                </a:solidFill>
              </a:rPr>
              <a:t>ILLUSTRATIVE EXAMPLE</a:t>
            </a:r>
            <a:endParaRPr lang="en-US" b="1" i="1" dirty="0">
              <a:solidFill>
                <a:schemeClr val="accent2"/>
              </a:solidFill>
            </a:endParaRPr>
          </a:p>
        </p:txBody>
      </p:sp>
      <p:sp>
        <p:nvSpPr>
          <p:cNvPr id="25" name="TextBox 24"/>
          <p:cNvSpPr txBox="1"/>
          <p:nvPr/>
        </p:nvSpPr>
        <p:spPr>
          <a:xfrm>
            <a:off x="4800600" y="6427113"/>
            <a:ext cx="3651740" cy="430887"/>
          </a:xfrm>
          <a:prstGeom prst="rect">
            <a:avLst/>
          </a:prstGeom>
          <a:noFill/>
        </p:spPr>
        <p:txBody>
          <a:bodyPr wrap="square" rtlCol="0">
            <a:spAutoFit/>
          </a:bodyPr>
          <a:lstStyle/>
          <a:p>
            <a:r>
              <a:rPr lang="en-US" sz="1100" i="1" dirty="0" smtClean="0">
                <a:solidFill>
                  <a:schemeClr val="bg1"/>
                </a:solidFill>
              </a:rPr>
              <a:t>See appendix 2 (Background) slide 39 for additional information on Online </a:t>
            </a:r>
            <a:r>
              <a:rPr lang="en-US" sz="1100" i="1" dirty="0" err="1" smtClean="0">
                <a:solidFill>
                  <a:schemeClr val="bg1"/>
                </a:solidFill>
              </a:rPr>
              <a:t>Schlicter</a:t>
            </a:r>
            <a:r>
              <a:rPr lang="en-US" sz="1100" i="1" dirty="0" smtClean="0">
                <a:solidFill>
                  <a:schemeClr val="bg1"/>
                </a:solidFill>
              </a:rPr>
              <a:t>—Trusted Shops partnership </a:t>
            </a:r>
            <a:endParaRPr lang="en-US" sz="1100" dirty="0">
              <a:solidFill>
                <a:schemeClr val="bg1"/>
              </a:solidFill>
            </a:endParaRPr>
          </a:p>
        </p:txBody>
      </p:sp>
      <p:sp>
        <p:nvSpPr>
          <p:cNvPr id="26" name="TextBox 25"/>
          <p:cNvSpPr txBox="1"/>
          <p:nvPr/>
        </p:nvSpPr>
        <p:spPr>
          <a:xfrm>
            <a:off x="298940" y="6511751"/>
            <a:ext cx="2438400" cy="261610"/>
          </a:xfrm>
          <a:prstGeom prst="rect">
            <a:avLst/>
          </a:prstGeom>
          <a:noFill/>
        </p:spPr>
        <p:txBody>
          <a:bodyPr wrap="square" rtlCol="0">
            <a:spAutoFit/>
          </a:bodyPr>
          <a:lstStyle/>
          <a:p>
            <a:r>
              <a:rPr lang="en-US" sz="1100" i="1" dirty="0" smtClean="0">
                <a:solidFill>
                  <a:schemeClr val="bg1"/>
                </a:solidFill>
              </a:rPr>
              <a:t>Source</a:t>
            </a:r>
            <a:r>
              <a:rPr lang="en-US" sz="1100" dirty="0" smtClean="0">
                <a:solidFill>
                  <a:schemeClr val="bg1"/>
                </a:solidFill>
              </a:rPr>
              <a:t>: Interviews </a:t>
            </a:r>
            <a:endParaRPr lang="en-US" sz="1100" dirty="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14</a:t>
            </a:fld>
            <a:endParaRPr lang="en-US"/>
          </a:p>
        </p:txBody>
      </p:sp>
      <p:pic>
        <p:nvPicPr>
          <p:cNvPr id="17" name="Picture 4" descr="https://encrypted-tbn0.google.com/images?q=tbn:ANd9GcSiDFRDZlonrpHIFEB4IuYaqF_8UUVR1VSln4G_gVwEj9tpsx1y"/>
          <p:cNvPicPr>
            <a:picLocks noChangeAspect="1" noChangeArrowheads="1"/>
          </p:cNvPicPr>
          <p:nvPr/>
        </p:nvPicPr>
        <p:blipFill>
          <a:blip r:embed="rId2" cstate="print"/>
          <a:srcRect/>
          <a:stretch>
            <a:fillRect/>
          </a:stretch>
        </p:blipFill>
        <p:spPr bwMode="auto">
          <a:xfrm>
            <a:off x="7924800" y="5411194"/>
            <a:ext cx="1066799" cy="909099"/>
          </a:xfrm>
          <a:prstGeom prst="rect">
            <a:avLst/>
          </a:prstGeom>
          <a:noFill/>
        </p:spPr>
      </p:pic>
      <p:sp>
        <p:nvSpPr>
          <p:cNvPr id="30" name="TextBox 29"/>
          <p:cNvSpPr txBox="1"/>
          <p:nvPr/>
        </p:nvSpPr>
        <p:spPr>
          <a:xfrm>
            <a:off x="2286000" y="318650"/>
            <a:ext cx="4572000" cy="400110"/>
          </a:xfrm>
          <a:prstGeom prst="rect">
            <a:avLst/>
          </a:prstGeom>
          <a:noFill/>
          <a:ln>
            <a:noFill/>
          </a:ln>
        </p:spPr>
        <p:txBody>
          <a:bodyPr wrap="square" rtlCol="0">
            <a:spAutoFit/>
          </a:bodyPr>
          <a:lstStyle/>
          <a:p>
            <a:pPr algn="ctr"/>
            <a:r>
              <a:rPr lang="en-US" sz="2000" b="1" dirty="0" smtClean="0"/>
              <a:t>Presentation Contents </a:t>
            </a:r>
            <a:endParaRPr lang="en-US" sz="2000" b="1" dirty="0"/>
          </a:p>
        </p:txBody>
      </p:sp>
      <p:sp>
        <p:nvSpPr>
          <p:cNvPr id="31" name="TextBox 30"/>
          <p:cNvSpPr txBox="1"/>
          <p:nvPr/>
        </p:nvSpPr>
        <p:spPr>
          <a:xfrm>
            <a:off x="1828800" y="1867748"/>
            <a:ext cx="4724400" cy="338554"/>
          </a:xfrm>
          <a:prstGeom prst="rect">
            <a:avLst/>
          </a:prstGeom>
          <a:solidFill>
            <a:schemeClr val="bg1"/>
          </a:solidFill>
        </p:spPr>
        <p:txBody>
          <a:bodyPr wrap="square" rtlCol="0">
            <a:spAutoFit/>
          </a:bodyPr>
          <a:lstStyle/>
          <a:p>
            <a:r>
              <a:rPr lang="en-US" sz="1600" dirty="0" smtClean="0"/>
              <a:t>Relevant Background </a:t>
            </a:r>
            <a:endParaRPr lang="en-US" sz="1600" dirty="0"/>
          </a:p>
        </p:txBody>
      </p:sp>
      <p:sp>
        <p:nvSpPr>
          <p:cNvPr id="32" name="TextBox 31"/>
          <p:cNvSpPr txBox="1"/>
          <p:nvPr/>
        </p:nvSpPr>
        <p:spPr>
          <a:xfrm>
            <a:off x="1828800" y="2981666"/>
            <a:ext cx="4727448" cy="338554"/>
          </a:xfrm>
          <a:prstGeom prst="rect">
            <a:avLst/>
          </a:prstGeom>
          <a:solidFill>
            <a:schemeClr val="bg1"/>
          </a:solidFill>
          <a:ln>
            <a:noFill/>
            <a:prstDash val="lgDash"/>
          </a:ln>
        </p:spPr>
        <p:txBody>
          <a:bodyPr wrap="square" rtlCol="0">
            <a:spAutoFit/>
          </a:bodyPr>
          <a:lstStyle/>
          <a:p>
            <a:r>
              <a:rPr lang="en-US" sz="1600" dirty="0" smtClean="0"/>
              <a:t>Key Findings</a:t>
            </a:r>
            <a:endParaRPr lang="en-US" sz="1600" dirty="0"/>
          </a:p>
        </p:txBody>
      </p:sp>
      <p:sp>
        <p:nvSpPr>
          <p:cNvPr id="33" name="TextBox 32"/>
          <p:cNvSpPr txBox="1"/>
          <p:nvPr/>
        </p:nvSpPr>
        <p:spPr>
          <a:xfrm>
            <a:off x="1828800" y="3538625"/>
            <a:ext cx="4724400" cy="338554"/>
          </a:xfrm>
          <a:prstGeom prst="rect">
            <a:avLst/>
          </a:prstGeom>
          <a:solidFill>
            <a:schemeClr val="bg1"/>
          </a:solidFill>
          <a:ln>
            <a:solidFill>
              <a:schemeClr val="tx1"/>
            </a:solidFill>
            <a:prstDash val="lgDash"/>
          </a:ln>
        </p:spPr>
        <p:txBody>
          <a:bodyPr wrap="square" rtlCol="0">
            <a:spAutoFit/>
          </a:bodyPr>
          <a:lstStyle/>
          <a:p>
            <a:r>
              <a:rPr lang="en-US" sz="1600" b="1" dirty="0" smtClean="0"/>
              <a:t>Recommendations</a:t>
            </a:r>
            <a:endParaRPr lang="en-US" sz="1600" b="1" dirty="0"/>
          </a:p>
        </p:txBody>
      </p:sp>
      <p:sp>
        <p:nvSpPr>
          <p:cNvPr id="34" name="TextBox 33"/>
          <p:cNvSpPr txBox="1"/>
          <p:nvPr/>
        </p:nvSpPr>
        <p:spPr>
          <a:xfrm>
            <a:off x="1828800" y="4095584"/>
            <a:ext cx="4724400" cy="338554"/>
          </a:xfrm>
          <a:prstGeom prst="rect">
            <a:avLst/>
          </a:prstGeom>
          <a:solidFill>
            <a:schemeClr val="bg1"/>
          </a:solidFill>
        </p:spPr>
        <p:txBody>
          <a:bodyPr wrap="square" rtlCol="0">
            <a:spAutoFit/>
          </a:bodyPr>
          <a:lstStyle/>
          <a:p>
            <a:r>
              <a:rPr lang="en-US" sz="1600" dirty="0" smtClean="0"/>
              <a:t>Implications for Stakeholders</a:t>
            </a:r>
            <a:endParaRPr lang="en-US" sz="1600" dirty="0"/>
          </a:p>
        </p:txBody>
      </p:sp>
      <p:sp>
        <p:nvSpPr>
          <p:cNvPr id="35" name="TextBox 34"/>
          <p:cNvSpPr txBox="1"/>
          <p:nvPr/>
        </p:nvSpPr>
        <p:spPr>
          <a:xfrm>
            <a:off x="1828800" y="1310789"/>
            <a:ext cx="4724400" cy="338554"/>
          </a:xfrm>
          <a:prstGeom prst="rect">
            <a:avLst/>
          </a:prstGeom>
          <a:solidFill>
            <a:schemeClr val="bg1"/>
          </a:solidFill>
        </p:spPr>
        <p:txBody>
          <a:bodyPr wrap="square" rtlCol="0">
            <a:spAutoFit/>
          </a:bodyPr>
          <a:lstStyle/>
          <a:p>
            <a:r>
              <a:rPr lang="en-US" sz="1600" dirty="0" smtClean="0"/>
              <a:t>Executive Summary</a:t>
            </a:r>
            <a:endParaRPr lang="en-US" sz="1600" dirty="0"/>
          </a:p>
        </p:txBody>
      </p:sp>
      <p:sp>
        <p:nvSpPr>
          <p:cNvPr id="36" name="TextBox 35"/>
          <p:cNvSpPr txBox="1"/>
          <p:nvPr/>
        </p:nvSpPr>
        <p:spPr>
          <a:xfrm>
            <a:off x="1828800" y="2424707"/>
            <a:ext cx="4724400" cy="338554"/>
          </a:xfrm>
          <a:prstGeom prst="rect">
            <a:avLst/>
          </a:prstGeom>
          <a:solidFill>
            <a:schemeClr val="bg1"/>
          </a:solidFill>
          <a:ln>
            <a:noFill/>
            <a:prstDash val="lgDash"/>
          </a:ln>
        </p:spPr>
        <p:txBody>
          <a:bodyPr wrap="square" rtlCol="0">
            <a:spAutoFit/>
          </a:bodyPr>
          <a:lstStyle/>
          <a:p>
            <a:r>
              <a:rPr lang="en-US" sz="1600" dirty="0" smtClean="0"/>
              <a:t>Study Design &amp; Methodology</a:t>
            </a:r>
            <a:endParaRPr lang="en-US" sz="1600" dirty="0"/>
          </a:p>
        </p:txBody>
      </p:sp>
      <p:sp>
        <p:nvSpPr>
          <p:cNvPr id="37" name="TextBox 36"/>
          <p:cNvSpPr txBox="1"/>
          <p:nvPr/>
        </p:nvSpPr>
        <p:spPr>
          <a:xfrm>
            <a:off x="990600" y="1295400"/>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1</a:t>
            </a:r>
            <a:endParaRPr lang="en-US" b="1" dirty="0"/>
          </a:p>
        </p:txBody>
      </p:sp>
      <p:sp>
        <p:nvSpPr>
          <p:cNvPr id="38" name="TextBox 37"/>
          <p:cNvSpPr txBox="1"/>
          <p:nvPr/>
        </p:nvSpPr>
        <p:spPr>
          <a:xfrm>
            <a:off x="990600" y="2409318"/>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3</a:t>
            </a:r>
            <a:endParaRPr lang="en-US" b="1" dirty="0"/>
          </a:p>
        </p:txBody>
      </p:sp>
      <p:sp>
        <p:nvSpPr>
          <p:cNvPr id="39" name="TextBox 38"/>
          <p:cNvSpPr txBox="1"/>
          <p:nvPr/>
        </p:nvSpPr>
        <p:spPr>
          <a:xfrm>
            <a:off x="990600" y="1852359"/>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2</a:t>
            </a:r>
            <a:endParaRPr lang="en-US" b="1" dirty="0"/>
          </a:p>
        </p:txBody>
      </p:sp>
      <p:sp>
        <p:nvSpPr>
          <p:cNvPr id="40" name="TextBox 39"/>
          <p:cNvSpPr txBox="1"/>
          <p:nvPr/>
        </p:nvSpPr>
        <p:spPr>
          <a:xfrm>
            <a:off x="990600" y="2966277"/>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4</a:t>
            </a:r>
            <a:endParaRPr lang="en-US" b="1" dirty="0"/>
          </a:p>
        </p:txBody>
      </p:sp>
      <p:sp>
        <p:nvSpPr>
          <p:cNvPr id="41" name="TextBox 40"/>
          <p:cNvSpPr txBox="1"/>
          <p:nvPr/>
        </p:nvSpPr>
        <p:spPr>
          <a:xfrm>
            <a:off x="990600" y="3523236"/>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5</a:t>
            </a:r>
            <a:endParaRPr lang="en-US" b="1" dirty="0"/>
          </a:p>
        </p:txBody>
      </p:sp>
      <p:sp>
        <p:nvSpPr>
          <p:cNvPr id="42" name="TextBox 41"/>
          <p:cNvSpPr txBox="1"/>
          <p:nvPr/>
        </p:nvSpPr>
        <p:spPr>
          <a:xfrm>
            <a:off x="990600" y="4080195"/>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6</a:t>
            </a:r>
            <a:endParaRPr lang="en-US" b="1" dirty="0"/>
          </a:p>
        </p:txBody>
      </p:sp>
      <p:sp>
        <p:nvSpPr>
          <p:cNvPr id="43" name="TextBox 42"/>
          <p:cNvSpPr txBox="1"/>
          <p:nvPr/>
        </p:nvSpPr>
        <p:spPr>
          <a:xfrm>
            <a:off x="1828800" y="4652546"/>
            <a:ext cx="4724400" cy="338554"/>
          </a:xfrm>
          <a:prstGeom prst="rect">
            <a:avLst/>
          </a:prstGeom>
          <a:solidFill>
            <a:schemeClr val="bg1"/>
          </a:solidFill>
        </p:spPr>
        <p:txBody>
          <a:bodyPr wrap="square" rtlCol="0">
            <a:spAutoFit/>
          </a:bodyPr>
          <a:lstStyle/>
          <a:p>
            <a:r>
              <a:rPr lang="en-US" sz="1600" dirty="0" smtClean="0"/>
              <a:t>Appendices </a:t>
            </a:r>
            <a:endParaRPr lang="en-US" sz="1600" dirty="0"/>
          </a:p>
        </p:txBody>
      </p:sp>
      <p:sp>
        <p:nvSpPr>
          <p:cNvPr id="44" name="TextBox 43"/>
          <p:cNvSpPr txBox="1"/>
          <p:nvPr/>
        </p:nvSpPr>
        <p:spPr>
          <a:xfrm>
            <a:off x="990600" y="4637157"/>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7</a:t>
            </a:r>
            <a:endParaRPr lang="en-US"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15</a:t>
            </a:fld>
            <a:endParaRPr lang="en-US"/>
          </a:p>
        </p:txBody>
      </p:sp>
      <p:sp>
        <p:nvSpPr>
          <p:cNvPr id="5" name="TextBox 4"/>
          <p:cNvSpPr txBox="1"/>
          <p:nvPr/>
        </p:nvSpPr>
        <p:spPr>
          <a:xfrm>
            <a:off x="609600" y="152400"/>
            <a:ext cx="7924800" cy="400110"/>
          </a:xfrm>
          <a:prstGeom prst="rect">
            <a:avLst/>
          </a:prstGeom>
          <a:noFill/>
        </p:spPr>
        <p:txBody>
          <a:bodyPr wrap="square" rtlCol="0">
            <a:spAutoFit/>
          </a:bodyPr>
          <a:lstStyle/>
          <a:p>
            <a:pPr algn="ctr"/>
            <a:r>
              <a:rPr lang="en-US" sz="2000" b="1" dirty="0" smtClean="0"/>
              <a:t>Recommendation Overview</a:t>
            </a:r>
            <a:endParaRPr lang="en-US" sz="2000" b="1" dirty="0"/>
          </a:p>
        </p:txBody>
      </p:sp>
      <p:sp>
        <p:nvSpPr>
          <p:cNvPr id="7" name="TextBox 6"/>
          <p:cNvSpPr txBox="1"/>
          <p:nvPr/>
        </p:nvSpPr>
        <p:spPr>
          <a:xfrm>
            <a:off x="1219200" y="1841213"/>
            <a:ext cx="7086600" cy="584775"/>
          </a:xfrm>
          <a:prstGeom prst="rect">
            <a:avLst/>
          </a:prstGeom>
          <a:solidFill>
            <a:schemeClr val="bg1">
              <a:lumMod val="85000"/>
            </a:schemeClr>
          </a:solidFill>
          <a:ln w="6350">
            <a:solidFill>
              <a:schemeClr val="tx1"/>
            </a:solidFill>
          </a:ln>
          <a:effectLst>
            <a:outerShdw blurRad="50800" dist="38100" dir="2700000" algn="tl" rotWithShape="0">
              <a:prstClr val="black">
                <a:alpha val="40000"/>
              </a:prstClr>
            </a:outerShdw>
          </a:effectLst>
        </p:spPr>
        <p:txBody>
          <a:bodyPr wrap="square" rtlCol="0">
            <a:spAutoFit/>
          </a:bodyPr>
          <a:lstStyle/>
          <a:p>
            <a:r>
              <a:rPr lang="en-US" sz="1600" b="1" dirty="0" smtClean="0"/>
              <a:t>Leverage the ombudsman model’s </a:t>
            </a:r>
            <a:r>
              <a:rPr lang="en-US" sz="1600" dirty="0" smtClean="0"/>
              <a:t>existing infrastructure and widespread acceptance to build an accessible and reliable ODR system. </a:t>
            </a:r>
            <a:endParaRPr lang="en-US" sz="1600" dirty="0"/>
          </a:p>
        </p:txBody>
      </p:sp>
      <p:sp>
        <p:nvSpPr>
          <p:cNvPr id="8" name="TextBox 7"/>
          <p:cNvSpPr txBox="1"/>
          <p:nvPr/>
        </p:nvSpPr>
        <p:spPr>
          <a:xfrm>
            <a:off x="1219200" y="3098513"/>
            <a:ext cx="7086600" cy="584775"/>
          </a:xfrm>
          <a:prstGeom prst="rect">
            <a:avLst/>
          </a:prstGeom>
          <a:solidFill>
            <a:schemeClr val="bg1">
              <a:lumMod val="85000"/>
            </a:schemeClr>
          </a:solidFill>
          <a:ln w="6350">
            <a:solidFill>
              <a:schemeClr val="tx1"/>
            </a:solidFill>
          </a:ln>
          <a:effectLst>
            <a:outerShdw blurRad="50800" dist="38100" dir="2700000" algn="tl" rotWithShape="0">
              <a:prstClr val="black">
                <a:alpha val="40000"/>
              </a:prstClr>
            </a:outerShdw>
          </a:effectLst>
        </p:spPr>
        <p:txBody>
          <a:bodyPr wrap="square" rtlCol="0">
            <a:spAutoFit/>
          </a:bodyPr>
          <a:lstStyle/>
          <a:p>
            <a:r>
              <a:rPr lang="en-US" sz="1600" b="1" dirty="0" smtClean="0"/>
              <a:t>Use technology to scale</a:t>
            </a:r>
            <a:r>
              <a:rPr lang="en-US" sz="1600" dirty="0" smtClean="0"/>
              <a:t> </a:t>
            </a:r>
            <a:r>
              <a:rPr lang="en-US" sz="1600" b="1" dirty="0" smtClean="0"/>
              <a:t>the ombudsman model </a:t>
            </a:r>
            <a:r>
              <a:rPr lang="en-US" sz="1600" dirty="0" smtClean="0"/>
              <a:t>to handle high-volume, low-value e-commerce disputes. </a:t>
            </a:r>
            <a:endParaRPr lang="en-US" sz="1600" dirty="0"/>
          </a:p>
        </p:txBody>
      </p:sp>
      <p:sp>
        <p:nvSpPr>
          <p:cNvPr id="9" name="TextBox 8"/>
          <p:cNvSpPr txBox="1"/>
          <p:nvPr/>
        </p:nvSpPr>
        <p:spPr>
          <a:xfrm>
            <a:off x="1219200" y="4355813"/>
            <a:ext cx="7086600" cy="584775"/>
          </a:xfrm>
          <a:prstGeom prst="rect">
            <a:avLst/>
          </a:prstGeom>
          <a:solidFill>
            <a:schemeClr val="bg1">
              <a:lumMod val="85000"/>
            </a:schemeClr>
          </a:solidFill>
          <a:ln w="6350">
            <a:solidFill>
              <a:schemeClr val="tx1"/>
            </a:solidFill>
          </a:ln>
          <a:effectLst>
            <a:outerShdw blurRad="50800" dist="38100" dir="2700000" algn="tl" rotWithShape="0">
              <a:prstClr val="black">
                <a:alpha val="40000"/>
              </a:prstClr>
            </a:outerShdw>
          </a:effectLst>
        </p:spPr>
        <p:txBody>
          <a:bodyPr wrap="square" rtlCol="0">
            <a:spAutoFit/>
          </a:bodyPr>
          <a:lstStyle/>
          <a:p>
            <a:r>
              <a:rPr lang="en-US" sz="1600" b="1" dirty="0" smtClean="0"/>
              <a:t>Collect and distribute impactful data </a:t>
            </a:r>
            <a:r>
              <a:rPr lang="en-US" sz="1600" dirty="0" smtClean="0"/>
              <a:t>to promote vendor participation and consumer trust.</a:t>
            </a:r>
            <a:endParaRPr lang="en-US" sz="1600" dirty="0"/>
          </a:p>
        </p:txBody>
      </p:sp>
      <p:sp>
        <p:nvSpPr>
          <p:cNvPr id="10" name="Oval 9"/>
          <p:cNvSpPr/>
          <p:nvPr/>
        </p:nvSpPr>
        <p:spPr>
          <a:xfrm>
            <a:off x="304800" y="1828800"/>
            <a:ext cx="609600" cy="609600"/>
          </a:xfrm>
          <a:prstGeom prst="ellipse">
            <a:avLst/>
          </a:prstGeom>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1</a:t>
            </a:r>
            <a:endParaRPr lang="en-US" b="1" dirty="0"/>
          </a:p>
        </p:txBody>
      </p:sp>
      <p:sp>
        <p:nvSpPr>
          <p:cNvPr id="11" name="Oval 10"/>
          <p:cNvSpPr/>
          <p:nvPr/>
        </p:nvSpPr>
        <p:spPr>
          <a:xfrm>
            <a:off x="304800" y="3086100"/>
            <a:ext cx="609600" cy="609600"/>
          </a:xfrm>
          <a:prstGeom prst="ellipse">
            <a:avLst/>
          </a:prstGeom>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2</a:t>
            </a:r>
            <a:endParaRPr lang="en-US" b="1" dirty="0"/>
          </a:p>
        </p:txBody>
      </p:sp>
      <p:sp>
        <p:nvSpPr>
          <p:cNvPr id="12" name="Oval 11"/>
          <p:cNvSpPr/>
          <p:nvPr/>
        </p:nvSpPr>
        <p:spPr>
          <a:xfrm>
            <a:off x="304800" y="4343400"/>
            <a:ext cx="609600" cy="609600"/>
          </a:xfrm>
          <a:prstGeom prst="ellipse">
            <a:avLst/>
          </a:prstGeom>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3</a:t>
            </a:r>
            <a:endParaRPr lang="en-US"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610600" y="6477000"/>
            <a:ext cx="533400" cy="365125"/>
          </a:xfrm>
        </p:spPr>
        <p:txBody>
          <a:bodyPr/>
          <a:lstStyle/>
          <a:p>
            <a:fld id="{DE6670D6-F1EF-4E4E-BE9C-5D8B6D21C5F5}" type="slidenum">
              <a:rPr lang="en-US" smtClean="0"/>
              <a:pPr/>
              <a:t>16</a:t>
            </a:fld>
            <a:endParaRPr lang="en-US"/>
          </a:p>
        </p:txBody>
      </p:sp>
      <p:sp>
        <p:nvSpPr>
          <p:cNvPr id="5" name="TextBox 4"/>
          <p:cNvSpPr txBox="1"/>
          <p:nvPr/>
        </p:nvSpPr>
        <p:spPr>
          <a:xfrm>
            <a:off x="612648" y="155448"/>
            <a:ext cx="7927848" cy="707886"/>
          </a:xfrm>
          <a:prstGeom prst="rect">
            <a:avLst/>
          </a:prstGeom>
          <a:noFill/>
        </p:spPr>
        <p:txBody>
          <a:bodyPr wrap="square" rtlCol="0">
            <a:spAutoFit/>
          </a:bodyPr>
          <a:lstStyle/>
          <a:p>
            <a:pPr algn="ctr"/>
            <a:r>
              <a:rPr lang="en-US" sz="2000" b="1" dirty="0" smtClean="0"/>
              <a:t>1. Leverage the Ombudsman  Model’s Existing Infrastructure and Widespread Acceptance to Build an Accessible and Reliable ODR System</a:t>
            </a:r>
          </a:p>
        </p:txBody>
      </p:sp>
      <p:sp>
        <p:nvSpPr>
          <p:cNvPr id="8" name="Pentagon 7"/>
          <p:cNvSpPr/>
          <p:nvPr/>
        </p:nvSpPr>
        <p:spPr>
          <a:xfrm>
            <a:off x="228600" y="1171575"/>
            <a:ext cx="2514600" cy="609600"/>
          </a:xfrm>
          <a:prstGeom prst="homePlat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Define ODR for the EU</a:t>
            </a:r>
            <a:endParaRPr lang="en-US" b="1" dirty="0"/>
          </a:p>
        </p:txBody>
      </p:sp>
      <p:sp>
        <p:nvSpPr>
          <p:cNvPr id="9" name="Chevron 8"/>
          <p:cNvSpPr/>
          <p:nvPr/>
        </p:nvSpPr>
        <p:spPr>
          <a:xfrm>
            <a:off x="3352800" y="1171575"/>
            <a:ext cx="2514600" cy="609600"/>
          </a:xfrm>
          <a:prstGeom prst="chevron">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Deliver on key Values </a:t>
            </a:r>
            <a:endParaRPr lang="en-US" b="1" dirty="0">
              <a:solidFill>
                <a:schemeClr val="bg1"/>
              </a:solidFill>
            </a:endParaRPr>
          </a:p>
        </p:txBody>
      </p:sp>
      <p:sp>
        <p:nvSpPr>
          <p:cNvPr id="10" name="Chevron 9"/>
          <p:cNvSpPr/>
          <p:nvPr/>
        </p:nvSpPr>
        <p:spPr>
          <a:xfrm>
            <a:off x="6477000" y="1171575"/>
            <a:ext cx="2514600" cy="609600"/>
          </a:xfrm>
          <a:prstGeom prst="chevron">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Build on existing Infrastructure</a:t>
            </a:r>
            <a:endParaRPr lang="en-US" b="1" dirty="0">
              <a:solidFill>
                <a:schemeClr val="bg1"/>
              </a:solidFill>
            </a:endParaRPr>
          </a:p>
        </p:txBody>
      </p:sp>
      <p:sp>
        <p:nvSpPr>
          <p:cNvPr id="11" name="TextBox 10"/>
          <p:cNvSpPr txBox="1"/>
          <p:nvPr/>
        </p:nvSpPr>
        <p:spPr>
          <a:xfrm>
            <a:off x="228600" y="1933575"/>
            <a:ext cx="2514600" cy="4114800"/>
          </a:xfrm>
          <a:prstGeom prst="rect">
            <a:avLst/>
          </a:prstGeom>
          <a:solidFill>
            <a:schemeClr val="bg1">
              <a:lumMod val="8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r>
              <a:rPr lang="en-US" sz="1600" dirty="0" smtClean="0"/>
              <a:t>The ombudsman model is:</a:t>
            </a:r>
          </a:p>
          <a:p>
            <a:endParaRPr lang="en-US" sz="1600" b="1" i="1" dirty="0" smtClean="0"/>
          </a:p>
          <a:p>
            <a:r>
              <a:rPr lang="en-US" sz="1600" b="1" i="1" dirty="0" smtClean="0"/>
              <a:t>Widely Recognized: </a:t>
            </a:r>
            <a:r>
              <a:rPr lang="en-US" sz="1600" dirty="0" smtClean="0"/>
              <a:t>Common throughout Europe and recognized by EU consumers and traders. </a:t>
            </a:r>
          </a:p>
          <a:p>
            <a:endParaRPr lang="en-US" sz="1600" dirty="0" smtClean="0"/>
          </a:p>
          <a:p>
            <a:r>
              <a:rPr lang="en-US" sz="1600" b="1" i="1" dirty="0" smtClean="0"/>
              <a:t>Adaptable: </a:t>
            </a:r>
          </a:p>
          <a:p>
            <a:r>
              <a:rPr lang="en-US" sz="1600" dirty="0" smtClean="0"/>
              <a:t>Modular [elements include: complaint, negotiation, evidence submission, decision] and can fit a wide variety of e-commerce settings.</a:t>
            </a:r>
            <a:endParaRPr lang="en-US" sz="1600" b="1" i="1" dirty="0" smtClean="0"/>
          </a:p>
        </p:txBody>
      </p:sp>
      <p:sp>
        <p:nvSpPr>
          <p:cNvPr id="12" name="TextBox 11"/>
          <p:cNvSpPr txBox="1"/>
          <p:nvPr/>
        </p:nvSpPr>
        <p:spPr>
          <a:xfrm>
            <a:off x="3276600" y="1933575"/>
            <a:ext cx="2514600" cy="4114800"/>
          </a:xfrm>
          <a:prstGeom prst="rect">
            <a:avLst/>
          </a:prstGeom>
          <a:solidFill>
            <a:schemeClr val="bg1">
              <a:lumMod val="8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r>
              <a:rPr lang="en-US" sz="1600" dirty="0" smtClean="0"/>
              <a:t>The ombudsman model is:</a:t>
            </a:r>
          </a:p>
          <a:p>
            <a:endParaRPr lang="en-US" sz="1600" b="1" i="1" dirty="0" smtClean="0"/>
          </a:p>
          <a:p>
            <a:r>
              <a:rPr lang="en-US" sz="1600" b="1" i="1" dirty="0" smtClean="0"/>
              <a:t>Available</a:t>
            </a:r>
            <a:r>
              <a:rPr lang="en-US" sz="1600" b="1" dirty="0" smtClean="0"/>
              <a:t>: </a:t>
            </a:r>
          </a:p>
          <a:p>
            <a:r>
              <a:rPr lang="en-US" sz="1600" dirty="0" smtClean="0"/>
              <a:t>Prevalent throughout the EU, familiar to and trusted by both consumers and traders.  </a:t>
            </a:r>
          </a:p>
          <a:p>
            <a:endParaRPr lang="en-US" sz="1600" dirty="0" smtClean="0"/>
          </a:p>
          <a:p>
            <a:r>
              <a:rPr lang="en-US" sz="1600" b="1" i="1" dirty="0" smtClean="0"/>
              <a:t>Reliable</a:t>
            </a:r>
            <a:r>
              <a:rPr lang="en-US" sz="1600" b="1" dirty="0" smtClean="0"/>
              <a:t>: </a:t>
            </a:r>
          </a:p>
          <a:p>
            <a:r>
              <a:rPr lang="en-US" sz="1600" dirty="0" smtClean="0"/>
              <a:t>Optimized to ensure neutrality, competence of decision-makers; oversight boards ensure platform neutrality despite financing. </a:t>
            </a:r>
            <a:endParaRPr lang="en-US" sz="1600" b="1" dirty="0"/>
          </a:p>
        </p:txBody>
      </p:sp>
      <p:sp>
        <p:nvSpPr>
          <p:cNvPr id="15" name="TextBox 14"/>
          <p:cNvSpPr txBox="1"/>
          <p:nvPr/>
        </p:nvSpPr>
        <p:spPr>
          <a:xfrm>
            <a:off x="6477000" y="1933575"/>
            <a:ext cx="2514600" cy="4114800"/>
          </a:xfrm>
          <a:prstGeom prst="rect">
            <a:avLst/>
          </a:prstGeom>
          <a:solidFill>
            <a:schemeClr val="bg1">
              <a:lumMod val="8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r>
              <a:rPr lang="en-US" sz="1600" b="1" i="1" dirty="0" smtClean="0"/>
              <a:t>Envisioned EU Platform</a:t>
            </a:r>
            <a:r>
              <a:rPr lang="en-US" sz="1600" b="1" dirty="0" smtClean="0"/>
              <a:t>: . </a:t>
            </a:r>
            <a:r>
              <a:rPr lang="en-US" sz="1600" dirty="0" smtClean="0"/>
              <a:t>Acts as information clearinghouse and directorate for ADR providers. No additional infrastructure envisioned. </a:t>
            </a:r>
          </a:p>
          <a:p>
            <a:endParaRPr lang="en-US" sz="1600" b="1" dirty="0" smtClean="0"/>
          </a:p>
          <a:p>
            <a:r>
              <a:rPr lang="en-US" sz="1600" b="1" i="1" dirty="0" smtClean="0"/>
              <a:t>Stakeholders prefer status quo</a:t>
            </a:r>
            <a:r>
              <a:rPr lang="en-US" sz="1600" b="1" dirty="0" smtClean="0"/>
              <a:t>: </a:t>
            </a:r>
          </a:p>
          <a:p>
            <a:r>
              <a:rPr lang="en-US" sz="1600" dirty="0" smtClean="0"/>
              <a:t>Interviews, surveys reveal preference for maintaining national practices. </a:t>
            </a:r>
            <a:endParaRPr lang="en-US" sz="1600"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17</a:t>
            </a:fld>
            <a:endParaRPr lang="en-US"/>
          </a:p>
        </p:txBody>
      </p:sp>
      <p:sp>
        <p:nvSpPr>
          <p:cNvPr id="5" name="TextBox 4"/>
          <p:cNvSpPr txBox="1"/>
          <p:nvPr/>
        </p:nvSpPr>
        <p:spPr>
          <a:xfrm>
            <a:off x="152400" y="1763524"/>
            <a:ext cx="1143262" cy="369332"/>
          </a:xfrm>
          <a:prstGeom prst="rect">
            <a:avLst/>
          </a:prstGeom>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dirty="0" smtClean="0"/>
              <a:t>Consumer</a:t>
            </a:r>
            <a:endParaRPr lang="en-US" dirty="0"/>
          </a:p>
        </p:txBody>
      </p:sp>
      <p:sp>
        <p:nvSpPr>
          <p:cNvPr id="6" name="TextBox 5"/>
          <p:cNvSpPr txBox="1"/>
          <p:nvPr/>
        </p:nvSpPr>
        <p:spPr>
          <a:xfrm>
            <a:off x="2261754" y="1763524"/>
            <a:ext cx="785984" cy="369332"/>
          </a:xfrm>
          <a:prstGeom prst="rect">
            <a:avLst/>
          </a:prstGeom>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dirty="0" smtClean="0"/>
              <a:t>Trader</a:t>
            </a:r>
            <a:endParaRPr lang="en-US" dirty="0"/>
          </a:p>
        </p:txBody>
      </p:sp>
      <p:cxnSp>
        <p:nvCxnSpPr>
          <p:cNvPr id="7" name="Straight Arrow Connector 6"/>
          <p:cNvCxnSpPr>
            <a:stCxn id="5" idx="3"/>
            <a:endCxn id="6" idx="1"/>
          </p:cNvCxnSpPr>
          <p:nvPr/>
        </p:nvCxnSpPr>
        <p:spPr>
          <a:xfrm>
            <a:off x="1295662" y="1948190"/>
            <a:ext cx="966092"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333501" y="1519535"/>
            <a:ext cx="990599" cy="461665"/>
          </a:xfrm>
          <a:prstGeom prst="rect">
            <a:avLst/>
          </a:prstGeom>
          <a:noFill/>
        </p:spPr>
        <p:txBody>
          <a:bodyPr wrap="square" rtlCol="0">
            <a:spAutoFit/>
          </a:bodyPr>
          <a:lstStyle/>
          <a:p>
            <a:pPr algn="ctr"/>
            <a:r>
              <a:rPr lang="en-US" sz="1200" dirty="0" smtClean="0"/>
              <a:t>Direct Negotiation </a:t>
            </a:r>
            <a:endParaRPr lang="en-US" sz="1200" dirty="0"/>
          </a:p>
        </p:txBody>
      </p:sp>
      <p:cxnSp>
        <p:nvCxnSpPr>
          <p:cNvPr id="9" name="Straight Arrow Connector 8"/>
          <p:cNvCxnSpPr>
            <a:stCxn id="8" idx="2"/>
            <a:endCxn id="11" idx="0"/>
          </p:cNvCxnSpPr>
          <p:nvPr/>
        </p:nvCxnSpPr>
        <p:spPr>
          <a:xfrm flipH="1">
            <a:off x="1828800" y="1981200"/>
            <a:ext cx="1" cy="1828800"/>
          </a:xfrm>
          <a:prstGeom prst="straightConnector1">
            <a:avLst/>
          </a:prstGeom>
          <a:ln>
            <a:prstDash val="solid"/>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132135" y="3810000"/>
            <a:ext cx="1393330" cy="369332"/>
          </a:xfrm>
          <a:prstGeom prst="rect">
            <a:avLst/>
          </a:prstGeom>
          <a:solidFill>
            <a:schemeClr val="bg1"/>
          </a:solidFill>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dirty="0" smtClean="0">
                <a:solidFill>
                  <a:schemeClr val="tx1"/>
                </a:solidFill>
              </a:rPr>
              <a:t>Ombudsman</a:t>
            </a:r>
            <a:endParaRPr lang="en-US" dirty="0">
              <a:solidFill>
                <a:schemeClr val="tx1"/>
              </a:solidFill>
            </a:endParaRPr>
          </a:p>
        </p:txBody>
      </p:sp>
      <p:cxnSp>
        <p:nvCxnSpPr>
          <p:cNvPr id="15" name="Straight Arrow Connector 14"/>
          <p:cNvCxnSpPr>
            <a:stCxn id="11" idx="2"/>
            <a:endCxn id="55" idx="0"/>
          </p:cNvCxnSpPr>
          <p:nvPr/>
        </p:nvCxnSpPr>
        <p:spPr>
          <a:xfrm>
            <a:off x="1828800" y="4179332"/>
            <a:ext cx="0" cy="3926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49" name="Group 48"/>
          <p:cNvGrpSpPr/>
          <p:nvPr/>
        </p:nvGrpSpPr>
        <p:grpSpPr>
          <a:xfrm>
            <a:off x="76200" y="1143000"/>
            <a:ext cx="3581400" cy="381000"/>
            <a:chOff x="457200" y="1143000"/>
            <a:chExt cx="3581400" cy="381000"/>
          </a:xfrm>
        </p:grpSpPr>
        <p:sp>
          <p:nvSpPr>
            <p:cNvPr id="19" name="TextBox 18"/>
            <p:cNvSpPr txBox="1"/>
            <p:nvPr/>
          </p:nvSpPr>
          <p:spPr>
            <a:xfrm>
              <a:off x="457200" y="1143000"/>
              <a:ext cx="3581400" cy="369332"/>
            </a:xfrm>
            <a:prstGeom prst="rect">
              <a:avLst/>
            </a:prstGeom>
            <a:noFill/>
          </p:spPr>
          <p:txBody>
            <a:bodyPr wrap="square" rtlCol="0">
              <a:spAutoFit/>
            </a:bodyPr>
            <a:lstStyle/>
            <a:p>
              <a:pPr algn="ctr"/>
              <a:r>
                <a:rPr lang="en-US" dirty="0" smtClean="0"/>
                <a:t>Typical Ombudsman Process</a:t>
              </a:r>
              <a:endParaRPr lang="en-US" dirty="0"/>
            </a:p>
          </p:txBody>
        </p:sp>
        <p:cxnSp>
          <p:nvCxnSpPr>
            <p:cNvPr id="20" name="Straight Connector 19"/>
            <p:cNvCxnSpPr/>
            <p:nvPr/>
          </p:nvCxnSpPr>
          <p:spPr>
            <a:xfrm>
              <a:off x="685800" y="1524000"/>
              <a:ext cx="3048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685800" y="1143000"/>
              <a:ext cx="30480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7" name="TextBox 26"/>
          <p:cNvSpPr txBox="1"/>
          <p:nvPr/>
        </p:nvSpPr>
        <p:spPr>
          <a:xfrm>
            <a:off x="6438901" y="2362200"/>
            <a:ext cx="1219199" cy="523220"/>
          </a:xfrm>
          <a:prstGeom prst="rect">
            <a:avLst/>
          </a:prstGeom>
          <a:solidFill>
            <a:srgbClr val="FFC000"/>
          </a:solidFill>
          <a:ln>
            <a:solidFill>
              <a:schemeClr val="tx1"/>
            </a:solidFill>
            <a:prstDash val="lgDash"/>
          </a:ln>
          <a:scene3d>
            <a:camera prst="orthographicFront"/>
            <a:lightRig rig="threePt" dir="t"/>
          </a:scene3d>
          <a:sp3d>
            <a:bevelT/>
          </a:sp3d>
        </p:spPr>
        <p:txBody>
          <a:bodyPr wrap="square" rtlCol="0">
            <a:spAutoFit/>
          </a:bodyPr>
          <a:lstStyle/>
          <a:p>
            <a:pPr algn="ctr"/>
            <a:r>
              <a:rPr lang="en-US" sz="1400" b="1" dirty="0" smtClean="0"/>
              <a:t>Facilitated</a:t>
            </a:r>
            <a:r>
              <a:rPr lang="en-US" sz="1400" dirty="0" smtClean="0"/>
              <a:t> </a:t>
            </a:r>
            <a:r>
              <a:rPr lang="en-US" sz="1400" b="1" dirty="0" smtClean="0"/>
              <a:t>Negotiation</a:t>
            </a:r>
            <a:endParaRPr lang="en-US" sz="1400" dirty="0"/>
          </a:p>
        </p:txBody>
      </p:sp>
      <p:sp>
        <p:nvSpPr>
          <p:cNvPr id="33" name="TextBox 32"/>
          <p:cNvSpPr txBox="1"/>
          <p:nvPr/>
        </p:nvSpPr>
        <p:spPr>
          <a:xfrm>
            <a:off x="6351835" y="3810000"/>
            <a:ext cx="1393330" cy="369332"/>
          </a:xfrm>
          <a:prstGeom prst="rect">
            <a:avLst/>
          </a:prstGeom>
          <a:solidFill>
            <a:schemeClr val="bg1"/>
          </a:solidFill>
          <a:ln>
            <a:prstDash val="solid"/>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dirty="0" smtClean="0">
                <a:solidFill>
                  <a:schemeClr val="tx1"/>
                </a:solidFill>
              </a:rPr>
              <a:t>Ombudsman</a:t>
            </a:r>
            <a:endParaRPr lang="en-US" dirty="0">
              <a:solidFill>
                <a:schemeClr val="tx1"/>
              </a:solidFill>
            </a:endParaRPr>
          </a:p>
        </p:txBody>
      </p:sp>
      <p:sp>
        <p:nvSpPr>
          <p:cNvPr id="34" name="TextBox 33"/>
          <p:cNvSpPr txBox="1"/>
          <p:nvPr/>
        </p:nvSpPr>
        <p:spPr>
          <a:xfrm>
            <a:off x="6324600" y="5638800"/>
            <a:ext cx="1447800" cy="646331"/>
          </a:xfrm>
          <a:prstGeom prst="rect">
            <a:avLst/>
          </a:prstGeom>
          <a:solidFill>
            <a:schemeClr val="accent1"/>
          </a:solidFill>
          <a:ln>
            <a:solidFill>
              <a:schemeClr val="tx1"/>
            </a:solidFill>
            <a:prstDash val="lgDash"/>
          </a:ln>
          <a:scene3d>
            <a:camera prst="orthographicFront"/>
            <a:lightRig rig="threePt" dir="t"/>
          </a:scene3d>
          <a:sp3d>
            <a:bevelT/>
          </a:sp3d>
        </p:spPr>
        <p:txBody>
          <a:bodyPr wrap="square" rtlCol="0">
            <a:spAutoFit/>
          </a:bodyPr>
          <a:lstStyle/>
          <a:p>
            <a:pPr algn="ctr"/>
            <a:r>
              <a:rPr lang="en-US" dirty="0" smtClean="0"/>
              <a:t>Reputation Platform</a:t>
            </a:r>
          </a:p>
        </p:txBody>
      </p:sp>
      <p:sp>
        <p:nvSpPr>
          <p:cNvPr id="36" name="TextBox 35"/>
          <p:cNvSpPr txBox="1"/>
          <p:nvPr/>
        </p:nvSpPr>
        <p:spPr>
          <a:xfrm>
            <a:off x="6438901" y="3048000"/>
            <a:ext cx="1219199" cy="523220"/>
          </a:xfrm>
          <a:prstGeom prst="rect">
            <a:avLst/>
          </a:prstGeom>
          <a:solidFill>
            <a:srgbClr val="92D050"/>
          </a:solidFill>
          <a:ln>
            <a:solidFill>
              <a:schemeClr val="tx1"/>
            </a:solidFill>
            <a:prstDash val="lgDash"/>
          </a:ln>
          <a:scene3d>
            <a:camera prst="orthographicFront"/>
            <a:lightRig rig="threePt" dir="t"/>
          </a:scene3d>
          <a:sp3d>
            <a:bevelT/>
          </a:sp3d>
        </p:spPr>
        <p:txBody>
          <a:bodyPr wrap="square" rtlCol="0">
            <a:spAutoFit/>
          </a:bodyPr>
          <a:lstStyle/>
          <a:p>
            <a:pPr algn="ctr"/>
            <a:r>
              <a:rPr lang="en-US" sz="1400" b="1" dirty="0" smtClean="0"/>
              <a:t>Predictive Evaluation</a:t>
            </a:r>
            <a:endParaRPr lang="en-US" sz="1400" dirty="0"/>
          </a:p>
        </p:txBody>
      </p:sp>
      <p:sp>
        <p:nvSpPr>
          <p:cNvPr id="37" name="TextBox 36"/>
          <p:cNvSpPr txBox="1"/>
          <p:nvPr/>
        </p:nvSpPr>
        <p:spPr>
          <a:xfrm>
            <a:off x="4934896" y="1763524"/>
            <a:ext cx="1143262" cy="369332"/>
          </a:xfrm>
          <a:prstGeom prst="rect">
            <a:avLst/>
          </a:prstGeom>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dirty="0" smtClean="0"/>
              <a:t>Consumer</a:t>
            </a:r>
            <a:endParaRPr lang="en-US" dirty="0"/>
          </a:p>
        </p:txBody>
      </p:sp>
      <p:sp>
        <p:nvSpPr>
          <p:cNvPr id="38" name="TextBox 37"/>
          <p:cNvSpPr txBox="1"/>
          <p:nvPr/>
        </p:nvSpPr>
        <p:spPr>
          <a:xfrm>
            <a:off x="8047356" y="1763524"/>
            <a:ext cx="785984" cy="369332"/>
          </a:xfrm>
          <a:prstGeom prst="rect">
            <a:avLst/>
          </a:prstGeom>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dirty="0" smtClean="0"/>
              <a:t>Trader</a:t>
            </a:r>
            <a:endParaRPr lang="en-US" dirty="0"/>
          </a:p>
        </p:txBody>
      </p:sp>
      <p:cxnSp>
        <p:nvCxnSpPr>
          <p:cNvPr id="39" name="Straight Arrow Connector 38"/>
          <p:cNvCxnSpPr/>
          <p:nvPr/>
        </p:nvCxnSpPr>
        <p:spPr>
          <a:xfrm flipV="1">
            <a:off x="6078158" y="1947818"/>
            <a:ext cx="1969198" cy="74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6477121" y="1686580"/>
            <a:ext cx="1142759" cy="523220"/>
          </a:xfrm>
          <a:prstGeom prst="rect">
            <a:avLst/>
          </a:prstGeom>
          <a:solidFill>
            <a:schemeClr val="bg1"/>
          </a:solidFill>
          <a:ln>
            <a:solidFill>
              <a:schemeClr val="tx1"/>
            </a:solidFill>
            <a:prstDash val="solid"/>
          </a:ln>
          <a:effectLst>
            <a:outerShdw blurRad="50800" dist="38100" dir="8100000" algn="tr" rotWithShape="0">
              <a:prstClr val="black">
                <a:alpha val="40000"/>
              </a:prstClr>
            </a:outerShdw>
          </a:effectLst>
        </p:spPr>
        <p:txBody>
          <a:bodyPr wrap="square" rtlCol="0">
            <a:spAutoFit/>
          </a:bodyPr>
          <a:lstStyle/>
          <a:p>
            <a:pPr algn="ctr"/>
            <a:r>
              <a:rPr lang="en-US" sz="1400" b="1" dirty="0" smtClean="0"/>
              <a:t>Direct</a:t>
            </a:r>
            <a:r>
              <a:rPr lang="en-US" sz="1400" dirty="0" smtClean="0"/>
              <a:t> </a:t>
            </a:r>
            <a:r>
              <a:rPr lang="en-US" sz="1400" b="1" dirty="0" smtClean="0"/>
              <a:t>Negotiation </a:t>
            </a:r>
            <a:endParaRPr lang="en-US" sz="1400" b="1" dirty="0"/>
          </a:p>
        </p:txBody>
      </p:sp>
      <p:cxnSp>
        <p:nvCxnSpPr>
          <p:cNvPr id="41" name="Straight Arrow Connector 40"/>
          <p:cNvCxnSpPr>
            <a:stCxn id="40" idx="2"/>
            <a:endCxn id="27" idx="0"/>
          </p:cNvCxnSpPr>
          <p:nvPr/>
        </p:nvCxnSpPr>
        <p:spPr>
          <a:xfrm>
            <a:off x="7048501" y="2209800"/>
            <a:ext cx="0" cy="152400"/>
          </a:xfrm>
          <a:prstGeom prst="straightConnector1">
            <a:avLst/>
          </a:prstGeom>
          <a:ln>
            <a:prstDash val="solid"/>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27" idx="2"/>
            <a:endCxn id="36" idx="0"/>
          </p:cNvCxnSpPr>
          <p:nvPr/>
        </p:nvCxnSpPr>
        <p:spPr>
          <a:xfrm>
            <a:off x="7048501" y="2885420"/>
            <a:ext cx="0" cy="162580"/>
          </a:xfrm>
          <a:prstGeom prst="straightConnector1">
            <a:avLst/>
          </a:prstGeom>
          <a:ln>
            <a:prstDash val="solid"/>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36" idx="2"/>
            <a:endCxn id="33" idx="0"/>
          </p:cNvCxnSpPr>
          <p:nvPr/>
        </p:nvCxnSpPr>
        <p:spPr>
          <a:xfrm flipH="1">
            <a:off x="7048500" y="3571220"/>
            <a:ext cx="1" cy="238780"/>
          </a:xfrm>
          <a:prstGeom prst="straightConnector1">
            <a:avLst/>
          </a:prstGeom>
          <a:ln>
            <a:prstDash val="solid"/>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33" idx="2"/>
            <a:endCxn id="58" idx="0"/>
          </p:cNvCxnSpPr>
          <p:nvPr/>
        </p:nvCxnSpPr>
        <p:spPr>
          <a:xfrm>
            <a:off x="7048500" y="4179332"/>
            <a:ext cx="0" cy="392668"/>
          </a:xfrm>
          <a:prstGeom prst="straightConnector1">
            <a:avLst/>
          </a:prstGeom>
          <a:ln>
            <a:prstDash val="solid"/>
            <a:tailEnd type="arrow"/>
          </a:ln>
        </p:spPr>
        <p:style>
          <a:lnRef idx="1">
            <a:schemeClr val="accent1"/>
          </a:lnRef>
          <a:fillRef idx="0">
            <a:schemeClr val="accent1"/>
          </a:fillRef>
          <a:effectRef idx="0">
            <a:schemeClr val="accent1"/>
          </a:effectRef>
          <a:fontRef idx="minor">
            <a:schemeClr val="tx1"/>
          </a:fontRef>
        </p:style>
      </p:cxnSp>
      <p:grpSp>
        <p:nvGrpSpPr>
          <p:cNvPr id="50" name="Group 49"/>
          <p:cNvGrpSpPr/>
          <p:nvPr/>
        </p:nvGrpSpPr>
        <p:grpSpPr>
          <a:xfrm>
            <a:off x="5257800" y="1143000"/>
            <a:ext cx="3581400" cy="381000"/>
            <a:chOff x="457200" y="1143000"/>
            <a:chExt cx="3581400" cy="381000"/>
          </a:xfrm>
        </p:grpSpPr>
        <p:sp>
          <p:nvSpPr>
            <p:cNvPr id="51" name="TextBox 50"/>
            <p:cNvSpPr txBox="1"/>
            <p:nvPr/>
          </p:nvSpPr>
          <p:spPr>
            <a:xfrm>
              <a:off x="457200" y="1143000"/>
              <a:ext cx="3581400" cy="369332"/>
            </a:xfrm>
            <a:prstGeom prst="rect">
              <a:avLst/>
            </a:prstGeom>
            <a:noFill/>
          </p:spPr>
          <p:txBody>
            <a:bodyPr wrap="square" rtlCol="0">
              <a:spAutoFit/>
            </a:bodyPr>
            <a:lstStyle/>
            <a:p>
              <a:pPr algn="ctr"/>
              <a:r>
                <a:rPr lang="en-US" dirty="0" smtClean="0"/>
                <a:t>Technology-Enhanced Process</a:t>
              </a:r>
              <a:endParaRPr lang="en-US" dirty="0"/>
            </a:p>
          </p:txBody>
        </p:sp>
        <p:cxnSp>
          <p:nvCxnSpPr>
            <p:cNvPr id="52" name="Straight Connector 51"/>
            <p:cNvCxnSpPr/>
            <p:nvPr/>
          </p:nvCxnSpPr>
          <p:spPr>
            <a:xfrm>
              <a:off x="685800" y="1524000"/>
              <a:ext cx="3048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685800" y="1143000"/>
              <a:ext cx="30480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55" name="Rectangle 54"/>
          <p:cNvSpPr/>
          <p:nvPr/>
        </p:nvSpPr>
        <p:spPr>
          <a:xfrm>
            <a:off x="457200" y="4572000"/>
            <a:ext cx="2743200" cy="830997"/>
          </a:xfrm>
          <a:prstGeom prst="rect">
            <a:avLst/>
          </a:prstGeom>
        </p:spPr>
        <p:txBody>
          <a:bodyPr wrap="square">
            <a:spAutoFit/>
          </a:bodyPr>
          <a:lstStyle/>
          <a:p>
            <a:pPr algn="ctr"/>
            <a:r>
              <a:rPr lang="en-US" sz="1600" b="1" dirty="0" smtClean="0"/>
              <a:t>Party Compliance </a:t>
            </a:r>
          </a:p>
          <a:p>
            <a:pPr algn="ctr"/>
            <a:r>
              <a:rPr lang="en-US" sz="1600" dirty="0" smtClean="0"/>
              <a:t>or</a:t>
            </a:r>
            <a:r>
              <a:rPr lang="en-US" sz="1600" b="1" dirty="0" smtClean="0"/>
              <a:t> </a:t>
            </a:r>
          </a:p>
          <a:p>
            <a:pPr algn="ctr"/>
            <a:r>
              <a:rPr lang="en-US" sz="1600" dirty="0" smtClean="0"/>
              <a:t>Consumer Recourse to Courts </a:t>
            </a:r>
            <a:endParaRPr lang="en-US" sz="1600" dirty="0"/>
          </a:p>
        </p:txBody>
      </p:sp>
      <p:sp>
        <p:nvSpPr>
          <p:cNvPr id="56" name="TextBox 55"/>
          <p:cNvSpPr txBox="1"/>
          <p:nvPr/>
        </p:nvSpPr>
        <p:spPr>
          <a:xfrm>
            <a:off x="609600" y="152400"/>
            <a:ext cx="7924800" cy="707886"/>
          </a:xfrm>
          <a:prstGeom prst="rect">
            <a:avLst/>
          </a:prstGeom>
          <a:noFill/>
        </p:spPr>
        <p:txBody>
          <a:bodyPr wrap="square" rtlCol="0">
            <a:spAutoFit/>
          </a:bodyPr>
          <a:lstStyle/>
          <a:p>
            <a:pPr algn="ctr"/>
            <a:r>
              <a:rPr lang="en-US" sz="2000" b="1" dirty="0" smtClean="0"/>
              <a:t>2. Use Technology to Scale the Ombudsman Model to Handle High-Volume, Low-Value E-Commerce Disputes </a:t>
            </a:r>
          </a:p>
        </p:txBody>
      </p:sp>
      <p:sp>
        <p:nvSpPr>
          <p:cNvPr id="58" name="Rectangle 57"/>
          <p:cNvSpPr/>
          <p:nvPr/>
        </p:nvSpPr>
        <p:spPr>
          <a:xfrm>
            <a:off x="5676900" y="4572000"/>
            <a:ext cx="2743200" cy="830997"/>
          </a:xfrm>
          <a:prstGeom prst="rect">
            <a:avLst/>
          </a:prstGeom>
        </p:spPr>
        <p:txBody>
          <a:bodyPr wrap="square">
            <a:spAutoFit/>
          </a:bodyPr>
          <a:lstStyle/>
          <a:p>
            <a:pPr algn="ctr"/>
            <a:r>
              <a:rPr lang="en-US" sz="1600" b="1" dirty="0" smtClean="0"/>
              <a:t>Party Compliance</a:t>
            </a:r>
            <a:r>
              <a:rPr lang="en-US" sz="1600" dirty="0" smtClean="0"/>
              <a:t> </a:t>
            </a:r>
          </a:p>
          <a:p>
            <a:pPr algn="ctr"/>
            <a:r>
              <a:rPr lang="en-US" sz="1600" dirty="0" smtClean="0"/>
              <a:t>or </a:t>
            </a:r>
          </a:p>
          <a:p>
            <a:pPr algn="ctr"/>
            <a:r>
              <a:rPr lang="en-US" sz="1600" dirty="0" smtClean="0"/>
              <a:t>Consumer Recourse to Courts </a:t>
            </a:r>
            <a:endParaRPr lang="en-US" sz="1600" dirty="0"/>
          </a:p>
        </p:txBody>
      </p:sp>
      <p:cxnSp>
        <p:nvCxnSpPr>
          <p:cNvPr id="61" name="Straight Arrow Connector 60"/>
          <p:cNvCxnSpPr/>
          <p:nvPr/>
        </p:nvCxnSpPr>
        <p:spPr>
          <a:xfrm>
            <a:off x="7048500" y="5334000"/>
            <a:ext cx="0" cy="23580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2" name="Pentagon 61"/>
          <p:cNvSpPr/>
          <p:nvPr/>
        </p:nvSpPr>
        <p:spPr>
          <a:xfrm>
            <a:off x="3962400" y="2209800"/>
            <a:ext cx="609600" cy="3200400"/>
          </a:xfrm>
          <a:prstGeom prst="homePlate">
            <a:avLst>
              <a:gd name="adj" fmla="val 77273"/>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18</a:t>
            </a:fld>
            <a:endParaRPr lang="en-US"/>
          </a:p>
        </p:txBody>
      </p:sp>
      <p:sp>
        <p:nvSpPr>
          <p:cNvPr id="5" name="TextBox 4"/>
          <p:cNvSpPr txBox="1"/>
          <p:nvPr/>
        </p:nvSpPr>
        <p:spPr>
          <a:xfrm>
            <a:off x="2667000" y="1663005"/>
            <a:ext cx="6400800" cy="1477328"/>
          </a:xfrm>
          <a:prstGeom prst="rect">
            <a:avLst/>
          </a:prstGeom>
          <a:solidFill>
            <a:srgbClr val="FFC000"/>
          </a:solidFill>
          <a:ln>
            <a:solidFill>
              <a:schemeClr val="tx1"/>
            </a:solidFill>
            <a:prstDash val="lgDash"/>
          </a:ln>
          <a:effectLst>
            <a:outerShdw blurRad="50800" dist="38100" dir="2700000" algn="tl" rotWithShape="0">
              <a:prstClr val="black">
                <a:alpha val="40000"/>
              </a:prstClr>
            </a:outerShdw>
          </a:effectLst>
        </p:spPr>
        <p:txBody>
          <a:bodyPr wrap="square" rtlCol="0">
            <a:spAutoFit/>
          </a:bodyPr>
          <a:lstStyle/>
          <a:p>
            <a:r>
              <a:rPr lang="en-US" sz="1500" b="1" dirty="0" smtClean="0"/>
              <a:t>An automated facilitated negotiation</a:t>
            </a:r>
            <a:r>
              <a:rPr lang="en-US" sz="1500" dirty="0" smtClean="0"/>
              <a:t> helps identify disputant interests and common ground </a:t>
            </a:r>
          </a:p>
          <a:p>
            <a:pPr marL="342900" indent="-342900">
              <a:buFont typeface="+mj-lt"/>
              <a:buAutoNum type="arabicPeriod"/>
            </a:pPr>
            <a:r>
              <a:rPr lang="en-US" sz="1500" dirty="0" smtClean="0"/>
              <a:t>Disputants identify their </a:t>
            </a:r>
            <a:r>
              <a:rPr lang="en-US" sz="1500" b="1" dirty="0" smtClean="0"/>
              <a:t>claim and desired resolution  </a:t>
            </a:r>
            <a:r>
              <a:rPr lang="en-US" sz="1500" dirty="0" smtClean="0"/>
              <a:t>from a multiple choice listing. Disputants </a:t>
            </a:r>
            <a:r>
              <a:rPr lang="en-US" sz="1500" b="1" dirty="0" smtClean="0"/>
              <a:t>upload evidence </a:t>
            </a:r>
            <a:r>
              <a:rPr lang="en-US" sz="1500" dirty="0" smtClean="0"/>
              <a:t>(categorizing the evidence by type)</a:t>
            </a:r>
          </a:p>
          <a:p>
            <a:pPr marL="342900" indent="-342900">
              <a:buFont typeface="+mj-lt"/>
              <a:buAutoNum type="arabicPeriod"/>
            </a:pPr>
            <a:r>
              <a:rPr lang="en-US" sz="1500" dirty="0" smtClean="0"/>
              <a:t>Disputants </a:t>
            </a:r>
            <a:r>
              <a:rPr lang="en-US" sz="1500" b="1" dirty="0" smtClean="0"/>
              <a:t>respond to claim </a:t>
            </a:r>
            <a:r>
              <a:rPr lang="en-US" sz="1500" dirty="0" smtClean="0"/>
              <a:t>(multiple choice), and upload evidence</a:t>
            </a:r>
          </a:p>
        </p:txBody>
      </p:sp>
      <p:sp>
        <p:nvSpPr>
          <p:cNvPr id="6" name="TextBox 5"/>
          <p:cNvSpPr txBox="1"/>
          <p:nvPr/>
        </p:nvSpPr>
        <p:spPr>
          <a:xfrm>
            <a:off x="2667000" y="3563288"/>
            <a:ext cx="6400800" cy="1246495"/>
          </a:xfrm>
          <a:prstGeom prst="rect">
            <a:avLst/>
          </a:prstGeom>
          <a:solidFill>
            <a:srgbClr val="92D050"/>
          </a:solidFill>
          <a:ln>
            <a:solidFill>
              <a:schemeClr val="tx1"/>
            </a:solidFill>
            <a:prstDash val="lgDash"/>
          </a:ln>
          <a:effectLst>
            <a:outerShdw blurRad="50800" dist="38100" dir="2700000" algn="tl" rotWithShape="0">
              <a:prstClr val="black">
                <a:alpha val="40000"/>
              </a:prstClr>
            </a:outerShdw>
          </a:effectLst>
        </p:spPr>
        <p:txBody>
          <a:bodyPr wrap="square" rtlCol="0">
            <a:spAutoFit/>
          </a:bodyPr>
          <a:lstStyle/>
          <a:p>
            <a:r>
              <a:rPr lang="en-US" sz="1500" b="1" dirty="0" smtClean="0"/>
              <a:t>A predictive evaluation </a:t>
            </a:r>
            <a:r>
              <a:rPr lang="en-US" sz="1500" dirty="0" smtClean="0"/>
              <a:t>based on previous results guides disputant expectations </a:t>
            </a:r>
          </a:p>
          <a:p>
            <a:pPr marL="342900" indent="-342900">
              <a:buFont typeface="+mj-lt"/>
              <a:buAutoNum type="arabicPeriod"/>
            </a:pPr>
            <a:r>
              <a:rPr lang="en-US" sz="1500" dirty="0" smtClean="0"/>
              <a:t>Consumer/vendor</a:t>
            </a:r>
            <a:r>
              <a:rPr lang="en-US" sz="1500" i="1" dirty="0" smtClean="0"/>
              <a:t> </a:t>
            </a:r>
            <a:r>
              <a:rPr lang="en-US" sz="1500" b="1" dirty="0" smtClean="0"/>
              <a:t>resubmit</a:t>
            </a:r>
            <a:r>
              <a:rPr lang="en-US" sz="1500" dirty="0" smtClean="0"/>
              <a:t>  claims, evidence and </a:t>
            </a:r>
            <a:r>
              <a:rPr lang="en-US" sz="1500" b="1" dirty="0" smtClean="0"/>
              <a:t>any new information</a:t>
            </a:r>
            <a:endParaRPr lang="en-US" sz="1500" dirty="0" smtClean="0"/>
          </a:p>
          <a:p>
            <a:pPr marL="342900" indent="-342900">
              <a:buFont typeface="+mj-lt"/>
              <a:buAutoNum type="arabicPeriod"/>
            </a:pPr>
            <a:r>
              <a:rPr lang="en-US" sz="1500" dirty="0" smtClean="0"/>
              <a:t>Technology compares dispute profile to historical results </a:t>
            </a:r>
          </a:p>
          <a:p>
            <a:pPr marL="342900" indent="-342900">
              <a:buFont typeface="+mj-lt"/>
              <a:buAutoNum type="arabicPeriod"/>
            </a:pPr>
            <a:r>
              <a:rPr lang="en-US" sz="1500" dirty="0" smtClean="0"/>
              <a:t>System </a:t>
            </a:r>
            <a:r>
              <a:rPr lang="en-US" sz="1500" b="1" dirty="0" smtClean="0"/>
              <a:t>predicts outcome based on previous cases with same profile</a:t>
            </a:r>
            <a:r>
              <a:rPr lang="en-US" sz="1500" dirty="0" smtClean="0"/>
              <a:t>, including a representation of how likely the predicted outcome is </a:t>
            </a:r>
          </a:p>
        </p:txBody>
      </p:sp>
      <p:sp>
        <p:nvSpPr>
          <p:cNvPr id="7" name="TextBox 6"/>
          <p:cNvSpPr txBox="1"/>
          <p:nvPr/>
        </p:nvSpPr>
        <p:spPr>
          <a:xfrm>
            <a:off x="2667000" y="5232737"/>
            <a:ext cx="6400800" cy="1015663"/>
          </a:xfrm>
          <a:prstGeom prst="rect">
            <a:avLst/>
          </a:prstGeom>
          <a:solidFill>
            <a:schemeClr val="accent1"/>
          </a:solidFill>
          <a:ln>
            <a:solidFill>
              <a:schemeClr val="tx1"/>
            </a:solidFill>
            <a:prstDash val="lgDash"/>
          </a:ln>
          <a:effectLst>
            <a:outerShdw blurRad="50800" dist="38100" dir="2700000" algn="tl" rotWithShape="0">
              <a:prstClr val="black">
                <a:alpha val="40000"/>
              </a:prstClr>
            </a:outerShdw>
          </a:effectLst>
        </p:spPr>
        <p:txBody>
          <a:bodyPr wrap="square" rtlCol="0">
            <a:spAutoFit/>
          </a:bodyPr>
          <a:lstStyle/>
          <a:p>
            <a:r>
              <a:rPr lang="en-US" sz="1500" b="1" dirty="0" smtClean="0"/>
              <a:t>Process results uploaded </a:t>
            </a:r>
            <a:r>
              <a:rPr lang="en-US" sz="1500" dirty="0" smtClean="0"/>
              <a:t>to central information clearinghouse.</a:t>
            </a:r>
          </a:p>
          <a:p>
            <a:pPr marL="342900" indent="-342900">
              <a:buFont typeface="+mj-lt"/>
              <a:buAutoNum type="arabicPeriod"/>
            </a:pPr>
            <a:r>
              <a:rPr lang="en-US" sz="1500" dirty="0" smtClean="0"/>
              <a:t>Outcome  </a:t>
            </a:r>
            <a:r>
              <a:rPr lang="en-US" sz="1500" b="1" dirty="0" smtClean="0"/>
              <a:t>recorded</a:t>
            </a:r>
            <a:r>
              <a:rPr lang="en-US" sz="1500" dirty="0" smtClean="0"/>
              <a:t>, payment </a:t>
            </a:r>
            <a:r>
              <a:rPr lang="en-US" sz="1500" b="1" dirty="0" smtClean="0"/>
              <a:t>confirmed</a:t>
            </a:r>
          </a:p>
          <a:p>
            <a:pPr marL="342900" indent="-342900">
              <a:buFont typeface="+mj-lt"/>
              <a:buAutoNum type="arabicPeriod"/>
            </a:pPr>
            <a:r>
              <a:rPr lang="en-US" sz="1500" dirty="0" smtClean="0"/>
              <a:t>Disputants </a:t>
            </a:r>
            <a:r>
              <a:rPr lang="en-US" sz="1500" b="1" dirty="0" smtClean="0"/>
              <a:t>surveyed</a:t>
            </a:r>
            <a:r>
              <a:rPr lang="en-US" sz="1500" dirty="0" smtClean="0"/>
              <a:t> </a:t>
            </a:r>
          </a:p>
          <a:p>
            <a:pPr marL="342900" indent="-342900">
              <a:buFont typeface="+mj-lt"/>
              <a:buAutoNum type="arabicPeriod"/>
            </a:pPr>
            <a:r>
              <a:rPr lang="en-US" sz="1500" dirty="0" smtClean="0"/>
              <a:t>Information </a:t>
            </a:r>
            <a:r>
              <a:rPr lang="en-US" sz="1500" b="1" dirty="0" smtClean="0"/>
              <a:t>uploaded</a:t>
            </a:r>
            <a:endParaRPr lang="en-US" sz="1500" dirty="0"/>
          </a:p>
        </p:txBody>
      </p:sp>
      <p:sp>
        <p:nvSpPr>
          <p:cNvPr id="10" name="TextBox 9"/>
          <p:cNvSpPr txBox="1"/>
          <p:nvPr/>
        </p:nvSpPr>
        <p:spPr>
          <a:xfrm>
            <a:off x="152400" y="1143000"/>
            <a:ext cx="2362200" cy="369332"/>
          </a:xfrm>
          <a:prstGeom prst="rect">
            <a:avLst/>
          </a:prstGeom>
          <a:noFill/>
        </p:spPr>
        <p:txBody>
          <a:bodyPr wrap="square" rtlCol="0">
            <a:spAutoFit/>
          </a:bodyPr>
          <a:lstStyle/>
          <a:p>
            <a:pPr algn="ctr"/>
            <a:r>
              <a:rPr lang="en-US" dirty="0" smtClean="0"/>
              <a:t>Status Quo</a:t>
            </a:r>
            <a:endParaRPr lang="en-US" dirty="0"/>
          </a:p>
        </p:txBody>
      </p:sp>
      <p:cxnSp>
        <p:nvCxnSpPr>
          <p:cNvPr id="12" name="Straight Connector 11"/>
          <p:cNvCxnSpPr/>
          <p:nvPr/>
        </p:nvCxnSpPr>
        <p:spPr>
          <a:xfrm>
            <a:off x="342900" y="1143000"/>
            <a:ext cx="1981200"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3657600" y="1143000"/>
            <a:ext cx="4419600" cy="369332"/>
          </a:xfrm>
          <a:prstGeom prst="rect">
            <a:avLst/>
          </a:prstGeom>
          <a:noFill/>
        </p:spPr>
        <p:txBody>
          <a:bodyPr wrap="square" rtlCol="0">
            <a:spAutoFit/>
          </a:bodyPr>
          <a:lstStyle/>
          <a:p>
            <a:pPr algn="ctr"/>
            <a:r>
              <a:rPr lang="en-US" dirty="0" smtClean="0"/>
              <a:t>Technology Enhancement Recommendations</a:t>
            </a:r>
            <a:endParaRPr lang="en-US" dirty="0"/>
          </a:p>
        </p:txBody>
      </p:sp>
      <p:cxnSp>
        <p:nvCxnSpPr>
          <p:cNvPr id="16" name="Straight Connector 15"/>
          <p:cNvCxnSpPr/>
          <p:nvPr/>
        </p:nvCxnSpPr>
        <p:spPr>
          <a:xfrm>
            <a:off x="3733800" y="1143000"/>
            <a:ext cx="4267200"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66700" y="1986171"/>
            <a:ext cx="2133600" cy="830997"/>
          </a:xfrm>
          <a:prstGeom prst="rect">
            <a:avLst/>
          </a:prstGeom>
          <a:noFill/>
        </p:spPr>
        <p:txBody>
          <a:bodyPr wrap="square" rtlCol="0">
            <a:spAutoFit/>
          </a:bodyPr>
          <a:lstStyle/>
          <a:p>
            <a:r>
              <a:rPr lang="en-US" sz="1600" i="1" dirty="0" smtClean="0"/>
              <a:t>8-week waiting period during which “direct negotiation” may occur</a:t>
            </a:r>
            <a:endParaRPr lang="en-US" sz="1600" i="1" dirty="0"/>
          </a:p>
        </p:txBody>
      </p:sp>
      <p:sp>
        <p:nvSpPr>
          <p:cNvPr id="18" name="TextBox 17"/>
          <p:cNvSpPr txBox="1"/>
          <p:nvPr/>
        </p:nvSpPr>
        <p:spPr>
          <a:xfrm>
            <a:off x="266700" y="3771037"/>
            <a:ext cx="2133600" cy="830997"/>
          </a:xfrm>
          <a:prstGeom prst="rect">
            <a:avLst/>
          </a:prstGeom>
          <a:noFill/>
        </p:spPr>
        <p:txBody>
          <a:bodyPr wrap="square" rtlCol="0">
            <a:spAutoFit/>
          </a:bodyPr>
          <a:lstStyle/>
          <a:p>
            <a:r>
              <a:rPr lang="en-US" sz="1600" i="1" dirty="0" smtClean="0"/>
              <a:t>Parties participate without knowledge of likely outcome</a:t>
            </a:r>
            <a:endParaRPr lang="en-US" sz="1600" i="1" dirty="0"/>
          </a:p>
        </p:txBody>
      </p:sp>
      <p:cxnSp>
        <p:nvCxnSpPr>
          <p:cNvPr id="25" name="Straight Connector 24"/>
          <p:cNvCxnSpPr/>
          <p:nvPr/>
        </p:nvCxnSpPr>
        <p:spPr>
          <a:xfrm>
            <a:off x="342900" y="1524000"/>
            <a:ext cx="1981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3733800" y="1524000"/>
            <a:ext cx="4267200"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09600" y="152400"/>
            <a:ext cx="7924800" cy="707886"/>
          </a:xfrm>
          <a:prstGeom prst="rect">
            <a:avLst/>
          </a:prstGeom>
          <a:noFill/>
        </p:spPr>
        <p:txBody>
          <a:bodyPr wrap="square" rtlCol="0">
            <a:spAutoFit/>
          </a:bodyPr>
          <a:lstStyle/>
          <a:p>
            <a:pPr algn="ctr"/>
            <a:r>
              <a:rPr lang="en-US" sz="2000" b="1" dirty="0" smtClean="0"/>
              <a:t>2. Use Technology to Scale the Ombudsman Model to Handle High-Volume, Low-Value E-Commerce Disputes  (cont’d)</a:t>
            </a:r>
          </a:p>
        </p:txBody>
      </p:sp>
      <p:sp>
        <p:nvSpPr>
          <p:cNvPr id="20" name="TextBox 19"/>
          <p:cNvSpPr txBox="1"/>
          <p:nvPr/>
        </p:nvSpPr>
        <p:spPr>
          <a:xfrm>
            <a:off x="304800" y="5448181"/>
            <a:ext cx="2133600" cy="584775"/>
          </a:xfrm>
          <a:prstGeom prst="rect">
            <a:avLst/>
          </a:prstGeom>
          <a:noFill/>
        </p:spPr>
        <p:txBody>
          <a:bodyPr wrap="square" rtlCol="0">
            <a:spAutoFit/>
          </a:bodyPr>
          <a:lstStyle/>
          <a:p>
            <a:r>
              <a:rPr lang="en-US" sz="1600" i="1" dirty="0" smtClean="0"/>
              <a:t>No information gathering or evaluation </a:t>
            </a:r>
            <a:endParaRPr lang="en-US" sz="1600" i="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19</a:t>
            </a:fld>
            <a:endParaRPr lang="en-US"/>
          </a:p>
        </p:txBody>
      </p:sp>
      <p:sp>
        <p:nvSpPr>
          <p:cNvPr id="6" name="Rectangle 5"/>
          <p:cNvSpPr/>
          <p:nvPr/>
        </p:nvSpPr>
        <p:spPr>
          <a:xfrm>
            <a:off x="762000" y="2819400"/>
            <a:ext cx="2819400" cy="990600"/>
          </a:xfrm>
          <a:prstGeom prst="rect">
            <a:avLst/>
          </a:prstGeom>
          <a:solidFill>
            <a:srgbClr val="00B050"/>
          </a:solidFill>
          <a:effectLst>
            <a:outerShdw blurRad="63500" sx="102000" sy="102000" algn="ctr" rotWithShape="0">
              <a:prstClr val="black">
                <a:alpha val="40000"/>
              </a:prstClr>
            </a:outerShdw>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t>E-Vendors Report on:  </a:t>
            </a:r>
            <a:endParaRPr lang="en-US" sz="1600" dirty="0" smtClean="0"/>
          </a:p>
          <a:p>
            <a:pPr>
              <a:buFont typeface="Arial" pitchFamily="34" charset="0"/>
              <a:buChar char="•"/>
            </a:pPr>
            <a:r>
              <a:rPr lang="en-US" sz="1600" dirty="0" smtClean="0"/>
              <a:t> Cost of process</a:t>
            </a:r>
          </a:p>
          <a:p>
            <a:pPr>
              <a:buFont typeface="Arial" pitchFamily="34" charset="0"/>
              <a:buChar char="•"/>
            </a:pPr>
            <a:r>
              <a:rPr lang="en-US" sz="1600" b="1" dirty="0" smtClean="0"/>
              <a:t> </a:t>
            </a:r>
            <a:r>
              <a:rPr lang="en-US" sz="1600" dirty="0" smtClean="0"/>
              <a:t>Commitment to participate in ODR scheme </a:t>
            </a:r>
            <a:r>
              <a:rPr lang="en-US" sz="1600" b="1" dirty="0" smtClean="0"/>
              <a:t> </a:t>
            </a:r>
            <a:endParaRPr lang="en-US" sz="1600" b="1" dirty="0"/>
          </a:p>
        </p:txBody>
      </p:sp>
      <p:sp>
        <p:nvSpPr>
          <p:cNvPr id="7" name="Rectangle 6"/>
          <p:cNvSpPr/>
          <p:nvPr/>
        </p:nvSpPr>
        <p:spPr>
          <a:xfrm>
            <a:off x="762000" y="1600200"/>
            <a:ext cx="2819400" cy="990600"/>
          </a:xfrm>
          <a:prstGeom prst="rect">
            <a:avLst/>
          </a:prstGeom>
          <a:effectLst>
            <a:outerShdw blurRad="63500" sx="102000" sy="102000" algn="ctr" rotWithShape="0">
              <a:prstClr val="black">
                <a:alpha val="40000"/>
              </a:prstClr>
            </a:outerShdw>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t>ODR Providers Report on: </a:t>
            </a:r>
          </a:p>
          <a:p>
            <a:pPr>
              <a:buFont typeface="Arial" pitchFamily="34" charset="0"/>
              <a:buChar char="•"/>
            </a:pPr>
            <a:r>
              <a:rPr lang="en-US" sz="1600" b="1" dirty="0" smtClean="0"/>
              <a:t> </a:t>
            </a:r>
            <a:r>
              <a:rPr lang="en-US" sz="1600" dirty="0" smtClean="0"/>
              <a:t>Participation by industry </a:t>
            </a:r>
          </a:p>
          <a:p>
            <a:pPr>
              <a:buFont typeface="Arial" pitchFamily="34" charset="0"/>
              <a:buChar char="•"/>
            </a:pPr>
            <a:r>
              <a:rPr lang="en-US" sz="1600" dirty="0" smtClean="0"/>
              <a:t> Types of disputes</a:t>
            </a:r>
          </a:p>
          <a:p>
            <a:pPr>
              <a:buFont typeface="Arial" pitchFamily="34" charset="0"/>
              <a:buChar char="•"/>
            </a:pPr>
            <a:r>
              <a:rPr lang="en-US" sz="1600" dirty="0" smtClean="0"/>
              <a:t>“Successful” outcomes</a:t>
            </a:r>
          </a:p>
        </p:txBody>
      </p:sp>
      <p:sp>
        <p:nvSpPr>
          <p:cNvPr id="8" name="Rectangle 7"/>
          <p:cNvSpPr/>
          <p:nvPr/>
        </p:nvSpPr>
        <p:spPr>
          <a:xfrm>
            <a:off x="762000" y="4038600"/>
            <a:ext cx="2819400" cy="990600"/>
          </a:xfrm>
          <a:prstGeom prst="rect">
            <a:avLst/>
          </a:prstGeom>
          <a:solidFill>
            <a:schemeClr val="accent6">
              <a:lumMod val="75000"/>
            </a:schemeClr>
          </a:solidFill>
          <a:effectLst>
            <a:outerShdw blurRad="63500" sx="102000" sy="102000" algn="ctr" rotWithShape="0">
              <a:prstClr val="black">
                <a:alpha val="40000"/>
              </a:prstClr>
            </a:outerShdw>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smtClean="0"/>
              <a:t>Consumer Survey Response:  </a:t>
            </a:r>
            <a:endParaRPr lang="en-US" sz="1600" dirty="0" smtClean="0"/>
          </a:p>
          <a:p>
            <a:pPr>
              <a:buFont typeface="Arial" pitchFamily="34" charset="0"/>
              <a:buChar char="•"/>
            </a:pPr>
            <a:r>
              <a:rPr lang="en-US" sz="1600" b="1" dirty="0" smtClean="0"/>
              <a:t> </a:t>
            </a:r>
            <a:r>
              <a:rPr lang="en-US" sz="1600" dirty="0" smtClean="0"/>
              <a:t>Satisfied w/process? </a:t>
            </a:r>
          </a:p>
          <a:p>
            <a:pPr>
              <a:buFont typeface="Arial" pitchFamily="34" charset="0"/>
              <a:buChar char="•"/>
            </a:pPr>
            <a:r>
              <a:rPr lang="en-US" sz="1600" b="1" dirty="0" smtClean="0"/>
              <a:t> </a:t>
            </a:r>
            <a:r>
              <a:rPr lang="en-US" sz="1600" dirty="0" smtClean="0"/>
              <a:t>Return business? </a:t>
            </a:r>
            <a:endParaRPr lang="en-US" sz="1600" b="1" dirty="0"/>
          </a:p>
        </p:txBody>
      </p:sp>
      <p:sp>
        <p:nvSpPr>
          <p:cNvPr id="9" name="Rectangle 8"/>
          <p:cNvSpPr/>
          <p:nvPr/>
        </p:nvSpPr>
        <p:spPr>
          <a:xfrm>
            <a:off x="5830824" y="2820924"/>
            <a:ext cx="2816352" cy="987552"/>
          </a:xfrm>
          <a:prstGeom prst="rect">
            <a:avLst/>
          </a:prstGeom>
          <a:solidFill>
            <a:srgbClr val="00B050"/>
          </a:solidFill>
          <a:effectLst>
            <a:outerShdw blurRad="63500" sx="102000" sy="102000" algn="ctr" rotWithShape="0">
              <a:prstClr val="black">
                <a:alpha val="40000"/>
              </a:prstClr>
            </a:outerShdw>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t>E-Vendors get: </a:t>
            </a:r>
            <a:endParaRPr lang="en-US" sz="1600" dirty="0" smtClean="0"/>
          </a:p>
          <a:p>
            <a:pPr>
              <a:buFont typeface="Arial" pitchFamily="34" charset="0"/>
              <a:buChar char="•"/>
            </a:pPr>
            <a:r>
              <a:rPr lang="en-US" sz="1600" dirty="0" smtClean="0"/>
              <a:t>Data re: likelihood of return business </a:t>
            </a:r>
          </a:p>
          <a:p>
            <a:pPr>
              <a:buFont typeface="Arial" pitchFamily="34" charset="0"/>
              <a:buChar char="•"/>
            </a:pPr>
            <a:r>
              <a:rPr lang="en-US" sz="1600" dirty="0" smtClean="0"/>
              <a:t> Cost comparison to litigation</a:t>
            </a:r>
            <a:endParaRPr lang="en-US" sz="1600" b="1" dirty="0"/>
          </a:p>
        </p:txBody>
      </p:sp>
      <p:sp>
        <p:nvSpPr>
          <p:cNvPr id="21" name="Oval 20"/>
          <p:cNvSpPr/>
          <p:nvPr/>
        </p:nvSpPr>
        <p:spPr>
          <a:xfrm>
            <a:off x="381000" y="5334000"/>
            <a:ext cx="1752600" cy="1036320"/>
          </a:xfrm>
          <a:prstGeom prst="ellipse">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How </a:t>
            </a:r>
            <a:r>
              <a:rPr lang="en-US" b="1" dirty="0" err="1" smtClean="0"/>
              <a:t>Trustmarks</a:t>
            </a:r>
            <a:r>
              <a:rPr lang="en-US" b="1" dirty="0" smtClean="0"/>
              <a:t> Fit In</a:t>
            </a:r>
            <a:endParaRPr lang="en-US" b="1" dirty="0"/>
          </a:p>
        </p:txBody>
      </p:sp>
      <p:sp>
        <p:nvSpPr>
          <p:cNvPr id="11" name="Rectangle 10"/>
          <p:cNvSpPr/>
          <p:nvPr/>
        </p:nvSpPr>
        <p:spPr>
          <a:xfrm>
            <a:off x="5830824" y="4038600"/>
            <a:ext cx="2816352" cy="987552"/>
          </a:xfrm>
          <a:prstGeom prst="rect">
            <a:avLst/>
          </a:prstGeom>
          <a:solidFill>
            <a:schemeClr val="accent6">
              <a:lumMod val="75000"/>
            </a:schemeClr>
          </a:solidFill>
          <a:effectLst>
            <a:outerShdw blurRad="63500" sx="102000" sy="102000" algn="ctr" rotWithShape="0">
              <a:prstClr val="black">
                <a:alpha val="40000"/>
              </a:prstClr>
            </a:outerShdw>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smtClean="0"/>
              <a:t>Consumers get:  </a:t>
            </a:r>
          </a:p>
          <a:p>
            <a:pPr>
              <a:buFont typeface="Arial" pitchFamily="34" charset="0"/>
              <a:buChar char="•"/>
            </a:pPr>
            <a:r>
              <a:rPr lang="en-US" sz="1600" b="1" dirty="0" smtClean="0"/>
              <a:t> </a:t>
            </a:r>
            <a:r>
              <a:rPr lang="en-US" sz="1600" dirty="0" smtClean="0"/>
              <a:t>List of vendors  committed to participating in ODR</a:t>
            </a:r>
          </a:p>
        </p:txBody>
      </p:sp>
      <p:sp>
        <p:nvSpPr>
          <p:cNvPr id="12" name="TextBox 11"/>
          <p:cNvSpPr txBox="1"/>
          <p:nvPr/>
        </p:nvSpPr>
        <p:spPr>
          <a:xfrm>
            <a:off x="609600" y="1143000"/>
            <a:ext cx="3200400" cy="369332"/>
          </a:xfrm>
          <a:prstGeom prst="rect">
            <a:avLst/>
          </a:prstGeom>
          <a:noFill/>
        </p:spPr>
        <p:txBody>
          <a:bodyPr wrap="square" rtlCol="0">
            <a:spAutoFit/>
          </a:bodyPr>
          <a:lstStyle/>
          <a:p>
            <a:pPr algn="ctr"/>
            <a:r>
              <a:rPr lang="en-US" b="1" dirty="0" smtClean="0"/>
              <a:t>Data Submitted to EU platform</a:t>
            </a:r>
            <a:endParaRPr lang="en-US" b="1" dirty="0"/>
          </a:p>
        </p:txBody>
      </p:sp>
      <p:sp>
        <p:nvSpPr>
          <p:cNvPr id="13" name="TextBox 12"/>
          <p:cNvSpPr txBox="1"/>
          <p:nvPr/>
        </p:nvSpPr>
        <p:spPr>
          <a:xfrm>
            <a:off x="5410200" y="1143000"/>
            <a:ext cx="3657600" cy="369332"/>
          </a:xfrm>
          <a:prstGeom prst="rect">
            <a:avLst/>
          </a:prstGeom>
          <a:noFill/>
        </p:spPr>
        <p:txBody>
          <a:bodyPr wrap="square" rtlCol="0">
            <a:spAutoFit/>
          </a:bodyPr>
          <a:lstStyle/>
          <a:p>
            <a:pPr algn="ctr"/>
            <a:r>
              <a:rPr lang="en-US" b="1" dirty="0" smtClean="0"/>
              <a:t>Data Distributed from EU platform</a:t>
            </a:r>
            <a:endParaRPr lang="en-US" b="1" dirty="0"/>
          </a:p>
        </p:txBody>
      </p:sp>
      <p:sp>
        <p:nvSpPr>
          <p:cNvPr id="14" name="TextBox 13"/>
          <p:cNvSpPr txBox="1"/>
          <p:nvPr/>
        </p:nvSpPr>
        <p:spPr>
          <a:xfrm>
            <a:off x="1905000" y="5436662"/>
            <a:ext cx="6934200" cy="830997"/>
          </a:xfrm>
          <a:prstGeom prst="rect">
            <a:avLst/>
          </a:prstGeom>
          <a:solidFill>
            <a:schemeClr val="bg1">
              <a:lumMod val="95000"/>
            </a:schemeClr>
          </a:solidFill>
          <a:ln>
            <a:solidFill>
              <a:srgbClr val="FF0000"/>
            </a:solidFill>
            <a:prstDash val="lgDash"/>
          </a:ln>
        </p:spPr>
        <p:txBody>
          <a:bodyPr wrap="square" rtlCol="0">
            <a:spAutoFit/>
          </a:bodyPr>
          <a:lstStyle/>
          <a:p>
            <a:r>
              <a:rPr lang="en-US" sz="1600" b="1" i="1" dirty="0" smtClean="0"/>
              <a:t>Findings</a:t>
            </a:r>
            <a:r>
              <a:rPr lang="en-US" sz="1600" dirty="0" smtClean="0"/>
              <a:t>: </a:t>
            </a:r>
            <a:r>
              <a:rPr lang="en-US" sz="1600" dirty="0" err="1" smtClean="0"/>
              <a:t>Trustmarks</a:t>
            </a:r>
            <a:r>
              <a:rPr lang="en-US" sz="1600" dirty="0" smtClean="0"/>
              <a:t> provide private reputational feedback. EU planning </a:t>
            </a:r>
            <a:r>
              <a:rPr lang="en-US" sz="1600" dirty="0" err="1" smtClean="0"/>
              <a:t>trustmark</a:t>
            </a:r>
            <a:r>
              <a:rPr lang="en-US" sz="1600" dirty="0" smtClean="0"/>
              <a:t> regulation.  </a:t>
            </a:r>
            <a:r>
              <a:rPr lang="en-US" sz="1600" b="1" i="1" dirty="0" smtClean="0"/>
              <a:t>Recommendation</a:t>
            </a:r>
            <a:r>
              <a:rPr lang="en-US" sz="1600" dirty="0" smtClean="0"/>
              <a:t>: Require vendors to participate in ODR schemes as condition for EU-approved </a:t>
            </a:r>
            <a:r>
              <a:rPr lang="en-US" sz="1600" dirty="0" err="1" smtClean="0"/>
              <a:t>trustmark</a:t>
            </a:r>
            <a:r>
              <a:rPr lang="en-US" sz="1600" dirty="0" smtClean="0"/>
              <a:t>. </a:t>
            </a:r>
            <a:endParaRPr lang="en-US" sz="1600" dirty="0"/>
          </a:p>
        </p:txBody>
      </p:sp>
      <p:sp>
        <p:nvSpPr>
          <p:cNvPr id="15" name="Pentagon 14"/>
          <p:cNvSpPr/>
          <p:nvPr/>
        </p:nvSpPr>
        <p:spPr>
          <a:xfrm>
            <a:off x="4495800" y="2362200"/>
            <a:ext cx="609600" cy="2209800"/>
          </a:xfrm>
          <a:prstGeom prst="homePlate">
            <a:avLst>
              <a:gd name="adj" fmla="val 77273"/>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3886200" y="1916668"/>
            <a:ext cx="1752600" cy="369332"/>
          </a:xfrm>
          <a:prstGeom prst="rect">
            <a:avLst/>
          </a:prstGeom>
          <a:noFill/>
        </p:spPr>
        <p:txBody>
          <a:bodyPr wrap="square" rtlCol="0">
            <a:spAutoFit/>
          </a:bodyPr>
          <a:lstStyle/>
          <a:p>
            <a:pPr algn="ctr"/>
            <a:r>
              <a:rPr lang="en-US" b="1" dirty="0" smtClean="0"/>
              <a:t>EU PLATFORM </a:t>
            </a:r>
            <a:endParaRPr lang="en-US" b="1" dirty="0"/>
          </a:p>
        </p:txBody>
      </p:sp>
      <p:sp>
        <p:nvSpPr>
          <p:cNvPr id="19" name="Rectangle 18"/>
          <p:cNvSpPr/>
          <p:nvPr/>
        </p:nvSpPr>
        <p:spPr>
          <a:xfrm>
            <a:off x="5829300" y="1600200"/>
            <a:ext cx="2819400" cy="990600"/>
          </a:xfrm>
          <a:prstGeom prst="rect">
            <a:avLst/>
          </a:prstGeom>
          <a:effectLst>
            <a:outerShdw blurRad="63500" sx="102000" sy="102000" algn="ctr" rotWithShape="0">
              <a:prstClr val="black">
                <a:alpha val="40000"/>
              </a:prstClr>
            </a:outerShdw>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smtClean="0"/>
              <a:t>ODR Providers get: </a:t>
            </a:r>
          </a:p>
          <a:p>
            <a:pPr>
              <a:buFont typeface="Arial" pitchFamily="34" charset="0"/>
              <a:buChar char="•"/>
            </a:pPr>
            <a:r>
              <a:rPr lang="en-US" sz="1600" b="1" dirty="0" smtClean="0"/>
              <a:t> </a:t>
            </a:r>
            <a:r>
              <a:rPr lang="en-US" sz="1600" dirty="0" smtClean="0"/>
              <a:t>Feedback from consumer satisfaction surveys</a:t>
            </a:r>
          </a:p>
        </p:txBody>
      </p:sp>
      <p:sp>
        <p:nvSpPr>
          <p:cNvPr id="23" name="TextBox 22"/>
          <p:cNvSpPr txBox="1"/>
          <p:nvPr/>
        </p:nvSpPr>
        <p:spPr>
          <a:xfrm>
            <a:off x="609600" y="152400"/>
            <a:ext cx="7924800" cy="707886"/>
          </a:xfrm>
          <a:prstGeom prst="rect">
            <a:avLst/>
          </a:prstGeom>
          <a:noFill/>
        </p:spPr>
        <p:txBody>
          <a:bodyPr wrap="square" rtlCol="0">
            <a:spAutoFit/>
          </a:bodyPr>
          <a:lstStyle/>
          <a:p>
            <a:pPr algn="ctr"/>
            <a:r>
              <a:rPr lang="en-US" sz="2000" b="1" dirty="0" smtClean="0"/>
              <a:t>3. Collect and Distribute Impactful Data to Promote Vendor Participation and Consumer Trust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0" y="318650"/>
            <a:ext cx="4572000" cy="400110"/>
          </a:xfrm>
          <a:prstGeom prst="rect">
            <a:avLst/>
          </a:prstGeom>
          <a:noFill/>
          <a:ln>
            <a:noFill/>
          </a:ln>
        </p:spPr>
        <p:txBody>
          <a:bodyPr wrap="square" rtlCol="0">
            <a:spAutoFit/>
          </a:bodyPr>
          <a:lstStyle/>
          <a:p>
            <a:pPr algn="ctr"/>
            <a:r>
              <a:rPr lang="en-US" sz="2000" b="1" dirty="0" smtClean="0"/>
              <a:t>Presentation Contents </a:t>
            </a:r>
            <a:endParaRPr lang="en-US" sz="2000" b="1" dirty="0"/>
          </a:p>
        </p:txBody>
      </p:sp>
      <p:sp>
        <p:nvSpPr>
          <p:cNvPr id="11" name="TextBox 10"/>
          <p:cNvSpPr txBox="1"/>
          <p:nvPr/>
        </p:nvSpPr>
        <p:spPr>
          <a:xfrm>
            <a:off x="1828800" y="1867748"/>
            <a:ext cx="4724400" cy="338554"/>
          </a:xfrm>
          <a:prstGeom prst="rect">
            <a:avLst/>
          </a:prstGeom>
          <a:solidFill>
            <a:schemeClr val="bg1"/>
          </a:solidFill>
        </p:spPr>
        <p:txBody>
          <a:bodyPr wrap="square" rtlCol="0">
            <a:spAutoFit/>
          </a:bodyPr>
          <a:lstStyle/>
          <a:p>
            <a:r>
              <a:rPr lang="en-US" sz="1600" dirty="0" smtClean="0"/>
              <a:t>Relevant Background </a:t>
            </a:r>
            <a:endParaRPr lang="en-US" sz="1600" dirty="0"/>
          </a:p>
        </p:txBody>
      </p:sp>
      <p:sp>
        <p:nvSpPr>
          <p:cNvPr id="12" name="TextBox 11"/>
          <p:cNvSpPr txBox="1"/>
          <p:nvPr/>
        </p:nvSpPr>
        <p:spPr>
          <a:xfrm>
            <a:off x="1828800" y="2981666"/>
            <a:ext cx="4727448" cy="338554"/>
          </a:xfrm>
          <a:prstGeom prst="rect">
            <a:avLst/>
          </a:prstGeom>
          <a:solidFill>
            <a:schemeClr val="bg1"/>
          </a:solidFill>
        </p:spPr>
        <p:txBody>
          <a:bodyPr wrap="square" rtlCol="0">
            <a:spAutoFit/>
          </a:bodyPr>
          <a:lstStyle/>
          <a:p>
            <a:r>
              <a:rPr lang="en-US" sz="1600" dirty="0" smtClean="0"/>
              <a:t>Key Findings</a:t>
            </a:r>
            <a:endParaRPr lang="en-US" sz="1600" dirty="0"/>
          </a:p>
        </p:txBody>
      </p:sp>
      <p:sp>
        <p:nvSpPr>
          <p:cNvPr id="13" name="TextBox 12"/>
          <p:cNvSpPr txBox="1"/>
          <p:nvPr/>
        </p:nvSpPr>
        <p:spPr>
          <a:xfrm>
            <a:off x="1828800" y="3538625"/>
            <a:ext cx="4724400" cy="338554"/>
          </a:xfrm>
          <a:prstGeom prst="rect">
            <a:avLst/>
          </a:prstGeom>
          <a:solidFill>
            <a:schemeClr val="bg1"/>
          </a:solidFill>
        </p:spPr>
        <p:txBody>
          <a:bodyPr wrap="square" rtlCol="0">
            <a:spAutoFit/>
          </a:bodyPr>
          <a:lstStyle/>
          <a:p>
            <a:r>
              <a:rPr lang="en-US" sz="1600" dirty="0" smtClean="0"/>
              <a:t>Recommendations</a:t>
            </a:r>
            <a:endParaRPr lang="en-US" sz="1600" dirty="0"/>
          </a:p>
        </p:txBody>
      </p:sp>
      <p:sp>
        <p:nvSpPr>
          <p:cNvPr id="14" name="TextBox 13"/>
          <p:cNvSpPr txBox="1"/>
          <p:nvPr/>
        </p:nvSpPr>
        <p:spPr>
          <a:xfrm>
            <a:off x="1828800" y="4095584"/>
            <a:ext cx="4724400" cy="338554"/>
          </a:xfrm>
          <a:prstGeom prst="rect">
            <a:avLst/>
          </a:prstGeom>
          <a:solidFill>
            <a:schemeClr val="bg1"/>
          </a:solidFill>
        </p:spPr>
        <p:txBody>
          <a:bodyPr wrap="square" rtlCol="0">
            <a:spAutoFit/>
          </a:bodyPr>
          <a:lstStyle/>
          <a:p>
            <a:r>
              <a:rPr lang="en-US" sz="1600" dirty="0" smtClean="0"/>
              <a:t>Implications for Stakeholders</a:t>
            </a:r>
            <a:endParaRPr lang="en-US" sz="1600" dirty="0"/>
          </a:p>
        </p:txBody>
      </p:sp>
      <p:sp>
        <p:nvSpPr>
          <p:cNvPr id="22" name="TextBox 21"/>
          <p:cNvSpPr txBox="1"/>
          <p:nvPr/>
        </p:nvSpPr>
        <p:spPr>
          <a:xfrm>
            <a:off x="1828800" y="1310789"/>
            <a:ext cx="4724400" cy="338554"/>
          </a:xfrm>
          <a:prstGeom prst="rect">
            <a:avLst/>
          </a:prstGeom>
          <a:solidFill>
            <a:schemeClr val="bg1"/>
          </a:solidFill>
        </p:spPr>
        <p:txBody>
          <a:bodyPr wrap="square" rtlCol="0">
            <a:spAutoFit/>
          </a:bodyPr>
          <a:lstStyle/>
          <a:p>
            <a:r>
              <a:rPr lang="en-US" sz="1600" dirty="0" smtClean="0"/>
              <a:t>Executive Summary</a:t>
            </a:r>
            <a:endParaRPr lang="en-US" sz="1600" dirty="0"/>
          </a:p>
        </p:txBody>
      </p:sp>
      <p:sp>
        <p:nvSpPr>
          <p:cNvPr id="23" name="Rectangle 22"/>
          <p:cNvSpPr/>
          <p:nvPr/>
        </p:nvSpPr>
        <p:spPr>
          <a:xfrm>
            <a:off x="8458200" y="0"/>
            <a:ext cx="685800" cy="1447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lide Number Placeholder 23"/>
          <p:cNvSpPr>
            <a:spLocks noGrp="1"/>
          </p:cNvSpPr>
          <p:nvPr>
            <p:ph type="sldNum" sz="quarter" idx="12"/>
          </p:nvPr>
        </p:nvSpPr>
        <p:spPr/>
        <p:txBody>
          <a:bodyPr/>
          <a:lstStyle/>
          <a:p>
            <a:fld id="{DE6670D6-F1EF-4E4E-BE9C-5D8B6D21C5F5}" type="slidenum">
              <a:rPr lang="en-US" smtClean="0"/>
              <a:pPr/>
              <a:t>2</a:t>
            </a:fld>
            <a:endParaRPr lang="en-US"/>
          </a:p>
        </p:txBody>
      </p:sp>
      <p:sp>
        <p:nvSpPr>
          <p:cNvPr id="17" name="TextBox 16"/>
          <p:cNvSpPr txBox="1"/>
          <p:nvPr/>
        </p:nvSpPr>
        <p:spPr>
          <a:xfrm>
            <a:off x="1828800" y="2424707"/>
            <a:ext cx="4724400" cy="338554"/>
          </a:xfrm>
          <a:prstGeom prst="rect">
            <a:avLst/>
          </a:prstGeom>
          <a:solidFill>
            <a:schemeClr val="bg1"/>
          </a:solidFill>
        </p:spPr>
        <p:txBody>
          <a:bodyPr wrap="square" rtlCol="0">
            <a:spAutoFit/>
          </a:bodyPr>
          <a:lstStyle/>
          <a:p>
            <a:r>
              <a:rPr lang="en-US" sz="1600" dirty="0" smtClean="0"/>
              <a:t>Study Design &amp; Methodology</a:t>
            </a:r>
            <a:endParaRPr lang="en-US" sz="1600" dirty="0"/>
          </a:p>
        </p:txBody>
      </p:sp>
      <p:sp>
        <p:nvSpPr>
          <p:cNvPr id="18" name="TextBox 17"/>
          <p:cNvSpPr txBox="1"/>
          <p:nvPr/>
        </p:nvSpPr>
        <p:spPr>
          <a:xfrm>
            <a:off x="990600" y="1295400"/>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1</a:t>
            </a:r>
            <a:endParaRPr lang="en-US" b="1" dirty="0"/>
          </a:p>
        </p:txBody>
      </p:sp>
      <p:sp>
        <p:nvSpPr>
          <p:cNvPr id="19" name="TextBox 18"/>
          <p:cNvSpPr txBox="1"/>
          <p:nvPr/>
        </p:nvSpPr>
        <p:spPr>
          <a:xfrm>
            <a:off x="990600" y="2409318"/>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3</a:t>
            </a:r>
            <a:endParaRPr lang="en-US" b="1" dirty="0"/>
          </a:p>
        </p:txBody>
      </p:sp>
      <p:sp>
        <p:nvSpPr>
          <p:cNvPr id="26" name="TextBox 25"/>
          <p:cNvSpPr txBox="1"/>
          <p:nvPr/>
        </p:nvSpPr>
        <p:spPr>
          <a:xfrm>
            <a:off x="990600" y="1852359"/>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2</a:t>
            </a:r>
            <a:endParaRPr lang="en-US" b="1" dirty="0"/>
          </a:p>
        </p:txBody>
      </p:sp>
      <p:sp>
        <p:nvSpPr>
          <p:cNvPr id="27" name="TextBox 26"/>
          <p:cNvSpPr txBox="1"/>
          <p:nvPr/>
        </p:nvSpPr>
        <p:spPr>
          <a:xfrm>
            <a:off x="990600" y="2966277"/>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4</a:t>
            </a:r>
            <a:endParaRPr lang="en-US" b="1" dirty="0"/>
          </a:p>
        </p:txBody>
      </p:sp>
      <p:sp>
        <p:nvSpPr>
          <p:cNvPr id="28" name="TextBox 27"/>
          <p:cNvSpPr txBox="1"/>
          <p:nvPr/>
        </p:nvSpPr>
        <p:spPr>
          <a:xfrm>
            <a:off x="990600" y="3523236"/>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5</a:t>
            </a:r>
            <a:endParaRPr lang="en-US" b="1" dirty="0"/>
          </a:p>
        </p:txBody>
      </p:sp>
      <p:sp>
        <p:nvSpPr>
          <p:cNvPr id="29" name="TextBox 28"/>
          <p:cNvSpPr txBox="1"/>
          <p:nvPr/>
        </p:nvSpPr>
        <p:spPr>
          <a:xfrm>
            <a:off x="990600" y="4080195"/>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6</a:t>
            </a:r>
            <a:endParaRPr lang="en-US" b="1" dirty="0"/>
          </a:p>
        </p:txBody>
      </p:sp>
      <p:pic>
        <p:nvPicPr>
          <p:cNvPr id="21" name="Picture 4" descr="https://encrypted-tbn0.google.com/images?q=tbn:ANd9GcSiDFRDZlonrpHIFEB4IuYaqF_8UUVR1VSln4G_gVwEj9tpsx1y"/>
          <p:cNvPicPr>
            <a:picLocks noChangeAspect="1" noChangeArrowheads="1"/>
          </p:cNvPicPr>
          <p:nvPr/>
        </p:nvPicPr>
        <p:blipFill>
          <a:blip r:embed="rId3" cstate="print"/>
          <a:srcRect/>
          <a:stretch>
            <a:fillRect/>
          </a:stretch>
        </p:blipFill>
        <p:spPr bwMode="auto">
          <a:xfrm>
            <a:off x="7924800" y="5411194"/>
            <a:ext cx="1066799" cy="909099"/>
          </a:xfrm>
          <a:prstGeom prst="rect">
            <a:avLst/>
          </a:prstGeom>
          <a:noFill/>
        </p:spPr>
      </p:pic>
      <p:sp>
        <p:nvSpPr>
          <p:cNvPr id="20" name="TextBox 19"/>
          <p:cNvSpPr txBox="1"/>
          <p:nvPr/>
        </p:nvSpPr>
        <p:spPr>
          <a:xfrm>
            <a:off x="1828800" y="4652546"/>
            <a:ext cx="4724400" cy="338554"/>
          </a:xfrm>
          <a:prstGeom prst="rect">
            <a:avLst/>
          </a:prstGeom>
          <a:solidFill>
            <a:schemeClr val="bg1"/>
          </a:solidFill>
        </p:spPr>
        <p:txBody>
          <a:bodyPr wrap="square" rtlCol="0">
            <a:spAutoFit/>
          </a:bodyPr>
          <a:lstStyle/>
          <a:p>
            <a:r>
              <a:rPr lang="en-US" sz="1600" dirty="0" smtClean="0"/>
              <a:t>Appendices </a:t>
            </a:r>
            <a:endParaRPr lang="en-US" sz="1600" dirty="0"/>
          </a:p>
        </p:txBody>
      </p:sp>
      <p:sp>
        <p:nvSpPr>
          <p:cNvPr id="25" name="TextBox 24"/>
          <p:cNvSpPr txBox="1"/>
          <p:nvPr/>
        </p:nvSpPr>
        <p:spPr>
          <a:xfrm>
            <a:off x="990600" y="4637157"/>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7</a:t>
            </a:r>
            <a:endParaRPr lang="en-US"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20</a:t>
            </a:fld>
            <a:endParaRPr lang="en-US"/>
          </a:p>
        </p:txBody>
      </p:sp>
      <p:pic>
        <p:nvPicPr>
          <p:cNvPr id="16" name="Picture 4" descr="https://encrypted-tbn0.google.com/images?q=tbn:ANd9GcSiDFRDZlonrpHIFEB4IuYaqF_8UUVR1VSln4G_gVwEj9tpsx1y"/>
          <p:cNvPicPr>
            <a:picLocks noChangeAspect="1" noChangeArrowheads="1"/>
          </p:cNvPicPr>
          <p:nvPr/>
        </p:nvPicPr>
        <p:blipFill>
          <a:blip r:embed="rId3" cstate="print"/>
          <a:srcRect/>
          <a:stretch>
            <a:fillRect/>
          </a:stretch>
        </p:blipFill>
        <p:spPr bwMode="auto">
          <a:xfrm>
            <a:off x="7924800" y="5411194"/>
            <a:ext cx="1066799" cy="909099"/>
          </a:xfrm>
          <a:prstGeom prst="rect">
            <a:avLst/>
          </a:prstGeom>
          <a:noFill/>
        </p:spPr>
      </p:pic>
      <p:sp>
        <p:nvSpPr>
          <p:cNvPr id="17" name="TextBox 16"/>
          <p:cNvSpPr txBox="1"/>
          <p:nvPr/>
        </p:nvSpPr>
        <p:spPr>
          <a:xfrm>
            <a:off x="1524000" y="2258003"/>
            <a:ext cx="4724400" cy="338554"/>
          </a:xfrm>
          <a:prstGeom prst="rect">
            <a:avLst/>
          </a:prstGeom>
          <a:solidFill>
            <a:schemeClr val="bg1"/>
          </a:solidFill>
          <a:ln>
            <a:noFill/>
            <a:prstDash val="lgDash"/>
          </a:ln>
        </p:spPr>
        <p:txBody>
          <a:bodyPr wrap="square" rtlCol="0">
            <a:spAutoFit/>
          </a:bodyPr>
          <a:lstStyle/>
          <a:p>
            <a:r>
              <a:rPr lang="en-US" sz="1600" dirty="0" smtClean="0"/>
              <a:t>Relevant Background </a:t>
            </a:r>
            <a:endParaRPr lang="en-US" sz="1600" dirty="0"/>
          </a:p>
        </p:txBody>
      </p:sp>
      <p:sp>
        <p:nvSpPr>
          <p:cNvPr id="18" name="TextBox 17"/>
          <p:cNvSpPr txBox="1"/>
          <p:nvPr/>
        </p:nvSpPr>
        <p:spPr>
          <a:xfrm>
            <a:off x="1524000" y="3390431"/>
            <a:ext cx="4727448" cy="338554"/>
          </a:xfrm>
          <a:prstGeom prst="rect">
            <a:avLst/>
          </a:prstGeom>
          <a:solidFill>
            <a:schemeClr val="bg1"/>
          </a:solidFill>
          <a:ln>
            <a:noFill/>
            <a:prstDash val="lgDash"/>
          </a:ln>
        </p:spPr>
        <p:txBody>
          <a:bodyPr wrap="square" rtlCol="0">
            <a:spAutoFit/>
          </a:bodyPr>
          <a:lstStyle/>
          <a:p>
            <a:r>
              <a:rPr lang="en-US" sz="1600" dirty="0" smtClean="0"/>
              <a:t>Key Findings</a:t>
            </a:r>
            <a:endParaRPr lang="en-US" sz="1600" dirty="0"/>
          </a:p>
        </p:txBody>
      </p:sp>
      <p:sp>
        <p:nvSpPr>
          <p:cNvPr id="19" name="TextBox 18"/>
          <p:cNvSpPr txBox="1"/>
          <p:nvPr/>
        </p:nvSpPr>
        <p:spPr>
          <a:xfrm>
            <a:off x="1524000" y="3956645"/>
            <a:ext cx="4724400" cy="338554"/>
          </a:xfrm>
          <a:prstGeom prst="rect">
            <a:avLst/>
          </a:prstGeom>
          <a:solidFill>
            <a:schemeClr val="bg1"/>
          </a:solidFill>
          <a:ln>
            <a:noFill/>
            <a:prstDash val="lgDash"/>
          </a:ln>
        </p:spPr>
        <p:txBody>
          <a:bodyPr wrap="square" rtlCol="0">
            <a:spAutoFit/>
          </a:bodyPr>
          <a:lstStyle/>
          <a:p>
            <a:r>
              <a:rPr lang="en-US" sz="1600" dirty="0" smtClean="0"/>
              <a:t>Recommendations</a:t>
            </a:r>
            <a:endParaRPr lang="en-US" sz="1600" dirty="0"/>
          </a:p>
        </p:txBody>
      </p:sp>
      <p:sp>
        <p:nvSpPr>
          <p:cNvPr id="20" name="TextBox 19"/>
          <p:cNvSpPr txBox="1"/>
          <p:nvPr/>
        </p:nvSpPr>
        <p:spPr>
          <a:xfrm>
            <a:off x="1524000" y="4522857"/>
            <a:ext cx="4724400" cy="338554"/>
          </a:xfrm>
          <a:prstGeom prst="rect">
            <a:avLst/>
          </a:prstGeom>
          <a:solidFill>
            <a:schemeClr val="bg1"/>
          </a:solidFill>
          <a:ln>
            <a:solidFill>
              <a:schemeClr val="tx1"/>
            </a:solidFill>
            <a:prstDash val="lgDash"/>
          </a:ln>
        </p:spPr>
        <p:txBody>
          <a:bodyPr wrap="square" rtlCol="0">
            <a:spAutoFit/>
          </a:bodyPr>
          <a:lstStyle/>
          <a:p>
            <a:r>
              <a:rPr lang="en-US" sz="1600" b="1" dirty="0" smtClean="0"/>
              <a:t>Implications for Stakeholders</a:t>
            </a:r>
            <a:endParaRPr lang="en-US" sz="1600" b="1" dirty="0"/>
          </a:p>
        </p:txBody>
      </p:sp>
      <p:sp>
        <p:nvSpPr>
          <p:cNvPr id="21" name="TextBox 20"/>
          <p:cNvSpPr txBox="1"/>
          <p:nvPr/>
        </p:nvSpPr>
        <p:spPr>
          <a:xfrm>
            <a:off x="1524000" y="1691789"/>
            <a:ext cx="4724400" cy="338554"/>
          </a:xfrm>
          <a:prstGeom prst="rect">
            <a:avLst/>
          </a:prstGeom>
          <a:solidFill>
            <a:schemeClr val="bg1"/>
          </a:solidFill>
        </p:spPr>
        <p:txBody>
          <a:bodyPr wrap="square" rtlCol="0">
            <a:spAutoFit/>
          </a:bodyPr>
          <a:lstStyle/>
          <a:p>
            <a:r>
              <a:rPr lang="en-US" sz="1600" dirty="0" smtClean="0"/>
              <a:t>Executive Summary</a:t>
            </a:r>
            <a:endParaRPr lang="en-US" sz="1600" dirty="0"/>
          </a:p>
        </p:txBody>
      </p:sp>
      <p:sp>
        <p:nvSpPr>
          <p:cNvPr id="22" name="TextBox 21"/>
          <p:cNvSpPr txBox="1"/>
          <p:nvPr/>
        </p:nvSpPr>
        <p:spPr>
          <a:xfrm>
            <a:off x="1524000" y="2824217"/>
            <a:ext cx="4724400" cy="338554"/>
          </a:xfrm>
          <a:prstGeom prst="rect">
            <a:avLst/>
          </a:prstGeom>
          <a:solidFill>
            <a:schemeClr val="bg1"/>
          </a:solidFill>
          <a:ln>
            <a:noFill/>
            <a:prstDash val="lgDash"/>
          </a:ln>
        </p:spPr>
        <p:txBody>
          <a:bodyPr wrap="square" rtlCol="0">
            <a:spAutoFit/>
          </a:bodyPr>
          <a:lstStyle/>
          <a:p>
            <a:r>
              <a:rPr lang="en-US" sz="1600" dirty="0" smtClean="0"/>
              <a:t>Study Design &amp; Methodology</a:t>
            </a:r>
            <a:endParaRPr lang="en-US" sz="1600" dirty="0"/>
          </a:p>
        </p:txBody>
      </p:sp>
      <p:sp>
        <p:nvSpPr>
          <p:cNvPr id="23" name="TextBox 22"/>
          <p:cNvSpPr txBox="1"/>
          <p:nvPr/>
        </p:nvSpPr>
        <p:spPr>
          <a:xfrm>
            <a:off x="685800" y="1676400"/>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1</a:t>
            </a:r>
            <a:endParaRPr lang="en-US" b="1" dirty="0"/>
          </a:p>
        </p:txBody>
      </p:sp>
      <p:sp>
        <p:nvSpPr>
          <p:cNvPr id="24" name="TextBox 23"/>
          <p:cNvSpPr txBox="1"/>
          <p:nvPr/>
        </p:nvSpPr>
        <p:spPr>
          <a:xfrm>
            <a:off x="685800" y="2808828"/>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3</a:t>
            </a:r>
            <a:endParaRPr lang="en-US" b="1" dirty="0"/>
          </a:p>
        </p:txBody>
      </p:sp>
      <p:sp>
        <p:nvSpPr>
          <p:cNvPr id="25" name="TextBox 24"/>
          <p:cNvSpPr txBox="1"/>
          <p:nvPr/>
        </p:nvSpPr>
        <p:spPr>
          <a:xfrm>
            <a:off x="685800" y="2242614"/>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2</a:t>
            </a:r>
            <a:endParaRPr lang="en-US" b="1" dirty="0"/>
          </a:p>
        </p:txBody>
      </p:sp>
      <p:sp>
        <p:nvSpPr>
          <p:cNvPr id="26" name="TextBox 25"/>
          <p:cNvSpPr txBox="1"/>
          <p:nvPr/>
        </p:nvSpPr>
        <p:spPr>
          <a:xfrm>
            <a:off x="685800" y="3375042"/>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4</a:t>
            </a:r>
            <a:endParaRPr lang="en-US" b="1" dirty="0"/>
          </a:p>
        </p:txBody>
      </p:sp>
      <p:sp>
        <p:nvSpPr>
          <p:cNvPr id="27" name="TextBox 26"/>
          <p:cNvSpPr txBox="1"/>
          <p:nvPr/>
        </p:nvSpPr>
        <p:spPr>
          <a:xfrm>
            <a:off x="685800" y="3941256"/>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5</a:t>
            </a:r>
            <a:endParaRPr lang="en-US" b="1" dirty="0"/>
          </a:p>
        </p:txBody>
      </p:sp>
      <p:sp>
        <p:nvSpPr>
          <p:cNvPr id="28" name="TextBox 27"/>
          <p:cNvSpPr txBox="1"/>
          <p:nvPr/>
        </p:nvSpPr>
        <p:spPr>
          <a:xfrm>
            <a:off x="685800" y="4507468"/>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6</a:t>
            </a:r>
            <a:endParaRPr lang="en-US" b="1" dirty="0"/>
          </a:p>
        </p:txBody>
      </p:sp>
      <p:sp>
        <p:nvSpPr>
          <p:cNvPr id="29" name="TextBox 28"/>
          <p:cNvSpPr txBox="1"/>
          <p:nvPr/>
        </p:nvSpPr>
        <p:spPr>
          <a:xfrm>
            <a:off x="2286000" y="318650"/>
            <a:ext cx="4572000" cy="400110"/>
          </a:xfrm>
          <a:prstGeom prst="rect">
            <a:avLst/>
          </a:prstGeom>
          <a:noFill/>
          <a:ln>
            <a:noFill/>
          </a:ln>
        </p:spPr>
        <p:txBody>
          <a:bodyPr wrap="square" rtlCol="0">
            <a:spAutoFit/>
          </a:bodyPr>
          <a:lstStyle/>
          <a:p>
            <a:pPr algn="ctr"/>
            <a:r>
              <a:rPr lang="en-US" sz="2000" b="1" dirty="0" smtClean="0"/>
              <a:t>Presentation Contents </a:t>
            </a:r>
            <a:endParaRPr lang="en-US" sz="2000"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2648" y="152400"/>
            <a:ext cx="7927848" cy="707886"/>
          </a:xfrm>
          <a:prstGeom prst="rect">
            <a:avLst/>
          </a:prstGeom>
          <a:noFill/>
        </p:spPr>
        <p:txBody>
          <a:bodyPr wrap="square" rtlCol="0">
            <a:spAutoFit/>
          </a:bodyPr>
          <a:lstStyle/>
          <a:p>
            <a:pPr algn="ctr"/>
            <a:r>
              <a:rPr lang="en-US" sz="2000" b="1" dirty="0" smtClean="0"/>
              <a:t>Implications for UNCITRAL: Coordinate with EU to Set Global Standards and Facilitate Information Exchange </a:t>
            </a:r>
            <a:endParaRPr lang="en-US" sz="2000" b="1" dirty="0"/>
          </a:p>
        </p:txBody>
      </p:sp>
      <p:sp>
        <p:nvSpPr>
          <p:cNvPr id="6" name="TextBox 5"/>
          <p:cNvSpPr txBox="1"/>
          <p:nvPr/>
        </p:nvSpPr>
        <p:spPr>
          <a:xfrm>
            <a:off x="304800" y="1548823"/>
            <a:ext cx="1828800" cy="923330"/>
          </a:xfrm>
          <a:prstGeom prst="rect">
            <a:avLst/>
          </a:prstGeom>
          <a:noFill/>
        </p:spPr>
        <p:txBody>
          <a:bodyPr wrap="square" rtlCol="0">
            <a:spAutoFit/>
          </a:bodyPr>
          <a:lstStyle/>
          <a:p>
            <a:pPr algn="ctr"/>
            <a:r>
              <a:rPr lang="en-US" b="1" dirty="0" smtClean="0"/>
              <a:t>Shared Interests with EU Stakeholders </a:t>
            </a:r>
            <a:endParaRPr lang="en-US" b="1" dirty="0"/>
          </a:p>
        </p:txBody>
      </p:sp>
      <p:sp>
        <p:nvSpPr>
          <p:cNvPr id="7" name="TextBox 6"/>
          <p:cNvSpPr txBox="1"/>
          <p:nvPr/>
        </p:nvSpPr>
        <p:spPr>
          <a:xfrm>
            <a:off x="304800" y="4276129"/>
            <a:ext cx="1828800" cy="923330"/>
          </a:xfrm>
          <a:prstGeom prst="rect">
            <a:avLst/>
          </a:prstGeom>
          <a:noFill/>
        </p:spPr>
        <p:txBody>
          <a:bodyPr wrap="square" rtlCol="0">
            <a:spAutoFit/>
          </a:bodyPr>
          <a:lstStyle/>
          <a:p>
            <a:pPr algn="ctr"/>
            <a:r>
              <a:rPr lang="en-US" b="1" dirty="0" smtClean="0"/>
              <a:t>Opportunities for immediate collaboration</a:t>
            </a:r>
            <a:endParaRPr lang="en-US" b="1" dirty="0"/>
          </a:p>
        </p:txBody>
      </p:sp>
      <p:sp>
        <p:nvSpPr>
          <p:cNvPr id="9" name="Rectangle 8"/>
          <p:cNvSpPr/>
          <p:nvPr/>
        </p:nvSpPr>
        <p:spPr>
          <a:xfrm>
            <a:off x="2286000" y="1553288"/>
            <a:ext cx="1524000" cy="914400"/>
          </a:xfrm>
          <a:prstGeom prst="rect">
            <a:avLst/>
          </a:prstGeom>
          <a:solidFill>
            <a:schemeClr val="accent1">
              <a:lumMod val="20000"/>
              <a:lumOff val="80000"/>
            </a:schemeClr>
          </a:solidFill>
          <a:ln>
            <a:solidFill>
              <a:schemeClr val="accent1"/>
            </a:solidFill>
            <a:prstDash val="dash"/>
          </a:ln>
          <a:effectLst>
            <a:outerShdw blurRad="50800" dist="38100" dir="2700000" algn="tl" rotWithShape="0">
              <a:prstClr val="black">
                <a:alpha val="40000"/>
              </a:prstClr>
            </a:outerShdw>
          </a:effectLst>
        </p:spPr>
        <p:txBody>
          <a:bodyPr wrap="square" anchor="ctr">
            <a:spAutoFit/>
          </a:bodyPr>
          <a:lstStyle/>
          <a:p>
            <a:pPr algn="ctr"/>
            <a:r>
              <a:rPr lang="en-US" sz="1600" b="1" dirty="0" smtClean="0"/>
              <a:t>Availability &amp; Transparency</a:t>
            </a:r>
          </a:p>
        </p:txBody>
      </p:sp>
      <p:sp>
        <p:nvSpPr>
          <p:cNvPr id="10" name="Rectangle 9"/>
          <p:cNvSpPr/>
          <p:nvPr/>
        </p:nvSpPr>
        <p:spPr>
          <a:xfrm>
            <a:off x="2286000" y="3352800"/>
            <a:ext cx="6477000" cy="2769989"/>
          </a:xfrm>
          <a:prstGeom prst="rect">
            <a:avLst/>
          </a:prstGeom>
          <a:solidFill>
            <a:schemeClr val="accent3">
              <a:lumMod val="60000"/>
              <a:lumOff val="40000"/>
            </a:schemeClr>
          </a:solidFill>
          <a:ln>
            <a:solidFill>
              <a:schemeClr val="accent1"/>
            </a:solidFill>
            <a:prstDash val="dash"/>
          </a:ln>
          <a:effectLst>
            <a:outerShdw blurRad="50800" dist="38100" dir="2700000" algn="tl" rotWithShape="0">
              <a:prstClr val="black">
                <a:alpha val="40000"/>
              </a:prstClr>
            </a:outerShdw>
          </a:effectLst>
        </p:spPr>
        <p:txBody>
          <a:bodyPr wrap="square">
            <a:spAutoFit/>
          </a:bodyPr>
          <a:lstStyle/>
          <a:p>
            <a:pPr marL="342900" indent="-342900">
              <a:spcBef>
                <a:spcPts val="600"/>
              </a:spcBef>
              <a:spcAft>
                <a:spcPts val="600"/>
              </a:spcAft>
              <a:buFont typeface="+mj-lt"/>
              <a:buAutoNum type="arabicPeriod"/>
            </a:pPr>
            <a:r>
              <a:rPr lang="en-US" sz="1600" b="1" dirty="0" smtClean="0"/>
              <a:t>Construct a global ODR clearinghouse: </a:t>
            </a:r>
            <a:r>
              <a:rPr lang="en-US" sz="1600" dirty="0" smtClean="0"/>
              <a:t>Centralize information on ODR, ODR providers, best practices, pilot projects, high profile early adopters, etc.  </a:t>
            </a:r>
          </a:p>
          <a:p>
            <a:pPr marL="342900" indent="-342900">
              <a:spcBef>
                <a:spcPts val="600"/>
              </a:spcBef>
              <a:spcAft>
                <a:spcPts val="600"/>
              </a:spcAft>
              <a:buFont typeface="+mj-lt"/>
              <a:buAutoNum type="arabicPeriod"/>
            </a:pPr>
            <a:r>
              <a:rPr lang="en-US" sz="1600" b="1" dirty="0" smtClean="0"/>
              <a:t>Define minimum standards for service providers, neutrals, &amp; technology platforms</a:t>
            </a:r>
            <a:r>
              <a:rPr lang="en-US" sz="1600" dirty="0" smtClean="0"/>
              <a:t>: Develop performance metrics </a:t>
            </a:r>
          </a:p>
          <a:p>
            <a:pPr marL="342900" indent="-342900">
              <a:spcBef>
                <a:spcPts val="600"/>
              </a:spcBef>
              <a:spcAft>
                <a:spcPts val="600"/>
              </a:spcAft>
              <a:buFont typeface="+mj-lt"/>
              <a:buAutoNum type="arabicPeriod"/>
            </a:pPr>
            <a:r>
              <a:rPr lang="en-US" sz="1600" b="1" dirty="0" smtClean="0"/>
              <a:t>Incorporate e-commerce reputational tools: </a:t>
            </a:r>
            <a:r>
              <a:rPr lang="en-US" sz="1600" dirty="0" smtClean="0"/>
              <a:t>e.g. </a:t>
            </a:r>
            <a:r>
              <a:rPr lang="en-US" sz="1600" dirty="0" err="1" smtClean="0"/>
              <a:t>trustmarks</a:t>
            </a:r>
            <a:r>
              <a:rPr lang="en-US" sz="1600" dirty="0" smtClean="0"/>
              <a:t>, participating vendor lists, feedback tools   </a:t>
            </a:r>
          </a:p>
          <a:p>
            <a:pPr marL="342900" indent="-342900">
              <a:spcBef>
                <a:spcPts val="600"/>
              </a:spcBef>
              <a:spcAft>
                <a:spcPts val="600"/>
              </a:spcAft>
              <a:buFont typeface="+mj-lt"/>
              <a:buAutoNum type="arabicPeriod"/>
            </a:pPr>
            <a:r>
              <a:rPr lang="en-US" sz="1600" b="1" dirty="0" smtClean="0"/>
              <a:t>Facilitate access to technology</a:t>
            </a:r>
            <a:r>
              <a:rPr lang="en-US" sz="1600" dirty="0" smtClean="0"/>
              <a:t>: Encourage platform developers to make ODR technology available separate from ODR services. </a:t>
            </a:r>
            <a:endParaRPr lang="en-US" sz="1600" b="1" dirty="0" smtClean="0"/>
          </a:p>
        </p:txBody>
      </p:sp>
      <p:sp>
        <p:nvSpPr>
          <p:cNvPr id="12" name="Rectangle 11"/>
          <p:cNvSpPr/>
          <p:nvPr/>
        </p:nvSpPr>
        <p:spPr>
          <a:xfrm>
            <a:off x="4038600" y="1553288"/>
            <a:ext cx="2743200" cy="914400"/>
          </a:xfrm>
          <a:prstGeom prst="rect">
            <a:avLst/>
          </a:prstGeom>
          <a:solidFill>
            <a:schemeClr val="accent1">
              <a:lumMod val="20000"/>
              <a:lumOff val="80000"/>
            </a:schemeClr>
          </a:solidFill>
          <a:ln>
            <a:solidFill>
              <a:schemeClr val="accent1"/>
            </a:solidFill>
            <a:prstDash val="dash"/>
          </a:ln>
          <a:effectLst>
            <a:outerShdw blurRad="50800" dist="38100" dir="2700000" algn="tl" rotWithShape="0">
              <a:prstClr val="black">
                <a:alpha val="40000"/>
              </a:prstClr>
            </a:outerShdw>
          </a:effectLst>
        </p:spPr>
        <p:txBody>
          <a:bodyPr wrap="square" anchor="ctr">
            <a:spAutoFit/>
          </a:bodyPr>
          <a:lstStyle/>
          <a:p>
            <a:pPr algn="ctr"/>
            <a:r>
              <a:rPr lang="en-US" sz="1600" b="1" dirty="0" smtClean="0"/>
              <a:t>Reliability of ODR Providers, Neutrals, Platforms</a:t>
            </a:r>
          </a:p>
        </p:txBody>
      </p:sp>
      <p:sp>
        <p:nvSpPr>
          <p:cNvPr id="13" name="Rectangle 12"/>
          <p:cNvSpPr/>
          <p:nvPr/>
        </p:nvSpPr>
        <p:spPr>
          <a:xfrm>
            <a:off x="7010400" y="1553288"/>
            <a:ext cx="1752600" cy="914400"/>
          </a:xfrm>
          <a:prstGeom prst="rect">
            <a:avLst/>
          </a:prstGeom>
          <a:solidFill>
            <a:schemeClr val="accent1">
              <a:lumMod val="20000"/>
              <a:lumOff val="80000"/>
            </a:schemeClr>
          </a:solidFill>
          <a:ln>
            <a:solidFill>
              <a:schemeClr val="accent1"/>
            </a:solidFill>
            <a:prstDash val="dash"/>
          </a:ln>
          <a:effectLst>
            <a:outerShdw blurRad="50800" dist="38100" dir="2700000" algn="tl" rotWithShape="0">
              <a:prstClr val="black">
                <a:alpha val="40000"/>
              </a:prstClr>
            </a:outerShdw>
          </a:effectLst>
        </p:spPr>
        <p:txBody>
          <a:bodyPr wrap="square" anchor="ctr">
            <a:spAutoFit/>
          </a:bodyPr>
          <a:lstStyle/>
          <a:p>
            <a:pPr algn="ctr"/>
            <a:r>
              <a:rPr lang="en-US" sz="1600" b="1" dirty="0" smtClean="0"/>
              <a:t>Efficiency (Speed &amp; Automation)</a:t>
            </a:r>
          </a:p>
        </p:txBody>
      </p:sp>
      <p:sp>
        <p:nvSpPr>
          <p:cNvPr id="16" name="Down Arrow 15"/>
          <p:cNvSpPr/>
          <p:nvPr/>
        </p:nvSpPr>
        <p:spPr>
          <a:xfrm>
            <a:off x="1066800" y="2590800"/>
            <a:ext cx="228600" cy="1371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228600" y="6400800"/>
            <a:ext cx="8915400" cy="461665"/>
          </a:xfrm>
          <a:prstGeom prst="rect">
            <a:avLst/>
          </a:prstGeom>
          <a:noFill/>
        </p:spPr>
        <p:txBody>
          <a:bodyPr wrap="square" rtlCol="0">
            <a:spAutoFit/>
          </a:bodyPr>
          <a:lstStyle/>
          <a:p>
            <a:r>
              <a:rPr lang="en-US" sz="1200" i="1" dirty="0" smtClean="0">
                <a:solidFill>
                  <a:schemeClr val="bg1"/>
                </a:solidFill>
              </a:rPr>
              <a:t>Source: UNCITRAL Working Group III Documents http://www.uncitral.org/uncitral/commission/working_groups/3Online_Dispute_Resolution.html</a:t>
            </a:r>
            <a:endParaRPr lang="en-US" sz="1200" i="1" dirty="0">
              <a:solidFill>
                <a:schemeClr val="bg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E6670D6-F1EF-4E4E-BE9C-5D8B6D21C5F5}" type="slidenum">
              <a:rPr lang="en-US" smtClean="0"/>
              <a:pPr/>
              <a:t>22</a:t>
            </a:fld>
            <a:endParaRPr lang="en-US"/>
          </a:p>
        </p:txBody>
      </p:sp>
      <p:sp>
        <p:nvSpPr>
          <p:cNvPr id="4" name="TextBox 3"/>
          <p:cNvSpPr txBox="1"/>
          <p:nvPr/>
        </p:nvSpPr>
        <p:spPr>
          <a:xfrm>
            <a:off x="304800" y="152400"/>
            <a:ext cx="8610600" cy="707886"/>
          </a:xfrm>
          <a:prstGeom prst="rect">
            <a:avLst/>
          </a:prstGeom>
          <a:noFill/>
        </p:spPr>
        <p:txBody>
          <a:bodyPr wrap="square" rtlCol="0">
            <a:spAutoFit/>
          </a:bodyPr>
          <a:lstStyle/>
          <a:p>
            <a:pPr algn="ctr"/>
            <a:r>
              <a:rPr lang="en-US" sz="2000" b="1" dirty="0" smtClean="0"/>
              <a:t>Implications for ADR Providers: Partner with Specialized ODR Technology Developers</a:t>
            </a:r>
            <a:endParaRPr lang="en-US" sz="2000" dirty="0"/>
          </a:p>
        </p:txBody>
      </p:sp>
      <p:sp>
        <p:nvSpPr>
          <p:cNvPr id="13" name="TextBox 12"/>
          <p:cNvSpPr txBox="1"/>
          <p:nvPr/>
        </p:nvSpPr>
        <p:spPr>
          <a:xfrm>
            <a:off x="76200" y="990600"/>
            <a:ext cx="2057400" cy="584775"/>
          </a:xfrm>
          <a:prstGeom prst="rect">
            <a:avLst/>
          </a:prstGeom>
          <a:noFill/>
        </p:spPr>
        <p:txBody>
          <a:bodyPr wrap="square" rtlCol="0">
            <a:spAutoFit/>
          </a:bodyPr>
          <a:lstStyle/>
          <a:p>
            <a:pPr algn="ctr"/>
            <a:r>
              <a:rPr lang="en-US" sz="1600" b="1" dirty="0" smtClean="0"/>
              <a:t>Top Challenges to ODR Implementation </a:t>
            </a:r>
            <a:endParaRPr lang="en-US" sz="1600" b="1" dirty="0"/>
          </a:p>
        </p:txBody>
      </p:sp>
      <p:sp>
        <p:nvSpPr>
          <p:cNvPr id="15" name="Rectangle 14"/>
          <p:cNvSpPr/>
          <p:nvPr/>
        </p:nvSpPr>
        <p:spPr>
          <a:xfrm>
            <a:off x="2870447" y="1600200"/>
            <a:ext cx="1890734" cy="3044952"/>
          </a:xfrm>
          <a:prstGeom prst="rect">
            <a:avLst/>
          </a:prstGeom>
          <a:solidFill>
            <a:srgbClr val="FEFE7E"/>
          </a:solidFill>
          <a:ln w="3175">
            <a:solidFill>
              <a:schemeClr val="accent1"/>
            </a:solidFill>
            <a:prstDash val="solid"/>
          </a:ln>
          <a:effectLst>
            <a:outerShdw blurRad="50800" dist="38100" dir="2700000" algn="tl" rotWithShape="0">
              <a:prstClr val="black">
                <a:alpha val="40000"/>
              </a:prstClr>
            </a:outerShdw>
          </a:effectLst>
        </p:spPr>
        <p:txBody>
          <a:bodyPr wrap="square">
            <a:spAutoFit/>
          </a:bodyPr>
          <a:lstStyle/>
          <a:p>
            <a:pPr lvl="0"/>
            <a:r>
              <a:rPr lang="en-US" sz="1600" dirty="0" smtClean="0"/>
              <a:t>71% of ADR providers </a:t>
            </a:r>
            <a:r>
              <a:rPr lang="en-US" sz="1600" b="1" dirty="0" smtClean="0"/>
              <a:t>planning to provide </a:t>
            </a:r>
            <a:r>
              <a:rPr lang="en-US" sz="1600" dirty="0" smtClean="0"/>
              <a:t>ODR services, but  most ADR providers </a:t>
            </a:r>
            <a:r>
              <a:rPr lang="en-US" sz="1600" b="1" dirty="0" smtClean="0"/>
              <a:t>not planning to develop </a:t>
            </a:r>
            <a:r>
              <a:rPr lang="en-US" sz="1600" dirty="0" smtClean="0"/>
              <a:t>own technology. </a:t>
            </a:r>
          </a:p>
        </p:txBody>
      </p:sp>
      <p:sp>
        <p:nvSpPr>
          <p:cNvPr id="16" name="Rectangle 15"/>
          <p:cNvSpPr/>
          <p:nvPr/>
        </p:nvSpPr>
        <p:spPr>
          <a:xfrm>
            <a:off x="152400" y="1600200"/>
            <a:ext cx="1737360" cy="830997"/>
          </a:xfrm>
          <a:prstGeom prst="rect">
            <a:avLst/>
          </a:prstGeom>
          <a:solidFill>
            <a:schemeClr val="accent1">
              <a:lumMod val="20000"/>
              <a:lumOff val="80000"/>
            </a:schemeClr>
          </a:solidFill>
          <a:ln w="3175">
            <a:solidFill>
              <a:schemeClr val="accent1"/>
            </a:solidFill>
            <a:prstDash val="solid"/>
          </a:ln>
          <a:effectLst>
            <a:outerShdw blurRad="50800" dist="38100" dir="2700000" algn="tl" rotWithShape="0">
              <a:prstClr val="black">
                <a:alpha val="40000"/>
              </a:prstClr>
            </a:outerShdw>
          </a:effectLst>
        </p:spPr>
        <p:txBody>
          <a:bodyPr wrap="square">
            <a:spAutoFit/>
          </a:bodyPr>
          <a:lstStyle/>
          <a:p>
            <a:pPr algn="ctr"/>
            <a:r>
              <a:rPr lang="en-US" sz="1600" b="1" dirty="0" smtClean="0"/>
              <a:t>Financial Limitations</a:t>
            </a:r>
            <a:endParaRPr lang="en-US" sz="1600" dirty="0" smtClean="0"/>
          </a:p>
          <a:p>
            <a:pPr algn="ctr"/>
            <a:r>
              <a:rPr lang="en-US" sz="1600" b="1" dirty="0" smtClean="0"/>
              <a:t>56% </a:t>
            </a:r>
          </a:p>
        </p:txBody>
      </p:sp>
      <p:sp>
        <p:nvSpPr>
          <p:cNvPr id="17" name="Rectangle 16"/>
          <p:cNvSpPr/>
          <p:nvPr/>
        </p:nvSpPr>
        <p:spPr>
          <a:xfrm>
            <a:off x="5867400" y="1600198"/>
            <a:ext cx="3185160" cy="3044952"/>
          </a:xfrm>
          <a:prstGeom prst="rect">
            <a:avLst/>
          </a:prstGeom>
          <a:solidFill>
            <a:schemeClr val="accent3">
              <a:lumMod val="60000"/>
              <a:lumOff val="40000"/>
            </a:schemeClr>
          </a:solidFill>
          <a:ln w="3175">
            <a:solidFill>
              <a:schemeClr val="accent1"/>
            </a:solidFill>
            <a:prstDash val="solid"/>
          </a:ln>
          <a:effectLst>
            <a:outerShdw blurRad="50800" dist="38100" dir="2700000" algn="tl" rotWithShape="0">
              <a:prstClr val="black">
                <a:alpha val="40000"/>
              </a:prstClr>
            </a:outerShdw>
          </a:effectLst>
        </p:spPr>
        <p:txBody>
          <a:bodyPr wrap="square">
            <a:spAutoFit/>
          </a:bodyPr>
          <a:lstStyle/>
          <a:p>
            <a:pPr marL="342900" indent="-342900">
              <a:buFont typeface="+mj-lt"/>
              <a:buAutoNum type="arabicPeriod"/>
            </a:pPr>
            <a:r>
              <a:rPr lang="en-US" sz="1600" b="1" i="1" dirty="0" smtClean="0"/>
              <a:t>Cheaper </a:t>
            </a:r>
            <a:r>
              <a:rPr lang="en-US" sz="1600" i="1" dirty="0" smtClean="0"/>
              <a:t>(subscription fees &lt; development costs)</a:t>
            </a:r>
            <a:endParaRPr lang="en-US" sz="1600" b="1" i="1" dirty="0" smtClean="0"/>
          </a:p>
          <a:p>
            <a:pPr marL="342900" indent="-342900">
              <a:buFont typeface="+mj-lt"/>
              <a:buAutoNum type="arabicPeriod"/>
            </a:pPr>
            <a:r>
              <a:rPr lang="en-US" sz="1600" b="1" i="1" dirty="0" smtClean="0"/>
              <a:t>Customizable</a:t>
            </a:r>
            <a:r>
              <a:rPr lang="en-US" sz="1600" i="1" dirty="0" smtClean="0"/>
              <a:t> (format, process, rules, etc.)</a:t>
            </a:r>
            <a:endParaRPr lang="en-US" sz="1600" b="1" i="1" dirty="0" smtClean="0"/>
          </a:p>
          <a:p>
            <a:pPr marL="342900" indent="-342900">
              <a:buFont typeface="+mj-lt"/>
              <a:buAutoNum type="arabicPeriod"/>
            </a:pPr>
            <a:r>
              <a:rPr lang="en-US" sz="1600" b="1" i="1" dirty="0" smtClean="0"/>
              <a:t>Market-Tested </a:t>
            </a:r>
            <a:r>
              <a:rPr lang="en-US" sz="1600" i="1" dirty="0" smtClean="0"/>
              <a:t>(extended R&amp;D with pilot programs)</a:t>
            </a:r>
            <a:endParaRPr lang="en-US" sz="1600" b="1" i="1" dirty="0" smtClean="0"/>
          </a:p>
          <a:p>
            <a:pPr marL="342900" indent="-342900">
              <a:buFont typeface="+mj-lt"/>
              <a:buAutoNum type="arabicPeriod"/>
            </a:pPr>
            <a:r>
              <a:rPr lang="en-US" sz="1600" b="1" i="1" dirty="0" smtClean="0"/>
              <a:t>Cutting Edge </a:t>
            </a:r>
            <a:r>
              <a:rPr lang="en-US" sz="1600" i="1" dirty="0" smtClean="0"/>
              <a:t>(</a:t>
            </a:r>
            <a:r>
              <a:rPr lang="en-US" sz="1600" i="1" dirty="0" err="1" smtClean="0"/>
              <a:t>SaaS</a:t>
            </a:r>
            <a:r>
              <a:rPr lang="en-US" sz="1600" i="1" dirty="0" smtClean="0"/>
              <a:t> maintained &amp; upgraded offsite)</a:t>
            </a:r>
          </a:p>
          <a:p>
            <a:pPr marL="342900" indent="-342900">
              <a:buFont typeface="+mj-lt"/>
              <a:buAutoNum type="arabicPeriod"/>
            </a:pPr>
            <a:r>
              <a:rPr lang="en-US" sz="1600" b="1" i="1" dirty="0" smtClean="0"/>
              <a:t>Reliable</a:t>
            </a:r>
            <a:r>
              <a:rPr lang="en-US" sz="1600" b="1" dirty="0" smtClean="0"/>
              <a:t> </a:t>
            </a:r>
            <a:r>
              <a:rPr lang="en-US" sz="1600" i="1" dirty="0" smtClean="0"/>
              <a:t>(trustworthy developers, secure platforms)</a:t>
            </a:r>
            <a:endParaRPr lang="en-US" sz="1600" b="1" dirty="0" smtClean="0"/>
          </a:p>
        </p:txBody>
      </p:sp>
      <p:pic>
        <p:nvPicPr>
          <p:cNvPr id="22" name="Picture 21" descr="Modria.comLogo.jpg"/>
          <p:cNvPicPr>
            <a:picLocks noChangeAspect="1"/>
          </p:cNvPicPr>
          <p:nvPr/>
        </p:nvPicPr>
        <p:blipFill>
          <a:blip r:embed="rId2" cstate="print"/>
          <a:stretch>
            <a:fillRect/>
          </a:stretch>
        </p:blipFill>
        <p:spPr>
          <a:xfrm>
            <a:off x="5410200" y="5638800"/>
            <a:ext cx="1915886" cy="609600"/>
          </a:xfrm>
          <a:prstGeom prst="rect">
            <a:avLst/>
          </a:prstGeom>
        </p:spPr>
      </p:pic>
      <p:sp>
        <p:nvSpPr>
          <p:cNvPr id="19" name="Rectangle 18"/>
          <p:cNvSpPr/>
          <p:nvPr/>
        </p:nvSpPr>
        <p:spPr>
          <a:xfrm>
            <a:off x="152400" y="2690574"/>
            <a:ext cx="1737360" cy="830997"/>
          </a:xfrm>
          <a:prstGeom prst="rect">
            <a:avLst/>
          </a:prstGeom>
          <a:solidFill>
            <a:schemeClr val="accent1">
              <a:lumMod val="20000"/>
              <a:lumOff val="80000"/>
            </a:schemeClr>
          </a:solidFill>
          <a:ln w="3175">
            <a:solidFill>
              <a:schemeClr val="accent1"/>
            </a:solidFill>
            <a:prstDash val="solid"/>
          </a:ln>
          <a:effectLst>
            <a:outerShdw blurRad="50800" dist="38100" dir="2700000" algn="tl" rotWithShape="0">
              <a:prstClr val="black">
                <a:alpha val="40000"/>
              </a:prstClr>
            </a:outerShdw>
          </a:effectLst>
        </p:spPr>
        <p:txBody>
          <a:bodyPr wrap="square">
            <a:spAutoFit/>
          </a:bodyPr>
          <a:lstStyle/>
          <a:p>
            <a:pPr algn="ctr"/>
            <a:r>
              <a:rPr lang="en-US" sz="1600" b="1" dirty="0" smtClean="0"/>
              <a:t>Lack of Familiarity </a:t>
            </a:r>
          </a:p>
          <a:p>
            <a:pPr algn="ctr"/>
            <a:r>
              <a:rPr lang="en-US" sz="1600" b="1" dirty="0" smtClean="0"/>
              <a:t>with ODR</a:t>
            </a:r>
            <a:endParaRPr lang="en-US" sz="1600" dirty="0" smtClean="0"/>
          </a:p>
          <a:p>
            <a:pPr algn="ctr"/>
            <a:r>
              <a:rPr lang="en-US" sz="1600" b="1" dirty="0" smtClean="0"/>
              <a:t>48%</a:t>
            </a:r>
            <a:endParaRPr lang="en-US" sz="1600" dirty="0" smtClean="0"/>
          </a:p>
        </p:txBody>
      </p:sp>
      <p:sp>
        <p:nvSpPr>
          <p:cNvPr id="20" name="Rectangle 19"/>
          <p:cNvSpPr/>
          <p:nvPr/>
        </p:nvSpPr>
        <p:spPr>
          <a:xfrm>
            <a:off x="152400" y="3814155"/>
            <a:ext cx="1737360" cy="830997"/>
          </a:xfrm>
          <a:prstGeom prst="rect">
            <a:avLst/>
          </a:prstGeom>
          <a:solidFill>
            <a:schemeClr val="accent1">
              <a:lumMod val="20000"/>
              <a:lumOff val="80000"/>
            </a:schemeClr>
          </a:solidFill>
          <a:ln w="3175">
            <a:solidFill>
              <a:schemeClr val="accent1"/>
            </a:solidFill>
            <a:prstDash val="solid"/>
          </a:ln>
          <a:effectLst>
            <a:outerShdw blurRad="50800" dist="38100" dir="2700000" algn="tl" rotWithShape="0">
              <a:prstClr val="black">
                <a:alpha val="40000"/>
              </a:prstClr>
            </a:outerShdw>
          </a:effectLst>
        </p:spPr>
        <p:txBody>
          <a:bodyPr wrap="square">
            <a:spAutoFit/>
          </a:bodyPr>
          <a:lstStyle/>
          <a:p>
            <a:pPr algn="ctr"/>
            <a:r>
              <a:rPr lang="en-US" sz="1600" b="1" dirty="0" smtClean="0"/>
              <a:t>Technological Limitations</a:t>
            </a:r>
            <a:endParaRPr lang="en-US" sz="1600" dirty="0" smtClean="0"/>
          </a:p>
          <a:p>
            <a:pPr algn="ctr"/>
            <a:r>
              <a:rPr lang="en-US" sz="1600" b="1" dirty="0" smtClean="0"/>
              <a:t>41%</a:t>
            </a:r>
            <a:endParaRPr lang="en-US" sz="1600" dirty="0" smtClean="0"/>
          </a:p>
        </p:txBody>
      </p:sp>
      <p:pic>
        <p:nvPicPr>
          <p:cNvPr id="1026" name="Picture 2" descr="https://secure.cybersettle.com/images/frame/logo.gif"/>
          <p:cNvPicPr>
            <a:picLocks noChangeAspect="1" noChangeArrowheads="1"/>
          </p:cNvPicPr>
          <p:nvPr/>
        </p:nvPicPr>
        <p:blipFill>
          <a:blip r:embed="rId3" cstate="print"/>
          <a:srcRect/>
          <a:stretch>
            <a:fillRect/>
          </a:stretch>
        </p:blipFill>
        <p:spPr bwMode="auto">
          <a:xfrm>
            <a:off x="6734175" y="4881562"/>
            <a:ext cx="2105025" cy="828676"/>
          </a:xfrm>
          <a:prstGeom prst="rect">
            <a:avLst/>
          </a:prstGeom>
          <a:noFill/>
        </p:spPr>
      </p:pic>
      <p:pic>
        <p:nvPicPr>
          <p:cNvPr id="1028" name="Picture 4" descr="http://www.kollenhof.com/en/images/logo_02.gif"/>
          <p:cNvPicPr>
            <a:picLocks noChangeAspect="1" noChangeArrowheads="1"/>
          </p:cNvPicPr>
          <p:nvPr/>
        </p:nvPicPr>
        <p:blipFill>
          <a:blip r:embed="rId4" cstate="print"/>
          <a:srcRect/>
          <a:stretch>
            <a:fillRect/>
          </a:stretch>
        </p:blipFill>
        <p:spPr bwMode="auto">
          <a:xfrm>
            <a:off x="3559971" y="4876800"/>
            <a:ext cx="2383629" cy="838200"/>
          </a:xfrm>
          <a:prstGeom prst="rect">
            <a:avLst/>
          </a:prstGeom>
          <a:noFill/>
        </p:spPr>
      </p:pic>
      <p:pic>
        <p:nvPicPr>
          <p:cNvPr id="1034" name="Picture 10" descr="http://internetbar.org/wp-content/uploads/2011/02/smartsettle.jpg"/>
          <p:cNvPicPr>
            <a:picLocks noChangeAspect="1" noChangeArrowheads="1"/>
          </p:cNvPicPr>
          <p:nvPr/>
        </p:nvPicPr>
        <p:blipFill>
          <a:blip r:embed="rId5" cstate="print"/>
          <a:srcRect/>
          <a:stretch>
            <a:fillRect/>
          </a:stretch>
        </p:blipFill>
        <p:spPr bwMode="auto">
          <a:xfrm>
            <a:off x="2247900" y="5676900"/>
            <a:ext cx="2552700" cy="533400"/>
          </a:xfrm>
          <a:prstGeom prst="rect">
            <a:avLst/>
          </a:prstGeom>
          <a:noFill/>
        </p:spPr>
      </p:pic>
      <p:sp>
        <p:nvSpPr>
          <p:cNvPr id="23" name="Pentagon 22"/>
          <p:cNvSpPr/>
          <p:nvPr/>
        </p:nvSpPr>
        <p:spPr>
          <a:xfrm>
            <a:off x="2259087" y="2039272"/>
            <a:ext cx="304800" cy="2133600"/>
          </a:xfrm>
          <a:prstGeom prst="homePlate">
            <a:avLst>
              <a:gd name="adj" fmla="val 77273"/>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Pentagon 23"/>
          <p:cNvSpPr/>
          <p:nvPr/>
        </p:nvSpPr>
        <p:spPr>
          <a:xfrm>
            <a:off x="5193275" y="2039272"/>
            <a:ext cx="304800" cy="2133600"/>
          </a:xfrm>
          <a:prstGeom prst="homePlate">
            <a:avLst>
              <a:gd name="adj" fmla="val 77273"/>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2787114" y="990600"/>
            <a:ext cx="2057400" cy="584775"/>
          </a:xfrm>
          <a:prstGeom prst="rect">
            <a:avLst/>
          </a:prstGeom>
          <a:noFill/>
        </p:spPr>
        <p:txBody>
          <a:bodyPr wrap="square" rtlCol="0">
            <a:spAutoFit/>
          </a:bodyPr>
          <a:lstStyle/>
          <a:p>
            <a:pPr algn="ctr"/>
            <a:r>
              <a:rPr lang="en-US" sz="1600" b="1" dirty="0" smtClean="0"/>
              <a:t>Top Challenges to ODR Implementation </a:t>
            </a:r>
            <a:endParaRPr lang="en-US" sz="1600" b="1" dirty="0"/>
          </a:p>
        </p:txBody>
      </p:sp>
      <p:sp>
        <p:nvSpPr>
          <p:cNvPr id="26" name="TextBox 25"/>
          <p:cNvSpPr txBox="1"/>
          <p:nvPr/>
        </p:nvSpPr>
        <p:spPr>
          <a:xfrm>
            <a:off x="6019800" y="990600"/>
            <a:ext cx="2590800" cy="584775"/>
          </a:xfrm>
          <a:prstGeom prst="rect">
            <a:avLst/>
          </a:prstGeom>
          <a:noFill/>
        </p:spPr>
        <p:txBody>
          <a:bodyPr wrap="square" rtlCol="0">
            <a:spAutoFit/>
          </a:bodyPr>
          <a:lstStyle/>
          <a:p>
            <a:pPr algn="ctr"/>
            <a:r>
              <a:rPr lang="en-US" sz="1600" b="1" dirty="0" smtClean="0"/>
              <a:t>Advantages of 3</a:t>
            </a:r>
            <a:r>
              <a:rPr lang="en-US" sz="1600" b="1" baseline="30000" dirty="0" smtClean="0"/>
              <a:t>rd</a:t>
            </a:r>
            <a:r>
              <a:rPr lang="en-US" sz="1600" b="1" dirty="0" smtClean="0"/>
              <a:t> Party Technology Platforms</a:t>
            </a:r>
            <a:endParaRPr lang="en-US" sz="1600" b="1" dirty="0"/>
          </a:p>
        </p:txBody>
      </p:sp>
      <p:sp>
        <p:nvSpPr>
          <p:cNvPr id="27" name="TextBox 26"/>
          <p:cNvSpPr txBox="1"/>
          <p:nvPr/>
        </p:nvSpPr>
        <p:spPr>
          <a:xfrm>
            <a:off x="228600" y="6400800"/>
            <a:ext cx="8915400" cy="276999"/>
          </a:xfrm>
          <a:prstGeom prst="rect">
            <a:avLst/>
          </a:prstGeom>
          <a:noFill/>
        </p:spPr>
        <p:txBody>
          <a:bodyPr wrap="square" rtlCol="0">
            <a:spAutoFit/>
          </a:bodyPr>
          <a:lstStyle/>
          <a:p>
            <a:r>
              <a:rPr lang="en-US" sz="1200" i="1" dirty="0" smtClean="0">
                <a:solidFill>
                  <a:schemeClr val="bg1"/>
                </a:solidFill>
              </a:rPr>
              <a:t>Source: Survey data </a:t>
            </a:r>
            <a:endParaRPr lang="en-US" sz="1200" i="1" dirty="0">
              <a:solidFill>
                <a:schemeClr val="bg1"/>
              </a:solidFill>
            </a:endParaRPr>
          </a:p>
        </p:txBody>
      </p:sp>
      <p:sp>
        <p:nvSpPr>
          <p:cNvPr id="31" name="Rectangle 30"/>
          <p:cNvSpPr/>
          <p:nvPr/>
        </p:nvSpPr>
        <p:spPr>
          <a:xfrm>
            <a:off x="152400" y="5334000"/>
            <a:ext cx="1752600" cy="646331"/>
          </a:xfrm>
          <a:prstGeom prst="rect">
            <a:avLst/>
          </a:prstGeom>
          <a:ln>
            <a:solidFill>
              <a:schemeClr val="tx1"/>
            </a:solidFill>
            <a:prstDash val="lgDash"/>
          </a:ln>
        </p:spPr>
        <p:txBody>
          <a:bodyPr wrap="square">
            <a:spAutoFit/>
          </a:bodyPr>
          <a:lstStyle/>
          <a:p>
            <a:r>
              <a:rPr lang="en-US" b="1" i="1" dirty="0" smtClean="0"/>
              <a:t>Prominent ODR Developers:</a:t>
            </a:r>
            <a:endParaRPr lang="en-US" b="1" i="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E6670D6-F1EF-4E4E-BE9C-5D8B6D21C5F5}" type="slidenum">
              <a:rPr lang="en-US" smtClean="0"/>
              <a:pPr/>
              <a:t>23</a:t>
            </a:fld>
            <a:endParaRPr lang="en-US"/>
          </a:p>
        </p:txBody>
      </p:sp>
      <p:sp>
        <p:nvSpPr>
          <p:cNvPr id="3" name="TextBox 2"/>
          <p:cNvSpPr txBox="1"/>
          <p:nvPr/>
        </p:nvSpPr>
        <p:spPr>
          <a:xfrm>
            <a:off x="2286000" y="318650"/>
            <a:ext cx="4572000" cy="400110"/>
          </a:xfrm>
          <a:prstGeom prst="rect">
            <a:avLst/>
          </a:prstGeom>
          <a:noFill/>
          <a:ln>
            <a:noFill/>
          </a:ln>
        </p:spPr>
        <p:txBody>
          <a:bodyPr wrap="square" rtlCol="0">
            <a:spAutoFit/>
          </a:bodyPr>
          <a:lstStyle/>
          <a:p>
            <a:pPr algn="ctr"/>
            <a:r>
              <a:rPr lang="en-US" sz="2000" b="1" dirty="0" smtClean="0"/>
              <a:t>Appendices</a:t>
            </a:r>
            <a:endParaRPr lang="en-US" sz="2000" b="1" dirty="0"/>
          </a:p>
        </p:txBody>
      </p:sp>
      <p:sp>
        <p:nvSpPr>
          <p:cNvPr id="4" name="TextBox 3"/>
          <p:cNvSpPr txBox="1"/>
          <p:nvPr/>
        </p:nvSpPr>
        <p:spPr>
          <a:xfrm>
            <a:off x="1828800" y="1555477"/>
            <a:ext cx="4724400" cy="338554"/>
          </a:xfrm>
          <a:prstGeom prst="rect">
            <a:avLst/>
          </a:prstGeom>
          <a:solidFill>
            <a:schemeClr val="bg1"/>
          </a:solidFill>
        </p:spPr>
        <p:txBody>
          <a:bodyPr wrap="square" rtlCol="0">
            <a:spAutoFit/>
          </a:bodyPr>
          <a:lstStyle/>
          <a:p>
            <a:r>
              <a:rPr lang="en-US" sz="1600" dirty="0" smtClean="0"/>
              <a:t>Additional Background</a:t>
            </a:r>
            <a:endParaRPr lang="en-US" sz="1600" dirty="0"/>
          </a:p>
        </p:txBody>
      </p:sp>
      <p:sp>
        <p:nvSpPr>
          <p:cNvPr id="5" name="TextBox 4"/>
          <p:cNvSpPr txBox="1"/>
          <p:nvPr/>
        </p:nvSpPr>
        <p:spPr>
          <a:xfrm>
            <a:off x="1828800" y="2642785"/>
            <a:ext cx="4727448" cy="338554"/>
          </a:xfrm>
          <a:prstGeom prst="rect">
            <a:avLst/>
          </a:prstGeom>
          <a:solidFill>
            <a:schemeClr val="bg1"/>
          </a:solidFill>
        </p:spPr>
        <p:txBody>
          <a:bodyPr wrap="square" rtlCol="0">
            <a:spAutoFit/>
          </a:bodyPr>
          <a:lstStyle/>
          <a:p>
            <a:r>
              <a:rPr lang="en-US" sz="1600" dirty="0" smtClean="0"/>
              <a:t>Survey Results: Consumer Protection Organizations</a:t>
            </a:r>
            <a:endParaRPr lang="en-US" sz="1600" dirty="0"/>
          </a:p>
        </p:txBody>
      </p:sp>
      <p:sp>
        <p:nvSpPr>
          <p:cNvPr id="6" name="TextBox 5"/>
          <p:cNvSpPr txBox="1"/>
          <p:nvPr/>
        </p:nvSpPr>
        <p:spPr>
          <a:xfrm>
            <a:off x="1828800" y="3186439"/>
            <a:ext cx="4724400" cy="338554"/>
          </a:xfrm>
          <a:prstGeom prst="rect">
            <a:avLst/>
          </a:prstGeom>
          <a:solidFill>
            <a:schemeClr val="bg1"/>
          </a:solidFill>
        </p:spPr>
        <p:txBody>
          <a:bodyPr wrap="square" rtlCol="0">
            <a:spAutoFit/>
          </a:bodyPr>
          <a:lstStyle/>
          <a:p>
            <a:r>
              <a:rPr lang="en-US" sz="1600" dirty="0" smtClean="0"/>
              <a:t>Survey Results: ADR Providers</a:t>
            </a:r>
            <a:endParaRPr lang="en-US" sz="1600" dirty="0"/>
          </a:p>
        </p:txBody>
      </p:sp>
      <p:sp>
        <p:nvSpPr>
          <p:cNvPr id="7" name="TextBox 6"/>
          <p:cNvSpPr txBox="1"/>
          <p:nvPr/>
        </p:nvSpPr>
        <p:spPr>
          <a:xfrm>
            <a:off x="1828800" y="3730093"/>
            <a:ext cx="5715000" cy="338554"/>
          </a:xfrm>
          <a:prstGeom prst="rect">
            <a:avLst/>
          </a:prstGeom>
          <a:solidFill>
            <a:schemeClr val="bg1"/>
          </a:solidFill>
        </p:spPr>
        <p:txBody>
          <a:bodyPr wrap="square" rtlCol="0">
            <a:spAutoFit/>
          </a:bodyPr>
          <a:lstStyle/>
          <a:p>
            <a:r>
              <a:rPr lang="en-US" sz="1600" dirty="0" smtClean="0"/>
              <a:t>Survey of EU Consumer Protection Organizations (40 questions)</a:t>
            </a:r>
            <a:endParaRPr lang="en-US" sz="1600" dirty="0"/>
          </a:p>
        </p:txBody>
      </p:sp>
      <p:sp>
        <p:nvSpPr>
          <p:cNvPr id="8" name="TextBox 7"/>
          <p:cNvSpPr txBox="1"/>
          <p:nvPr/>
        </p:nvSpPr>
        <p:spPr>
          <a:xfrm>
            <a:off x="1828800" y="1011823"/>
            <a:ext cx="4724400" cy="338554"/>
          </a:xfrm>
          <a:prstGeom prst="rect">
            <a:avLst/>
          </a:prstGeom>
          <a:solidFill>
            <a:schemeClr val="bg1"/>
          </a:solidFill>
        </p:spPr>
        <p:txBody>
          <a:bodyPr wrap="square" rtlCol="0">
            <a:spAutoFit/>
          </a:bodyPr>
          <a:lstStyle/>
          <a:p>
            <a:r>
              <a:rPr lang="en-US" sz="1600" dirty="0" smtClean="0"/>
              <a:t>Methodology</a:t>
            </a:r>
            <a:endParaRPr lang="en-US" sz="1600" dirty="0"/>
          </a:p>
        </p:txBody>
      </p:sp>
      <p:sp>
        <p:nvSpPr>
          <p:cNvPr id="9" name="TextBox 8"/>
          <p:cNvSpPr txBox="1"/>
          <p:nvPr/>
        </p:nvSpPr>
        <p:spPr>
          <a:xfrm>
            <a:off x="1828800" y="2099131"/>
            <a:ext cx="4724400" cy="338554"/>
          </a:xfrm>
          <a:prstGeom prst="rect">
            <a:avLst/>
          </a:prstGeom>
          <a:solidFill>
            <a:schemeClr val="bg1"/>
          </a:solidFill>
        </p:spPr>
        <p:txBody>
          <a:bodyPr wrap="square" rtlCol="0">
            <a:spAutoFit/>
          </a:bodyPr>
          <a:lstStyle/>
          <a:p>
            <a:r>
              <a:rPr lang="en-US" sz="1600" dirty="0" smtClean="0"/>
              <a:t>Country Profiles &amp; Stakeholder Analyses</a:t>
            </a:r>
            <a:endParaRPr lang="en-US" sz="1600" dirty="0"/>
          </a:p>
        </p:txBody>
      </p:sp>
      <p:sp>
        <p:nvSpPr>
          <p:cNvPr id="10" name="TextBox 9"/>
          <p:cNvSpPr txBox="1"/>
          <p:nvPr/>
        </p:nvSpPr>
        <p:spPr>
          <a:xfrm>
            <a:off x="990600" y="996434"/>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1</a:t>
            </a:r>
            <a:endParaRPr lang="en-US" b="1" dirty="0"/>
          </a:p>
        </p:txBody>
      </p:sp>
      <p:sp>
        <p:nvSpPr>
          <p:cNvPr id="11" name="TextBox 10"/>
          <p:cNvSpPr txBox="1"/>
          <p:nvPr/>
        </p:nvSpPr>
        <p:spPr>
          <a:xfrm>
            <a:off x="990600" y="2083742"/>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3</a:t>
            </a:r>
            <a:endParaRPr lang="en-US" b="1" dirty="0"/>
          </a:p>
        </p:txBody>
      </p:sp>
      <p:sp>
        <p:nvSpPr>
          <p:cNvPr id="12" name="TextBox 11"/>
          <p:cNvSpPr txBox="1"/>
          <p:nvPr/>
        </p:nvSpPr>
        <p:spPr>
          <a:xfrm>
            <a:off x="990600" y="1540088"/>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2</a:t>
            </a:r>
            <a:endParaRPr lang="en-US" b="1" dirty="0"/>
          </a:p>
        </p:txBody>
      </p:sp>
      <p:sp>
        <p:nvSpPr>
          <p:cNvPr id="13" name="TextBox 12"/>
          <p:cNvSpPr txBox="1"/>
          <p:nvPr/>
        </p:nvSpPr>
        <p:spPr>
          <a:xfrm>
            <a:off x="990600" y="2627396"/>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4</a:t>
            </a:r>
            <a:endParaRPr lang="en-US" b="1" dirty="0"/>
          </a:p>
        </p:txBody>
      </p:sp>
      <p:sp>
        <p:nvSpPr>
          <p:cNvPr id="14" name="TextBox 13"/>
          <p:cNvSpPr txBox="1"/>
          <p:nvPr/>
        </p:nvSpPr>
        <p:spPr>
          <a:xfrm>
            <a:off x="990600" y="3171050"/>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5</a:t>
            </a:r>
            <a:endParaRPr lang="en-US" b="1" dirty="0"/>
          </a:p>
        </p:txBody>
      </p:sp>
      <p:sp>
        <p:nvSpPr>
          <p:cNvPr id="15" name="TextBox 14"/>
          <p:cNvSpPr txBox="1"/>
          <p:nvPr/>
        </p:nvSpPr>
        <p:spPr>
          <a:xfrm>
            <a:off x="990600" y="3714704"/>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6</a:t>
            </a:r>
            <a:endParaRPr lang="en-US" b="1" dirty="0"/>
          </a:p>
        </p:txBody>
      </p:sp>
      <p:pic>
        <p:nvPicPr>
          <p:cNvPr id="16" name="Picture 4" descr="https://encrypted-tbn0.google.com/images?q=tbn:ANd9GcSiDFRDZlonrpHIFEB4IuYaqF_8UUVR1VSln4G_gVwEj9tpsx1y"/>
          <p:cNvPicPr>
            <a:picLocks noChangeAspect="1" noChangeArrowheads="1"/>
          </p:cNvPicPr>
          <p:nvPr/>
        </p:nvPicPr>
        <p:blipFill>
          <a:blip r:embed="rId2" cstate="print"/>
          <a:srcRect/>
          <a:stretch>
            <a:fillRect/>
          </a:stretch>
        </p:blipFill>
        <p:spPr bwMode="auto">
          <a:xfrm>
            <a:off x="7924800" y="5411194"/>
            <a:ext cx="1066799" cy="909099"/>
          </a:xfrm>
          <a:prstGeom prst="rect">
            <a:avLst/>
          </a:prstGeom>
          <a:noFill/>
        </p:spPr>
      </p:pic>
      <p:sp>
        <p:nvSpPr>
          <p:cNvPr id="17" name="TextBox 16"/>
          <p:cNvSpPr txBox="1"/>
          <p:nvPr/>
        </p:nvSpPr>
        <p:spPr>
          <a:xfrm>
            <a:off x="1828800" y="4273747"/>
            <a:ext cx="5410200" cy="338554"/>
          </a:xfrm>
          <a:prstGeom prst="rect">
            <a:avLst/>
          </a:prstGeom>
          <a:solidFill>
            <a:schemeClr val="bg1"/>
          </a:solidFill>
        </p:spPr>
        <p:txBody>
          <a:bodyPr wrap="square" rtlCol="0">
            <a:spAutoFit/>
          </a:bodyPr>
          <a:lstStyle/>
          <a:p>
            <a:r>
              <a:rPr lang="en-US" sz="1600" dirty="0" smtClean="0"/>
              <a:t>Raw Data: Survey of EU Consumer Protection Organizations</a:t>
            </a:r>
            <a:endParaRPr lang="en-US" sz="1600" dirty="0"/>
          </a:p>
        </p:txBody>
      </p:sp>
      <p:sp>
        <p:nvSpPr>
          <p:cNvPr id="18" name="TextBox 17"/>
          <p:cNvSpPr txBox="1"/>
          <p:nvPr/>
        </p:nvSpPr>
        <p:spPr>
          <a:xfrm>
            <a:off x="990600" y="4258358"/>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7</a:t>
            </a:r>
            <a:endParaRPr lang="en-US" b="1" dirty="0"/>
          </a:p>
        </p:txBody>
      </p:sp>
      <p:sp>
        <p:nvSpPr>
          <p:cNvPr id="19" name="TextBox 18"/>
          <p:cNvSpPr txBox="1"/>
          <p:nvPr/>
        </p:nvSpPr>
        <p:spPr>
          <a:xfrm>
            <a:off x="990600" y="4802012"/>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8</a:t>
            </a:r>
            <a:endParaRPr lang="en-US" b="1" dirty="0"/>
          </a:p>
        </p:txBody>
      </p:sp>
      <p:sp>
        <p:nvSpPr>
          <p:cNvPr id="20" name="TextBox 19"/>
          <p:cNvSpPr txBox="1"/>
          <p:nvPr/>
        </p:nvSpPr>
        <p:spPr>
          <a:xfrm>
            <a:off x="1828800" y="4817401"/>
            <a:ext cx="5410200" cy="338554"/>
          </a:xfrm>
          <a:prstGeom prst="rect">
            <a:avLst/>
          </a:prstGeom>
          <a:solidFill>
            <a:schemeClr val="bg1"/>
          </a:solidFill>
        </p:spPr>
        <p:txBody>
          <a:bodyPr wrap="square" rtlCol="0">
            <a:spAutoFit/>
          </a:bodyPr>
          <a:lstStyle/>
          <a:p>
            <a:r>
              <a:rPr lang="en-US" sz="1600" dirty="0" smtClean="0"/>
              <a:t>Survey of EU ADR Providers (45 questions)</a:t>
            </a:r>
            <a:endParaRPr lang="en-US" sz="1600" dirty="0"/>
          </a:p>
        </p:txBody>
      </p:sp>
      <p:sp>
        <p:nvSpPr>
          <p:cNvPr id="21" name="TextBox 20"/>
          <p:cNvSpPr txBox="1"/>
          <p:nvPr/>
        </p:nvSpPr>
        <p:spPr>
          <a:xfrm>
            <a:off x="990600" y="5345668"/>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9</a:t>
            </a:r>
            <a:endParaRPr lang="en-US" b="1" dirty="0"/>
          </a:p>
        </p:txBody>
      </p:sp>
      <p:sp>
        <p:nvSpPr>
          <p:cNvPr id="22" name="TextBox 21"/>
          <p:cNvSpPr txBox="1"/>
          <p:nvPr/>
        </p:nvSpPr>
        <p:spPr>
          <a:xfrm>
            <a:off x="1828800" y="5361057"/>
            <a:ext cx="5410200" cy="338554"/>
          </a:xfrm>
          <a:prstGeom prst="rect">
            <a:avLst/>
          </a:prstGeom>
          <a:solidFill>
            <a:schemeClr val="bg1"/>
          </a:solidFill>
        </p:spPr>
        <p:txBody>
          <a:bodyPr wrap="square" rtlCol="0">
            <a:spAutoFit/>
          </a:bodyPr>
          <a:lstStyle/>
          <a:p>
            <a:r>
              <a:rPr lang="en-US" sz="1600" dirty="0" smtClean="0"/>
              <a:t>Raw Data: Survey of EU ADR Providers</a:t>
            </a:r>
            <a:endParaRPr lang="en-US" sz="1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24</a:t>
            </a:fld>
            <a:endParaRPr lang="en-US"/>
          </a:p>
        </p:txBody>
      </p:sp>
      <p:sp>
        <p:nvSpPr>
          <p:cNvPr id="6" name="Rectangle 5"/>
          <p:cNvSpPr/>
          <p:nvPr/>
        </p:nvSpPr>
        <p:spPr>
          <a:xfrm>
            <a:off x="8458200" y="0"/>
            <a:ext cx="685800" cy="1447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590800" y="1602939"/>
            <a:ext cx="5638800" cy="2400657"/>
          </a:xfrm>
          <a:prstGeom prst="rect">
            <a:avLst/>
          </a:prstGeom>
        </p:spPr>
        <p:txBody>
          <a:bodyPr wrap="square">
            <a:spAutoFit/>
          </a:bodyPr>
          <a:lstStyle/>
          <a:p>
            <a:endParaRPr lang="en-US" dirty="0" smtClean="0"/>
          </a:p>
          <a:p>
            <a:r>
              <a:rPr lang="en-US" sz="2400" b="1" cap="small" dirty="0" smtClean="0"/>
              <a:t>Appendix 1: Methodology</a:t>
            </a:r>
          </a:p>
          <a:p>
            <a:endParaRPr lang="en-US" cap="small" dirty="0" smtClean="0"/>
          </a:p>
          <a:p>
            <a:r>
              <a:rPr lang="en-US" u="sng" cap="small" dirty="0" smtClean="0"/>
              <a:t>Contents</a:t>
            </a:r>
          </a:p>
          <a:p>
            <a:pPr>
              <a:buFont typeface="Arial" pitchFamily="34" charset="0"/>
              <a:buChar char="•"/>
            </a:pPr>
            <a:r>
              <a:rPr lang="en-US" cap="small" dirty="0" smtClean="0"/>
              <a:t> Interview List</a:t>
            </a:r>
          </a:p>
          <a:p>
            <a:pPr>
              <a:buFont typeface="Arial" pitchFamily="34" charset="0"/>
              <a:buChar char="•"/>
            </a:pPr>
            <a:r>
              <a:rPr lang="en-US" cap="small" dirty="0" smtClean="0"/>
              <a:t> Interview Protocol </a:t>
            </a:r>
          </a:p>
          <a:p>
            <a:pPr>
              <a:buFont typeface="Arial" pitchFamily="34" charset="0"/>
              <a:buChar char="•"/>
            </a:pPr>
            <a:r>
              <a:rPr lang="en-US" cap="small" dirty="0" smtClean="0"/>
              <a:t> Key Characteristics of an ODR System </a:t>
            </a:r>
          </a:p>
          <a:p>
            <a:endParaRPr lang="en-US" dirty="0"/>
          </a:p>
        </p:txBody>
      </p:sp>
      <p:cxnSp>
        <p:nvCxnSpPr>
          <p:cNvPr id="8" name="Straight Connector 7"/>
          <p:cNvCxnSpPr/>
          <p:nvPr/>
        </p:nvCxnSpPr>
        <p:spPr>
          <a:xfrm>
            <a:off x="2438400" y="1447800"/>
            <a:ext cx="0" cy="289560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9" name="Picture 4" descr="https://encrypted-tbn0.google.com/images?q=tbn:ANd9GcSiDFRDZlonrpHIFEB4IuYaqF_8UUVR1VSln4G_gVwEj9tpsx1y"/>
          <p:cNvPicPr>
            <a:picLocks noChangeAspect="1" noChangeArrowheads="1"/>
          </p:cNvPicPr>
          <p:nvPr/>
        </p:nvPicPr>
        <p:blipFill>
          <a:blip r:embed="rId3" cstate="print"/>
          <a:srcRect/>
          <a:stretch>
            <a:fillRect/>
          </a:stretch>
        </p:blipFill>
        <p:spPr bwMode="auto">
          <a:xfrm>
            <a:off x="7924800" y="5411194"/>
            <a:ext cx="1066799" cy="909099"/>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25</a:t>
            </a:fld>
            <a:endParaRPr lang="en-US"/>
          </a:p>
        </p:txBody>
      </p:sp>
      <p:sp>
        <p:nvSpPr>
          <p:cNvPr id="5" name="TextBox 4"/>
          <p:cNvSpPr txBox="1"/>
          <p:nvPr/>
        </p:nvSpPr>
        <p:spPr>
          <a:xfrm>
            <a:off x="304800" y="155448"/>
            <a:ext cx="8534400" cy="707886"/>
          </a:xfrm>
          <a:prstGeom prst="rect">
            <a:avLst/>
          </a:prstGeom>
          <a:noFill/>
        </p:spPr>
        <p:txBody>
          <a:bodyPr wrap="square" rtlCol="0">
            <a:spAutoFit/>
          </a:bodyPr>
          <a:lstStyle/>
          <a:p>
            <a:pPr algn="ctr"/>
            <a:r>
              <a:rPr lang="en-US" sz="2000" b="1" dirty="0" smtClean="0"/>
              <a:t>At least one individual from each of the following organizations/institutions was interviewed (or provided internal documents) as part of research process. </a:t>
            </a:r>
            <a:endParaRPr lang="en-US" sz="2000" b="1" dirty="0"/>
          </a:p>
        </p:txBody>
      </p:sp>
      <p:sp>
        <p:nvSpPr>
          <p:cNvPr id="7" name="TextBox 6"/>
          <p:cNvSpPr txBox="1"/>
          <p:nvPr/>
        </p:nvSpPr>
        <p:spPr>
          <a:xfrm>
            <a:off x="3352800" y="1752600"/>
            <a:ext cx="2971800" cy="4293483"/>
          </a:xfrm>
          <a:prstGeom prst="rect">
            <a:avLst/>
          </a:prstGeom>
          <a:noFill/>
        </p:spPr>
        <p:txBody>
          <a:bodyPr wrap="square" rtlCol="0">
            <a:spAutoFit/>
          </a:bodyPr>
          <a:lstStyle/>
          <a:p>
            <a:pPr>
              <a:buFont typeface="Arial" pitchFamily="34" charset="0"/>
              <a:buChar char="•"/>
            </a:pPr>
            <a:r>
              <a:rPr lang="en-US" sz="1300" b="1" dirty="0" smtClean="0"/>
              <a:t> </a:t>
            </a:r>
            <a:r>
              <a:rPr lang="en-US" sz="1300" dirty="0" smtClean="0"/>
              <a:t>University of Munich </a:t>
            </a:r>
          </a:p>
          <a:p>
            <a:pPr>
              <a:buFont typeface="Arial" pitchFamily="34" charset="0"/>
              <a:buChar char="•"/>
            </a:pPr>
            <a:r>
              <a:rPr lang="en-US" sz="1300" b="1" dirty="0" smtClean="0"/>
              <a:t> </a:t>
            </a:r>
            <a:r>
              <a:rPr lang="en-US" sz="1300" dirty="0" smtClean="0"/>
              <a:t>Federal Ministry of Food, Agriculture and Consumer Protection</a:t>
            </a:r>
          </a:p>
          <a:p>
            <a:pPr>
              <a:buFont typeface="Arial" pitchFamily="34" charset="0"/>
              <a:buChar char="•"/>
            </a:pPr>
            <a:r>
              <a:rPr lang="en-US" sz="1300" dirty="0" smtClean="0"/>
              <a:t> </a:t>
            </a:r>
            <a:r>
              <a:rPr lang="en-US" sz="1300" dirty="0" err="1" smtClean="0"/>
              <a:t>Der</a:t>
            </a:r>
            <a:r>
              <a:rPr lang="en-US" sz="1300" dirty="0" smtClean="0"/>
              <a:t> Online-</a:t>
            </a:r>
            <a:r>
              <a:rPr lang="en-US" sz="1300" dirty="0" err="1" smtClean="0"/>
              <a:t>Schlicter</a:t>
            </a:r>
            <a:r>
              <a:rPr lang="en-US" sz="1300" dirty="0" smtClean="0"/>
              <a:t> </a:t>
            </a:r>
          </a:p>
          <a:p>
            <a:pPr>
              <a:buFont typeface="Arial" pitchFamily="34" charset="0"/>
              <a:buChar char="•"/>
            </a:pPr>
            <a:r>
              <a:rPr lang="en-US" sz="1300" dirty="0" smtClean="0"/>
              <a:t>  </a:t>
            </a:r>
            <a:r>
              <a:rPr lang="en-US" sz="1300" dirty="0" err="1" smtClean="0"/>
              <a:t>eCommerce</a:t>
            </a:r>
            <a:r>
              <a:rPr lang="en-US" sz="1300" dirty="0" smtClean="0"/>
              <a:t> Contact Point, Germany</a:t>
            </a:r>
          </a:p>
          <a:p>
            <a:pPr>
              <a:buFont typeface="Arial" pitchFamily="34" charset="0"/>
              <a:buChar char="•"/>
            </a:pPr>
            <a:r>
              <a:rPr lang="en-US" sz="1300" dirty="0" smtClean="0"/>
              <a:t> European Consumers Centre Network, Germany</a:t>
            </a:r>
          </a:p>
          <a:p>
            <a:pPr>
              <a:buFont typeface="Arial" pitchFamily="34" charset="0"/>
              <a:buChar char="•"/>
            </a:pPr>
            <a:r>
              <a:rPr lang="en-US" sz="1300" dirty="0" smtClean="0"/>
              <a:t> Office of EU Member of Parliament Hans Peter Mayer </a:t>
            </a:r>
          </a:p>
          <a:p>
            <a:pPr>
              <a:buFont typeface="Arial" pitchFamily="34" charset="0"/>
              <a:buChar char="•"/>
            </a:pPr>
            <a:r>
              <a:rPr lang="en-US" sz="1300" dirty="0" smtClean="0"/>
              <a:t> eBay</a:t>
            </a:r>
          </a:p>
          <a:p>
            <a:pPr>
              <a:buFont typeface="Arial" pitchFamily="34" charset="0"/>
              <a:buChar char="•"/>
            </a:pPr>
            <a:r>
              <a:rPr lang="en-US" sz="1300" dirty="0" smtClean="0"/>
              <a:t> </a:t>
            </a:r>
            <a:r>
              <a:rPr lang="en-US" sz="1300" dirty="0" err="1" smtClean="0"/>
              <a:t>Juripax</a:t>
            </a:r>
            <a:r>
              <a:rPr lang="en-US" sz="1300" dirty="0" smtClean="0"/>
              <a:t> </a:t>
            </a:r>
          </a:p>
          <a:p>
            <a:pPr>
              <a:buFont typeface="Arial" pitchFamily="34" charset="0"/>
              <a:buChar char="•"/>
            </a:pPr>
            <a:r>
              <a:rPr lang="en-US" sz="1300" dirty="0" smtClean="0"/>
              <a:t> Mediation Academy Berlin (MAB) </a:t>
            </a:r>
          </a:p>
          <a:p>
            <a:pPr>
              <a:buFont typeface="Arial" pitchFamily="34" charset="0"/>
              <a:buChar char="•"/>
            </a:pPr>
            <a:r>
              <a:rPr lang="en-US" sz="1300" dirty="0" smtClean="0"/>
              <a:t> German Bar Association </a:t>
            </a:r>
          </a:p>
          <a:p>
            <a:pPr>
              <a:buFont typeface="Arial" pitchFamily="34" charset="0"/>
              <a:buChar char="•"/>
            </a:pPr>
            <a:r>
              <a:rPr lang="en-US" sz="1300" dirty="0" smtClean="0"/>
              <a:t> Federation of German Consumer Organizations </a:t>
            </a:r>
          </a:p>
          <a:p>
            <a:pPr>
              <a:buFont typeface="Arial" pitchFamily="34" charset="0"/>
              <a:buChar char="•"/>
            </a:pPr>
            <a:r>
              <a:rPr lang="en-US" sz="1300" dirty="0" smtClean="0"/>
              <a:t>  Banking ombudsman </a:t>
            </a:r>
          </a:p>
          <a:p>
            <a:pPr>
              <a:buFont typeface="Arial" pitchFamily="34" charset="0"/>
              <a:buChar char="•"/>
            </a:pPr>
            <a:r>
              <a:rPr lang="en-US" sz="1300" dirty="0" smtClean="0"/>
              <a:t> German Conciliation Body for Public Transport </a:t>
            </a:r>
          </a:p>
          <a:p>
            <a:pPr>
              <a:buFont typeface="Arial" pitchFamily="34" charset="0"/>
              <a:buChar char="•"/>
            </a:pPr>
            <a:r>
              <a:rPr lang="en-US" sz="1300" dirty="0" smtClean="0"/>
              <a:t> Office of Member of Parliament Patrick </a:t>
            </a:r>
            <a:r>
              <a:rPr lang="en-US" sz="1300" dirty="0" err="1" smtClean="0"/>
              <a:t>Sensburg</a:t>
            </a:r>
            <a:r>
              <a:rPr lang="en-US" sz="1300" dirty="0" smtClean="0"/>
              <a:t> </a:t>
            </a:r>
          </a:p>
          <a:p>
            <a:pPr>
              <a:buFont typeface="Arial" pitchFamily="34" charset="0"/>
              <a:buChar char="•"/>
            </a:pPr>
            <a:r>
              <a:rPr lang="en-US" sz="1300" dirty="0" smtClean="0"/>
              <a:t> 2 Consumers </a:t>
            </a:r>
          </a:p>
        </p:txBody>
      </p:sp>
      <p:sp>
        <p:nvSpPr>
          <p:cNvPr id="8" name="TextBox 7"/>
          <p:cNvSpPr txBox="1"/>
          <p:nvPr/>
        </p:nvSpPr>
        <p:spPr>
          <a:xfrm>
            <a:off x="6438900" y="1784092"/>
            <a:ext cx="2476500" cy="4493538"/>
          </a:xfrm>
          <a:prstGeom prst="rect">
            <a:avLst/>
          </a:prstGeom>
          <a:noFill/>
        </p:spPr>
        <p:txBody>
          <a:bodyPr wrap="square" rtlCol="0">
            <a:spAutoFit/>
          </a:bodyPr>
          <a:lstStyle/>
          <a:p>
            <a:pPr>
              <a:buFont typeface="Arial" pitchFamily="34" charset="0"/>
              <a:buChar char="•"/>
            </a:pPr>
            <a:r>
              <a:rPr lang="en-US" sz="1300" b="1" dirty="0" smtClean="0"/>
              <a:t> </a:t>
            </a:r>
            <a:r>
              <a:rPr lang="en-US" sz="1300" dirty="0" smtClean="0"/>
              <a:t>The Mediation Room</a:t>
            </a:r>
          </a:p>
          <a:p>
            <a:endParaRPr lang="en-US" sz="1300" dirty="0" smtClean="0"/>
          </a:p>
          <a:p>
            <a:pPr>
              <a:buFont typeface="Arial" pitchFamily="34" charset="0"/>
              <a:buChar char="•"/>
            </a:pPr>
            <a:r>
              <a:rPr lang="en-US" sz="1300" dirty="0" smtClean="0"/>
              <a:t>Consensus Mediation</a:t>
            </a:r>
          </a:p>
          <a:p>
            <a:endParaRPr lang="en-US" sz="1300" dirty="0" smtClean="0"/>
          </a:p>
          <a:p>
            <a:pPr>
              <a:buFont typeface="Arial" pitchFamily="34" charset="0"/>
              <a:buChar char="•"/>
            </a:pPr>
            <a:r>
              <a:rPr lang="en-US" sz="1300" dirty="0" smtClean="0"/>
              <a:t> </a:t>
            </a:r>
            <a:r>
              <a:rPr lang="en-US" sz="1300" dirty="0" err="1" smtClean="0"/>
              <a:t>ADRGroup</a:t>
            </a:r>
            <a:endParaRPr lang="en-US" sz="1300" dirty="0" smtClean="0"/>
          </a:p>
          <a:p>
            <a:endParaRPr lang="en-US" sz="1300" dirty="0" smtClean="0"/>
          </a:p>
          <a:p>
            <a:pPr>
              <a:buFont typeface="Arial" pitchFamily="34" charset="0"/>
              <a:buChar char="•"/>
            </a:pPr>
            <a:r>
              <a:rPr lang="en-US" sz="1300" dirty="0" smtClean="0"/>
              <a:t> LCIA</a:t>
            </a:r>
          </a:p>
          <a:p>
            <a:endParaRPr lang="en-US" sz="1300" dirty="0" smtClean="0"/>
          </a:p>
          <a:p>
            <a:pPr>
              <a:buFont typeface="Arial" pitchFamily="34" charset="0"/>
              <a:buChar char="•"/>
            </a:pPr>
            <a:r>
              <a:rPr lang="en-US" sz="1300" dirty="0" smtClean="0"/>
              <a:t> </a:t>
            </a:r>
            <a:r>
              <a:rPr lang="en-US" sz="1300" dirty="0" err="1" smtClean="0"/>
              <a:t>ResoLex</a:t>
            </a:r>
            <a:endParaRPr lang="en-US" sz="1300" dirty="0" smtClean="0"/>
          </a:p>
          <a:p>
            <a:endParaRPr lang="en-US" sz="1300" dirty="0" smtClean="0"/>
          </a:p>
          <a:p>
            <a:pPr>
              <a:buFont typeface="Arial" pitchFamily="34" charset="0"/>
              <a:buChar char="•"/>
            </a:pPr>
            <a:r>
              <a:rPr lang="en-US" sz="1300" dirty="0" smtClean="0"/>
              <a:t> Financial Ombudsman</a:t>
            </a:r>
          </a:p>
          <a:p>
            <a:endParaRPr lang="en-US" sz="1300" dirty="0" smtClean="0"/>
          </a:p>
          <a:p>
            <a:pPr>
              <a:buFont typeface="Arial" pitchFamily="34" charset="0"/>
              <a:buChar char="•"/>
            </a:pPr>
            <a:r>
              <a:rPr lang="en-US" sz="1300" dirty="0" smtClean="0"/>
              <a:t> Legal Ombudsman</a:t>
            </a:r>
          </a:p>
          <a:p>
            <a:endParaRPr lang="en-US" sz="1300" dirty="0" smtClean="0"/>
          </a:p>
          <a:p>
            <a:pPr>
              <a:buFont typeface="Arial" pitchFamily="34" charset="0"/>
              <a:buChar char="•"/>
            </a:pPr>
            <a:r>
              <a:rPr lang="en-US" sz="1300" dirty="0" smtClean="0"/>
              <a:t> Telecommunication Ombudsman Services (OTELO)</a:t>
            </a:r>
          </a:p>
          <a:p>
            <a:endParaRPr lang="en-US" sz="1300" dirty="0" smtClean="0"/>
          </a:p>
          <a:p>
            <a:pPr>
              <a:buFont typeface="Arial" pitchFamily="34" charset="0"/>
              <a:buChar char="•"/>
            </a:pPr>
            <a:r>
              <a:rPr lang="en-US" sz="1300" dirty="0" smtClean="0"/>
              <a:t> Direct Selling Association</a:t>
            </a:r>
          </a:p>
          <a:p>
            <a:endParaRPr lang="en-US" sz="1300" dirty="0" smtClean="0"/>
          </a:p>
          <a:p>
            <a:pPr>
              <a:buFont typeface="Arial" pitchFamily="34" charset="0"/>
              <a:buChar char="•"/>
            </a:pPr>
            <a:r>
              <a:rPr lang="en-US" sz="1300" dirty="0" smtClean="0"/>
              <a:t> University of Leicester</a:t>
            </a:r>
          </a:p>
          <a:p>
            <a:endParaRPr lang="en-US" sz="1300" dirty="0" smtClean="0"/>
          </a:p>
          <a:p>
            <a:pPr>
              <a:buFont typeface="Arial" pitchFamily="34" charset="0"/>
              <a:buChar char="•"/>
            </a:pPr>
            <a:r>
              <a:rPr lang="en-US" sz="1300" dirty="0" smtClean="0"/>
              <a:t> 3 Consumers</a:t>
            </a:r>
          </a:p>
        </p:txBody>
      </p:sp>
      <p:sp>
        <p:nvSpPr>
          <p:cNvPr id="9" name="TextBox 8"/>
          <p:cNvSpPr txBox="1"/>
          <p:nvPr/>
        </p:nvSpPr>
        <p:spPr>
          <a:xfrm>
            <a:off x="5791200" y="1295400"/>
            <a:ext cx="3200400" cy="369332"/>
          </a:xfrm>
          <a:prstGeom prst="rect">
            <a:avLst/>
          </a:prstGeom>
          <a:noFill/>
        </p:spPr>
        <p:txBody>
          <a:bodyPr wrap="square" rtlCol="0">
            <a:spAutoFit/>
          </a:bodyPr>
          <a:lstStyle/>
          <a:p>
            <a:pPr algn="ctr"/>
            <a:r>
              <a:rPr lang="en-US" b="1" dirty="0" smtClean="0"/>
              <a:t>United Kingdom</a:t>
            </a:r>
            <a:endParaRPr lang="en-US" b="1" dirty="0"/>
          </a:p>
        </p:txBody>
      </p:sp>
      <p:cxnSp>
        <p:nvCxnSpPr>
          <p:cNvPr id="13" name="Straight Connector 12"/>
          <p:cNvCxnSpPr/>
          <p:nvPr/>
        </p:nvCxnSpPr>
        <p:spPr>
          <a:xfrm>
            <a:off x="3429000" y="1632466"/>
            <a:ext cx="1219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429000" y="1327666"/>
            <a:ext cx="121920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3509128" y="1295400"/>
            <a:ext cx="1058944" cy="369332"/>
          </a:xfrm>
          <a:prstGeom prst="rect">
            <a:avLst/>
          </a:prstGeom>
          <a:noFill/>
        </p:spPr>
        <p:txBody>
          <a:bodyPr wrap="none" rtlCol="0">
            <a:spAutoFit/>
          </a:bodyPr>
          <a:lstStyle/>
          <a:p>
            <a:r>
              <a:rPr lang="en-US" b="1" dirty="0" smtClean="0"/>
              <a:t>Germany</a:t>
            </a:r>
            <a:endParaRPr lang="en-US" b="1" dirty="0"/>
          </a:p>
        </p:txBody>
      </p:sp>
      <p:cxnSp>
        <p:nvCxnSpPr>
          <p:cNvPr id="19" name="Straight Connector 18"/>
          <p:cNvCxnSpPr/>
          <p:nvPr/>
        </p:nvCxnSpPr>
        <p:spPr>
          <a:xfrm>
            <a:off x="6477000" y="1327666"/>
            <a:ext cx="1828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6477000" y="1632466"/>
            <a:ext cx="1828800" cy="0"/>
          </a:xfrm>
          <a:prstGeom prst="line">
            <a:avLst/>
          </a:prstGeom>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571500" y="1784092"/>
            <a:ext cx="2438400" cy="4593565"/>
          </a:xfrm>
          <a:prstGeom prst="rect">
            <a:avLst/>
          </a:prstGeom>
          <a:noFill/>
        </p:spPr>
        <p:txBody>
          <a:bodyPr wrap="square" rtlCol="0">
            <a:spAutoFit/>
          </a:bodyPr>
          <a:lstStyle/>
          <a:p>
            <a:pPr>
              <a:lnSpc>
                <a:spcPct val="150000"/>
              </a:lnSpc>
              <a:buFont typeface="Arial" pitchFamily="34" charset="0"/>
              <a:buChar char="•"/>
            </a:pPr>
            <a:r>
              <a:rPr lang="en-US" sz="1300" b="1" dirty="0" smtClean="0"/>
              <a:t> </a:t>
            </a:r>
            <a:r>
              <a:rPr lang="en-US" sz="1300" dirty="0" smtClean="0"/>
              <a:t> Stanford University </a:t>
            </a:r>
          </a:p>
          <a:p>
            <a:pPr>
              <a:lnSpc>
                <a:spcPct val="150000"/>
              </a:lnSpc>
              <a:buFont typeface="Arial" pitchFamily="34" charset="0"/>
              <a:buChar char="•"/>
            </a:pPr>
            <a:r>
              <a:rPr lang="en-US" sz="1300" dirty="0" smtClean="0"/>
              <a:t> UNCITRAL Working Group III </a:t>
            </a:r>
          </a:p>
          <a:p>
            <a:pPr>
              <a:lnSpc>
                <a:spcPct val="150000"/>
              </a:lnSpc>
              <a:buFont typeface="Arial" pitchFamily="34" charset="0"/>
              <a:buChar char="•"/>
            </a:pPr>
            <a:r>
              <a:rPr lang="en-US" sz="1300" dirty="0" smtClean="0"/>
              <a:t>  US Department of State </a:t>
            </a:r>
          </a:p>
          <a:p>
            <a:pPr>
              <a:lnSpc>
                <a:spcPct val="150000"/>
              </a:lnSpc>
              <a:buFont typeface="Arial" pitchFamily="34" charset="0"/>
              <a:buChar char="•"/>
            </a:pPr>
            <a:r>
              <a:rPr lang="en-US" sz="1300" dirty="0" smtClean="0"/>
              <a:t>  George Washington University </a:t>
            </a:r>
          </a:p>
          <a:p>
            <a:pPr>
              <a:lnSpc>
                <a:spcPct val="150000"/>
              </a:lnSpc>
              <a:buFont typeface="Arial" pitchFamily="34" charset="0"/>
              <a:buChar char="•"/>
            </a:pPr>
            <a:r>
              <a:rPr lang="en-US" sz="1300" dirty="0" smtClean="0"/>
              <a:t>  Leicester University </a:t>
            </a:r>
          </a:p>
          <a:p>
            <a:pPr>
              <a:lnSpc>
                <a:spcPct val="150000"/>
              </a:lnSpc>
              <a:buFont typeface="Arial" pitchFamily="34" charset="0"/>
              <a:buChar char="•"/>
            </a:pPr>
            <a:r>
              <a:rPr lang="en-US" sz="1300" dirty="0" smtClean="0"/>
              <a:t>  Penn State University</a:t>
            </a:r>
          </a:p>
          <a:p>
            <a:pPr>
              <a:lnSpc>
                <a:spcPct val="150000"/>
              </a:lnSpc>
              <a:buFont typeface="Arial" pitchFamily="34" charset="0"/>
              <a:buChar char="•"/>
            </a:pPr>
            <a:r>
              <a:rPr lang="en-US" sz="1300" dirty="0" smtClean="0"/>
              <a:t>  University of Colorado </a:t>
            </a:r>
          </a:p>
          <a:p>
            <a:pPr>
              <a:lnSpc>
                <a:spcPct val="150000"/>
              </a:lnSpc>
              <a:buFont typeface="Arial" pitchFamily="34" charset="0"/>
              <a:buChar char="•"/>
            </a:pPr>
            <a:r>
              <a:rPr lang="en-US" sz="1300" dirty="0" smtClean="0"/>
              <a:t>  </a:t>
            </a:r>
            <a:r>
              <a:rPr lang="en-US" sz="1300" dirty="0" err="1" smtClean="0"/>
              <a:t>ZipCourt</a:t>
            </a:r>
            <a:r>
              <a:rPr lang="en-US" sz="1300" dirty="0" smtClean="0"/>
              <a:t> </a:t>
            </a:r>
          </a:p>
          <a:p>
            <a:pPr>
              <a:lnSpc>
                <a:spcPct val="150000"/>
              </a:lnSpc>
              <a:buFont typeface="Arial" pitchFamily="34" charset="0"/>
              <a:buChar char="•"/>
            </a:pPr>
            <a:r>
              <a:rPr lang="en-US" sz="1300" dirty="0" smtClean="0"/>
              <a:t>  InternetBar.org </a:t>
            </a:r>
          </a:p>
          <a:p>
            <a:pPr>
              <a:lnSpc>
                <a:spcPct val="150000"/>
              </a:lnSpc>
              <a:buFont typeface="Arial" pitchFamily="34" charset="0"/>
              <a:buChar char="•"/>
            </a:pPr>
            <a:r>
              <a:rPr lang="en-US" sz="1300" dirty="0" smtClean="0"/>
              <a:t>  Pittsburgh University </a:t>
            </a:r>
          </a:p>
          <a:p>
            <a:pPr>
              <a:lnSpc>
                <a:spcPct val="150000"/>
              </a:lnSpc>
              <a:buFont typeface="Arial" pitchFamily="34" charset="0"/>
              <a:buChar char="•"/>
            </a:pPr>
            <a:r>
              <a:rPr lang="en-US" sz="1300" dirty="0" smtClean="0"/>
              <a:t>  British Columbia Public Service </a:t>
            </a:r>
          </a:p>
          <a:p>
            <a:pPr>
              <a:lnSpc>
                <a:spcPct val="150000"/>
              </a:lnSpc>
              <a:buFont typeface="Arial" pitchFamily="34" charset="0"/>
              <a:buChar char="•"/>
            </a:pPr>
            <a:r>
              <a:rPr lang="en-US" sz="1300" dirty="0" smtClean="0"/>
              <a:t>  Latin American </a:t>
            </a:r>
            <a:r>
              <a:rPr lang="en-US" sz="1300" dirty="0" err="1" smtClean="0"/>
              <a:t>eCommerce</a:t>
            </a:r>
            <a:r>
              <a:rPr lang="en-US" sz="1300" dirty="0" smtClean="0"/>
              <a:t> Institute </a:t>
            </a:r>
            <a:endParaRPr lang="en-US" sz="1300" dirty="0" smtClean="0"/>
          </a:p>
          <a:p>
            <a:pPr>
              <a:lnSpc>
                <a:spcPct val="150000"/>
              </a:lnSpc>
              <a:buFont typeface="Arial" pitchFamily="34" charset="0"/>
              <a:buChar char="•"/>
            </a:pPr>
            <a:r>
              <a:rPr lang="en-US" sz="1300" dirty="0" smtClean="0"/>
              <a:t>  ODR-ROOM Japan </a:t>
            </a:r>
            <a:endParaRPr lang="en-US" sz="1300" dirty="0" smtClean="0"/>
          </a:p>
          <a:p>
            <a:pPr>
              <a:lnSpc>
                <a:spcPct val="150000"/>
              </a:lnSpc>
              <a:buFont typeface="Arial" pitchFamily="34" charset="0"/>
              <a:buChar char="•"/>
            </a:pPr>
            <a:r>
              <a:rPr lang="en-US" sz="1300" dirty="0"/>
              <a:t> </a:t>
            </a:r>
            <a:r>
              <a:rPr lang="en-US" sz="1300" dirty="0" smtClean="0"/>
              <a:t>Pace University</a:t>
            </a:r>
            <a:endParaRPr lang="en-US" sz="1300" dirty="0" smtClean="0"/>
          </a:p>
        </p:txBody>
      </p:sp>
      <p:cxnSp>
        <p:nvCxnSpPr>
          <p:cNvPr id="22" name="Straight Connector 21"/>
          <p:cNvCxnSpPr/>
          <p:nvPr/>
        </p:nvCxnSpPr>
        <p:spPr>
          <a:xfrm>
            <a:off x="609600" y="1632466"/>
            <a:ext cx="1219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609600" y="1327666"/>
            <a:ext cx="1219200" cy="0"/>
          </a:xfrm>
          <a:prstGeom prst="line">
            <a:avLst/>
          </a:prstGeom>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752694" y="1295400"/>
            <a:ext cx="933012" cy="369332"/>
          </a:xfrm>
          <a:prstGeom prst="rect">
            <a:avLst/>
          </a:prstGeom>
          <a:noFill/>
        </p:spPr>
        <p:txBody>
          <a:bodyPr wrap="none" rtlCol="0">
            <a:spAutoFit/>
          </a:bodyPr>
          <a:lstStyle/>
          <a:p>
            <a:r>
              <a:rPr lang="en-US" b="1" dirty="0" smtClean="0"/>
              <a:t>General</a:t>
            </a:r>
            <a:endParaRPr lang="en-US"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066800"/>
            <a:ext cx="8520388" cy="5078313"/>
          </a:xfrm>
          <a:prstGeom prst="rect">
            <a:avLst/>
          </a:prstGeom>
        </p:spPr>
        <p:txBody>
          <a:bodyPr wrap="square">
            <a:spAutoFit/>
          </a:bodyPr>
          <a:lstStyle/>
          <a:p>
            <a:pPr marL="342900" indent="-342900">
              <a:buAutoNum type="arabicPeriod"/>
            </a:pPr>
            <a:r>
              <a:rPr lang="en-US" b="1" dirty="0" smtClean="0"/>
              <a:t>Background</a:t>
            </a:r>
            <a:r>
              <a:rPr lang="en-US" dirty="0"/>
              <a:t>: </a:t>
            </a:r>
            <a:endParaRPr lang="en-US" dirty="0" smtClean="0"/>
          </a:p>
          <a:p>
            <a:pPr marL="800100" lvl="1" indent="-342900">
              <a:buFont typeface="Arial" pitchFamily="34" charset="0"/>
              <a:buChar char="•"/>
            </a:pPr>
            <a:r>
              <a:rPr lang="en-US" dirty="0" smtClean="0"/>
              <a:t>We have </a:t>
            </a:r>
            <a:r>
              <a:rPr lang="en-US" dirty="0"/>
              <a:t>had a chance to review your </a:t>
            </a:r>
            <a:r>
              <a:rPr lang="en-US" dirty="0" smtClean="0"/>
              <a:t>biography </a:t>
            </a:r>
            <a:r>
              <a:rPr lang="en-US" dirty="0"/>
              <a:t>online. Before we get started, is there anything additional </a:t>
            </a:r>
            <a:r>
              <a:rPr lang="en-US" dirty="0" smtClean="0"/>
              <a:t>you would </a:t>
            </a:r>
            <a:r>
              <a:rPr lang="en-US" dirty="0"/>
              <a:t>like to highlight with regard to your experience or expertise in the area of dispute resolution generally or </a:t>
            </a:r>
            <a:r>
              <a:rPr lang="en-US" dirty="0" smtClean="0"/>
              <a:t>in the area of online dispute resolution </a:t>
            </a:r>
            <a:r>
              <a:rPr lang="en-US" dirty="0"/>
              <a:t>specifically</a:t>
            </a:r>
            <a:r>
              <a:rPr lang="en-US" dirty="0" smtClean="0"/>
              <a:t>?</a:t>
            </a:r>
            <a:endParaRPr lang="en-US" dirty="0"/>
          </a:p>
          <a:p>
            <a:endParaRPr lang="en-US" dirty="0"/>
          </a:p>
          <a:p>
            <a:r>
              <a:rPr lang="en-US" b="1" dirty="0"/>
              <a:t>2. ODR and the </a:t>
            </a:r>
            <a:r>
              <a:rPr lang="en-US" b="1" dirty="0" smtClean="0"/>
              <a:t>Interviewee’s Organization</a:t>
            </a:r>
            <a:r>
              <a:rPr lang="en-US" dirty="0" smtClean="0"/>
              <a:t>:</a:t>
            </a:r>
            <a:endParaRPr lang="en-US" dirty="0"/>
          </a:p>
          <a:p>
            <a:pPr marL="742950" lvl="1" indent="-285750">
              <a:buFont typeface="Arial"/>
              <a:buChar char="•"/>
            </a:pPr>
            <a:r>
              <a:rPr lang="en-US" dirty="0"/>
              <a:t>Has your organization handled any disputes online before?</a:t>
            </a:r>
          </a:p>
          <a:p>
            <a:pPr marL="742950" lvl="1" indent="-285750">
              <a:buFont typeface="Arial"/>
              <a:buChar char="•"/>
            </a:pPr>
            <a:r>
              <a:rPr lang="en-US" dirty="0"/>
              <a:t>Do you have plans to </a:t>
            </a:r>
            <a:r>
              <a:rPr lang="en-US" dirty="0" smtClean="0"/>
              <a:t>move any services </a:t>
            </a:r>
            <a:r>
              <a:rPr lang="en-US" dirty="0"/>
              <a:t>online in the next few years?</a:t>
            </a:r>
          </a:p>
          <a:p>
            <a:pPr marL="742950" lvl="1" indent="-285750">
              <a:buFont typeface="Arial"/>
              <a:buChar char="•"/>
            </a:pPr>
            <a:r>
              <a:rPr lang="en-US" dirty="0" smtClean="0"/>
              <a:t>To your knowledge, do </a:t>
            </a:r>
            <a:r>
              <a:rPr lang="en-US" dirty="0"/>
              <a:t>any </a:t>
            </a:r>
            <a:r>
              <a:rPr lang="en-US" dirty="0" smtClean="0"/>
              <a:t>of your competitors </a:t>
            </a:r>
            <a:r>
              <a:rPr lang="en-US" dirty="0"/>
              <a:t>offer </a:t>
            </a:r>
            <a:r>
              <a:rPr lang="en-US" dirty="0" smtClean="0"/>
              <a:t>any services online?</a:t>
            </a:r>
            <a:endParaRPr lang="en-US" dirty="0"/>
          </a:p>
          <a:p>
            <a:pPr marL="742950" lvl="1" indent="-285750">
              <a:buFont typeface="Arial"/>
              <a:buChar char="•"/>
            </a:pPr>
            <a:r>
              <a:rPr lang="en-US" dirty="0"/>
              <a:t>How do your clients feel [or how do you think they would feel] about moving some </a:t>
            </a:r>
            <a:r>
              <a:rPr lang="en-US" dirty="0" smtClean="0"/>
              <a:t>portion of </a:t>
            </a:r>
            <a:r>
              <a:rPr lang="en-US" dirty="0"/>
              <a:t>your </a:t>
            </a:r>
            <a:r>
              <a:rPr lang="en-US" dirty="0" smtClean="0"/>
              <a:t>services </a:t>
            </a:r>
            <a:r>
              <a:rPr lang="en-US" dirty="0"/>
              <a:t>online?</a:t>
            </a:r>
          </a:p>
          <a:p>
            <a:pPr marL="742950" lvl="1" indent="-285750">
              <a:buFont typeface="Arial"/>
              <a:buChar char="•"/>
            </a:pPr>
            <a:r>
              <a:rPr lang="en-US" dirty="0"/>
              <a:t>How is your organization looking at the 2015 ODR regulation? Do you feel like it </a:t>
            </a:r>
            <a:r>
              <a:rPr lang="en-US" dirty="0" smtClean="0"/>
              <a:t>puts forward a </a:t>
            </a:r>
            <a:r>
              <a:rPr lang="en-US" dirty="0"/>
              <a:t>reasonable timeline</a:t>
            </a:r>
            <a:r>
              <a:rPr lang="en-US" dirty="0" smtClean="0"/>
              <a:t>?</a:t>
            </a:r>
            <a:r>
              <a:rPr lang="en-US" dirty="0"/>
              <a:t> </a:t>
            </a:r>
          </a:p>
          <a:p>
            <a:pPr lvl="1"/>
            <a:endParaRPr lang="en-US" dirty="0" smtClean="0"/>
          </a:p>
          <a:p>
            <a:r>
              <a:rPr lang="en-US" b="1" dirty="0" smtClean="0"/>
              <a:t>3</a:t>
            </a:r>
            <a:r>
              <a:rPr lang="en-US" b="1" dirty="0"/>
              <a:t>. Key Adoption Factors: </a:t>
            </a:r>
            <a:endParaRPr lang="en-US" b="1" dirty="0" smtClean="0"/>
          </a:p>
          <a:p>
            <a:pPr marL="742950" lvl="1" indent="-285750">
              <a:buFont typeface="Arial"/>
              <a:buChar char="•"/>
            </a:pPr>
            <a:r>
              <a:rPr lang="en-US" dirty="0" smtClean="0"/>
              <a:t>What are some of the major factors that you see influencing the rate of adoption of ODR methods in ________ [ADR provider’s country]?</a:t>
            </a:r>
          </a:p>
        </p:txBody>
      </p:sp>
      <p:sp>
        <p:nvSpPr>
          <p:cNvPr id="6" name="TextBox 5"/>
          <p:cNvSpPr txBox="1"/>
          <p:nvPr/>
        </p:nvSpPr>
        <p:spPr>
          <a:xfrm>
            <a:off x="2759888" y="155448"/>
            <a:ext cx="3633367" cy="400110"/>
          </a:xfrm>
          <a:prstGeom prst="rect">
            <a:avLst/>
          </a:prstGeom>
          <a:noFill/>
        </p:spPr>
        <p:txBody>
          <a:bodyPr wrap="none" rtlCol="0">
            <a:spAutoFit/>
          </a:bodyPr>
          <a:lstStyle/>
          <a:p>
            <a:pPr algn="ctr"/>
            <a:r>
              <a:rPr lang="en-US" sz="2000" b="1" dirty="0" smtClean="0"/>
              <a:t>ADR Provider Interview Protocol</a:t>
            </a:r>
            <a:endParaRPr lang="en-US" sz="2000" b="1" dirty="0"/>
          </a:p>
        </p:txBody>
      </p:sp>
      <p:sp>
        <p:nvSpPr>
          <p:cNvPr id="5" name="Slide Number Placeholder 4"/>
          <p:cNvSpPr>
            <a:spLocks noGrp="1"/>
          </p:cNvSpPr>
          <p:nvPr>
            <p:ph type="sldNum" sz="quarter" idx="12"/>
          </p:nvPr>
        </p:nvSpPr>
        <p:spPr/>
        <p:txBody>
          <a:bodyPr/>
          <a:lstStyle/>
          <a:p>
            <a:fld id="{DE6670D6-F1EF-4E4E-BE9C-5D8B6D21C5F5}" type="slidenum">
              <a:rPr lang="en-US" smtClean="0"/>
              <a:pPr/>
              <a:t>26</a:t>
            </a:fld>
            <a:endParaRPr lang="en-US"/>
          </a:p>
        </p:txBody>
      </p:sp>
    </p:spTree>
    <p:extLst>
      <p:ext uri="{BB962C8B-B14F-4D97-AF65-F5344CB8AC3E}">
        <p14:creationId xmlns:p14="http://schemas.microsoft.com/office/powerpoint/2010/main" val="7942354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0792" y="990600"/>
            <a:ext cx="8522208" cy="5509200"/>
          </a:xfrm>
          <a:prstGeom prst="rect">
            <a:avLst/>
          </a:prstGeom>
        </p:spPr>
        <p:txBody>
          <a:bodyPr wrap="square">
            <a:spAutoFit/>
          </a:bodyPr>
          <a:lstStyle/>
          <a:p>
            <a:r>
              <a:rPr lang="en-US" sz="1600" b="1" dirty="0" smtClean="0"/>
              <a:t>4.  </a:t>
            </a:r>
            <a:r>
              <a:rPr lang="en-US" sz="1600" b="1" dirty="0"/>
              <a:t>Dispute System Design:  </a:t>
            </a:r>
            <a:r>
              <a:rPr lang="en-US" sz="1600" dirty="0" smtClean="0"/>
              <a:t>If </a:t>
            </a:r>
            <a:r>
              <a:rPr lang="en-US" sz="1600" dirty="0"/>
              <a:t>you had control to design an EU-wide </a:t>
            </a:r>
            <a:r>
              <a:rPr lang="en-US" sz="1600" dirty="0" smtClean="0"/>
              <a:t>ODR system</a:t>
            </a:r>
            <a:r>
              <a:rPr lang="en-US" sz="1600" dirty="0"/>
              <a:t>, what </a:t>
            </a:r>
            <a:r>
              <a:rPr lang="en-US" sz="1600" dirty="0" smtClean="0"/>
              <a:t>characteristics would you consider top priorities in designing a </a:t>
            </a:r>
            <a:r>
              <a:rPr lang="en-US" sz="1600" dirty="0"/>
              <a:t>successful ODR system? </a:t>
            </a:r>
          </a:p>
          <a:p>
            <a:pPr marL="742950" lvl="1" indent="-285750">
              <a:buFont typeface="Arial"/>
              <a:buChar char="•"/>
            </a:pPr>
            <a:r>
              <a:rPr lang="en-US" sz="1600" i="1" dirty="0"/>
              <a:t>Key </a:t>
            </a:r>
            <a:r>
              <a:rPr lang="en-US" sz="1600" i="1" dirty="0" smtClean="0"/>
              <a:t>Hurdles:		</a:t>
            </a:r>
            <a:r>
              <a:rPr lang="en-US" sz="1600" dirty="0" smtClean="0"/>
              <a:t>What </a:t>
            </a:r>
            <a:r>
              <a:rPr lang="en-US" sz="1600" dirty="0"/>
              <a:t>are some of the biggest hurdles to achieving a successful </a:t>
            </a:r>
            <a:r>
              <a:rPr lang="en-US" sz="1600" dirty="0" smtClean="0"/>
              <a:t>				EU-wide system </a:t>
            </a:r>
            <a:r>
              <a:rPr lang="en-US" sz="1600" dirty="0"/>
              <a:t>with the elements you have described? </a:t>
            </a:r>
          </a:p>
          <a:p>
            <a:pPr marL="742950" lvl="1" indent="-285750">
              <a:buFont typeface="Arial"/>
              <a:buChar char="•"/>
            </a:pPr>
            <a:r>
              <a:rPr lang="en-US" sz="1600" i="1" dirty="0"/>
              <a:t>Centralization: </a:t>
            </a:r>
            <a:r>
              <a:rPr lang="en-US" sz="1600" i="1" dirty="0" smtClean="0"/>
              <a:t>	</a:t>
            </a:r>
            <a:r>
              <a:rPr lang="en-US" sz="1600" dirty="0" smtClean="0"/>
              <a:t>We </a:t>
            </a:r>
            <a:r>
              <a:rPr lang="en-US" sz="1600" dirty="0"/>
              <a:t>have heard a number of competing visions for how </a:t>
            </a:r>
            <a:r>
              <a:rPr lang="en-US" sz="1600" dirty="0" smtClean="0"/>
              <a:t>an EU				ODR </a:t>
            </a:r>
            <a:r>
              <a:rPr lang="en-US" sz="1600" dirty="0"/>
              <a:t>system would be </a:t>
            </a:r>
            <a:r>
              <a:rPr lang="en-US" sz="1600" dirty="0" smtClean="0"/>
              <a:t>implemented. How </a:t>
            </a:r>
            <a:r>
              <a:rPr lang="en-US" sz="1600" dirty="0"/>
              <a:t>centralized and </a:t>
            </a:r>
            <a:r>
              <a:rPr lang="en-US" sz="1600" dirty="0" smtClean="0"/>
              <a:t>				standardized </a:t>
            </a:r>
            <a:r>
              <a:rPr lang="en-US" sz="1600" dirty="0"/>
              <a:t>do you think such a system should be?</a:t>
            </a:r>
          </a:p>
          <a:p>
            <a:pPr marL="742950" lvl="1" indent="-285750">
              <a:buFont typeface="Arial"/>
              <a:buChar char="•"/>
            </a:pPr>
            <a:r>
              <a:rPr lang="en-US" sz="1600" i="1" dirty="0"/>
              <a:t>Enforcement: </a:t>
            </a:r>
            <a:r>
              <a:rPr lang="en-US" sz="1600" i="1" dirty="0" smtClean="0"/>
              <a:t>	</a:t>
            </a:r>
            <a:r>
              <a:rPr lang="en-US" sz="1600" dirty="0" smtClean="0"/>
              <a:t>In </a:t>
            </a:r>
            <a:r>
              <a:rPr lang="en-US" sz="1600" dirty="0"/>
              <a:t>your view, </a:t>
            </a:r>
            <a:r>
              <a:rPr lang="en-US" sz="1600" dirty="0" smtClean="0"/>
              <a:t>what is the </a:t>
            </a:r>
            <a:r>
              <a:rPr lang="en-US" sz="1600" dirty="0"/>
              <a:t>best way to ensure enforceability of the </a:t>
            </a:r>
            <a:r>
              <a:rPr lang="en-US" sz="1600" dirty="0" smtClean="0"/>
              <a:t>				final stage of </a:t>
            </a:r>
            <a:r>
              <a:rPr lang="en-US" sz="1600" dirty="0"/>
              <a:t>the ODR process?</a:t>
            </a:r>
          </a:p>
          <a:p>
            <a:pPr marL="742950" lvl="1" indent="-285750">
              <a:buFont typeface="Arial"/>
              <a:buChar char="•"/>
            </a:pPr>
            <a:r>
              <a:rPr lang="en-US" sz="1600" i="1" dirty="0"/>
              <a:t>Neutrals: </a:t>
            </a:r>
            <a:r>
              <a:rPr lang="en-US" sz="1600" i="1" dirty="0" smtClean="0"/>
              <a:t>		</a:t>
            </a:r>
            <a:r>
              <a:rPr lang="en-US" sz="1600" dirty="0" smtClean="0"/>
              <a:t>One </a:t>
            </a:r>
            <a:r>
              <a:rPr lang="en-US" sz="1600" dirty="0"/>
              <a:t>issue which has come up in previous conversations is the </a:t>
            </a:r>
            <a:r>
              <a:rPr lang="en-US" sz="1600" dirty="0" smtClean="0"/>
              <a:t>				identifying</a:t>
            </a:r>
            <a:r>
              <a:rPr lang="en-US" sz="1600" dirty="0"/>
              <a:t>, selecting, </a:t>
            </a:r>
            <a:r>
              <a:rPr lang="en-US" sz="1600" dirty="0" smtClean="0"/>
              <a:t>training, </a:t>
            </a:r>
            <a:r>
              <a:rPr lang="en-US" sz="1600" dirty="0"/>
              <a:t>and paying of neutrals involved in </a:t>
            </a:r>
            <a:r>
              <a:rPr lang="en-US" sz="1600" dirty="0" smtClean="0"/>
              <a:t>				ODR </a:t>
            </a:r>
            <a:r>
              <a:rPr lang="en-US" sz="1600" dirty="0"/>
              <a:t>disputes. Can you give us your perspective on this issue? </a:t>
            </a:r>
          </a:p>
          <a:p>
            <a:pPr marL="742950" lvl="1" indent="-285750">
              <a:buFont typeface="Arial"/>
              <a:buChar char="•"/>
            </a:pPr>
            <a:r>
              <a:rPr lang="en-US" sz="1600" i="1" dirty="0"/>
              <a:t>User </a:t>
            </a:r>
            <a:r>
              <a:rPr lang="en-US" sz="1600" i="1" dirty="0" smtClean="0"/>
              <a:t>Experience: 	</a:t>
            </a:r>
            <a:r>
              <a:rPr lang="en-US" sz="1600" dirty="0" smtClean="0"/>
              <a:t>How </a:t>
            </a:r>
            <a:r>
              <a:rPr lang="en-US" sz="1600" dirty="0"/>
              <a:t>should an ideal ODR system strike the balance between the </a:t>
            </a:r>
            <a:r>
              <a:rPr lang="en-US" sz="1600" dirty="0" smtClean="0"/>
              <a:t>				need </a:t>
            </a:r>
            <a:r>
              <a:rPr lang="en-US" sz="1600" dirty="0"/>
              <a:t>for speed and </a:t>
            </a:r>
            <a:r>
              <a:rPr lang="en-US" sz="1600" dirty="0" smtClean="0"/>
              <a:t>simplicity, </a:t>
            </a:r>
            <a:r>
              <a:rPr lang="en-US" sz="1600" dirty="0"/>
              <a:t>and the need for legal processes </a:t>
            </a:r>
            <a:r>
              <a:rPr lang="en-US" sz="1600" dirty="0" smtClean="0"/>
              <a:t>that			ensure </a:t>
            </a:r>
            <a:r>
              <a:rPr lang="en-US" sz="1600" dirty="0"/>
              <a:t>that users feel </a:t>
            </a:r>
            <a:r>
              <a:rPr lang="en-US" sz="1600" dirty="0" smtClean="0"/>
              <a:t>the process’s outcome is fair and just</a:t>
            </a:r>
            <a:r>
              <a:rPr lang="en-US" sz="1600" dirty="0"/>
              <a:t>? </a:t>
            </a:r>
          </a:p>
          <a:p>
            <a:pPr marL="742950" lvl="1" indent="-285750">
              <a:buFont typeface="Arial"/>
              <a:buChar char="•"/>
            </a:pPr>
            <a:r>
              <a:rPr lang="en-US" sz="1600" i="1" dirty="0"/>
              <a:t>Automation: </a:t>
            </a:r>
            <a:r>
              <a:rPr lang="en-US" sz="1600" i="1" dirty="0" smtClean="0"/>
              <a:t>		</a:t>
            </a:r>
            <a:r>
              <a:rPr lang="en-US" sz="1600" dirty="0" smtClean="0"/>
              <a:t>How </a:t>
            </a:r>
            <a:r>
              <a:rPr lang="en-US" sz="1600" dirty="0"/>
              <a:t>much </a:t>
            </a:r>
            <a:r>
              <a:rPr lang="en-US" sz="1600" dirty="0" smtClean="0"/>
              <a:t>can or should </a:t>
            </a:r>
            <a:r>
              <a:rPr lang="en-US" sz="1600" dirty="0"/>
              <a:t>the </a:t>
            </a:r>
            <a:r>
              <a:rPr lang="en-US" sz="1600" dirty="0" smtClean="0"/>
              <a:t>process </a:t>
            </a:r>
            <a:r>
              <a:rPr lang="en-US" sz="1600" dirty="0"/>
              <a:t>be automated? </a:t>
            </a:r>
          </a:p>
          <a:p>
            <a:endParaRPr lang="en-US" sz="1600" dirty="0"/>
          </a:p>
          <a:p>
            <a:r>
              <a:rPr lang="en-US" sz="1600" b="1" dirty="0" smtClean="0"/>
              <a:t>5. Follow-Up: </a:t>
            </a:r>
            <a:r>
              <a:rPr lang="en-US" sz="1600" dirty="0" smtClean="0"/>
              <a:t>Contacts and further research.</a:t>
            </a:r>
            <a:endParaRPr lang="en-US" sz="1600" dirty="0"/>
          </a:p>
          <a:p>
            <a:pPr marL="742950" lvl="1" indent="-285750">
              <a:buFont typeface="Arial"/>
              <a:buChar char="•"/>
            </a:pPr>
            <a:r>
              <a:rPr lang="en-US" sz="1600" i="1" dirty="0"/>
              <a:t>Data: </a:t>
            </a:r>
            <a:r>
              <a:rPr lang="en-US" sz="1600" i="1" dirty="0" smtClean="0"/>
              <a:t>		</a:t>
            </a:r>
            <a:r>
              <a:rPr lang="en-US" sz="1600" dirty="0" smtClean="0"/>
              <a:t>What </a:t>
            </a:r>
            <a:r>
              <a:rPr lang="en-US" sz="1600" dirty="0"/>
              <a:t>are key sources of data that we should take a look at (e.g. key </a:t>
            </a:r>
            <a:r>
              <a:rPr lang="en-US" sz="1600" dirty="0" smtClean="0"/>
              <a:t>			documents</a:t>
            </a:r>
            <a:r>
              <a:rPr lang="en-US" sz="1600" dirty="0"/>
              <a:t>; key data sets etc.)? </a:t>
            </a:r>
          </a:p>
          <a:p>
            <a:pPr marL="742950" lvl="1" indent="-285750">
              <a:buFont typeface="Arial"/>
              <a:buChar char="•"/>
            </a:pPr>
            <a:r>
              <a:rPr lang="en-US" sz="1600" i="1" dirty="0"/>
              <a:t>Contacts: </a:t>
            </a:r>
            <a:r>
              <a:rPr lang="en-US" sz="1600" i="1" dirty="0" smtClean="0"/>
              <a:t>		</a:t>
            </a:r>
            <a:r>
              <a:rPr lang="en-US" sz="1600" dirty="0" smtClean="0"/>
              <a:t>Who </a:t>
            </a:r>
            <a:r>
              <a:rPr lang="en-US" sz="1600" dirty="0"/>
              <a:t>should we be talking </a:t>
            </a:r>
            <a:r>
              <a:rPr lang="en-US" sz="1600" dirty="0" smtClean="0"/>
              <a:t>to? Who </a:t>
            </a:r>
            <a:r>
              <a:rPr lang="en-US" sz="1600" dirty="0"/>
              <a:t>are the key drivers of ODR </a:t>
            </a:r>
            <a:r>
              <a:rPr lang="en-US" sz="1600" dirty="0" smtClean="0"/>
              <a:t>				adoption </a:t>
            </a:r>
            <a:r>
              <a:rPr lang="en-US" sz="1600" dirty="0"/>
              <a:t>in [country of interest</a:t>
            </a:r>
            <a:r>
              <a:rPr lang="en-US" sz="1600" dirty="0" smtClean="0"/>
              <a:t>]? </a:t>
            </a:r>
            <a:endParaRPr lang="en-US" sz="1600" dirty="0"/>
          </a:p>
        </p:txBody>
      </p:sp>
      <p:sp>
        <p:nvSpPr>
          <p:cNvPr id="6" name="TextBox 5"/>
          <p:cNvSpPr txBox="1"/>
          <p:nvPr/>
        </p:nvSpPr>
        <p:spPr>
          <a:xfrm>
            <a:off x="2320313" y="155448"/>
            <a:ext cx="4512517" cy="400110"/>
          </a:xfrm>
          <a:prstGeom prst="rect">
            <a:avLst/>
          </a:prstGeom>
          <a:noFill/>
        </p:spPr>
        <p:txBody>
          <a:bodyPr wrap="none" rtlCol="0">
            <a:spAutoFit/>
          </a:bodyPr>
          <a:lstStyle/>
          <a:p>
            <a:pPr algn="ctr"/>
            <a:r>
              <a:rPr lang="en-US" sz="2000" b="1" dirty="0" smtClean="0"/>
              <a:t>ADR Provider Interview Protocol (cont’d)</a:t>
            </a:r>
            <a:endParaRPr lang="en-US" sz="2000" b="1" dirty="0"/>
          </a:p>
        </p:txBody>
      </p:sp>
      <p:sp>
        <p:nvSpPr>
          <p:cNvPr id="5" name="Slide Number Placeholder 4"/>
          <p:cNvSpPr>
            <a:spLocks noGrp="1"/>
          </p:cNvSpPr>
          <p:nvPr>
            <p:ph type="sldNum" sz="quarter" idx="12"/>
          </p:nvPr>
        </p:nvSpPr>
        <p:spPr/>
        <p:txBody>
          <a:bodyPr/>
          <a:lstStyle/>
          <a:p>
            <a:fld id="{DE6670D6-F1EF-4E4E-BE9C-5D8B6D21C5F5}" type="slidenum">
              <a:rPr lang="en-US" smtClean="0"/>
              <a:pPr/>
              <a:t>27</a:t>
            </a:fld>
            <a:endParaRPr lang="en-US"/>
          </a:p>
        </p:txBody>
      </p:sp>
    </p:spTree>
    <p:extLst>
      <p:ext uri="{BB962C8B-B14F-4D97-AF65-F5344CB8AC3E}">
        <p14:creationId xmlns:p14="http://schemas.microsoft.com/office/powerpoint/2010/main" val="23698248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540273" y="1676400"/>
            <a:ext cx="1143000" cy="4648200"/>
          </a:xfrm>
          <a:prstGeom prst="rect">
            <a:avLst/>
          </a:prstGeom>
          <a:solidFill>
            <a:schemeClr val="bg1">
              <a:lumMod val="75000"/>
            </a:schemeClr>
          </a:solidFill>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entagon 4"/>
          <p:cNvSpPr/>
          <p:nvPr/>
        </p:nvSpPr>
        <p:spPr>
          <a:xfrm>
            <a:off x="838200" y="3580959"/>
            <a:ext cx="1664208" cy="560832"/>
          </a:xfrm>
          <a:prstGeom prst="homePlat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Affordability </a:t>
            </a:r>
          </a:p>
        </p:txBody>
      </p:sp>
      <p:sp>
        <p:nvSpPr>
          <p:cNvPr id="6" name="Pentagon 5"/>
          <p:cNvSpPr/>
          <p:nvPr/>
        </p:nvSpPr>
        <p:spPr>
          <a:xfrm>
            <a:off x="838200" y="5105400"/>
            <a:ext cx="1664208" cy="560832"/>
          </a:xfrm>
          <a:prstGeom prst="homePlat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Enforceability</a:t>
            </a:r>
          </a:p>
        </p:txBody>
      </p:sp>
      <p:sp>
        <p:nvSpPr>
          <p:cNvPr id="7" name="Pentagon 6"/>
          <p:cNvSpPr/>
          <p:nvPr/>
        </p:nvSpPr>
        <p:spPr>
          <a:xfrm>
            <a:off x="838200" y="2056959"/>
            <a:ext cx="1664208" cy="560832"/>
          </a:xfrm>
          <a:prstGeom prst="homePlat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Efficiency</a:t>
            </a:r>
          </a:p>
        </p:txBody>
      </p:sp>
      <p:sp>
        <p:nvSpPr>
          <p:cNvPr id="10" name="TextBox 9"/>
          <p:cNvSpPr txBox="1"/>
          <p:nvPr/>
        </p:nvSpPr>
        <p:spPr>
          <a:xfrm>
            <a:off x="381000" y="1143000"/>
            <a:ext cx="1573636" cy="369332"/>
          </a:xfrm>
          <a:prstGeom prst="rect">
            <a:avLst/>
          </a:prstGeom>
          <a:noFill/>
        </p:spPr>
        <p:txBody>
          <a:bodyPr wrap="none" rtlCol="0">
            <a:spAutoFit/>
          </a:bodyPr>
          <a:lstStyle/>
          <a:p>
            <a:pPr algn="ctr"/>
            <a:r>
              <a:rPr lang="en-US" b="1" dirty="0" smtClean="0"/>
              <a:t>Characteristics</a:t>
            </a:r>
            <a:endParaRPr lang="en-US" b="1" dirty="0"/>
          </a:p>
        </p:txBody>
      </p:sp>
      <p:cxnSp>
        <p:nvCxnSpPr>
          <p:cNvPr id="11" name="Straight Connector 10"/>
          <p:cNvCxnSpPr/>
          <p:nvPr/>
        </p:nvCxnSpPr>
        <p:spPr>
          <a:xfrm>
            <a:off x="482018" y="1146907"/>
            <a:ext cx="1371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82018" y="1496704"/>
            <a:ext cx="1371600"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723744" y="1143000"/>
            <a:ext cx="1189686" cy="369332"/>
          </a:xfrm>
          <a:prstGeom prst="rect">
            <a:avLst/>
          </a:prstGeom>
          <a:noFill/>
        </p:spPr>
        <p:txBody>
          <a:bodyPr wrap="none" rtlCol="0">
            <a:spAutoFit/>
          </a:bodyPr>
          <a:lstStyle/>
          <a:p>
            <a:pPr algn="ctr"/>
            <a:r>
              <a:rPr lang="en-US" b="1" dirty="0" smtClean="0"/>
              <a:t>Definition </a:t>
            </a:r>
            <a:endParaRPr lang="en-US" b="1" dirty="0"/>
          </a:p>
        </p:txBody>
      </p:sp>
      <p:cxnSp>
        <p:nvCxnSpPr>
          <p:cNvPr id="14" name="Straight Connector 13"/>
          <p:cNvCxnSpPr/>
          <p:nvPr/>
        </p:nvCxnSpPr>
        <p:spPr>
          <a:xfrm>
            <a:off x="3632782" y="1146907"/>
            <a:ext cx="1371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3632782" y="1496704"/>
            <a:ext cx="1371600"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440797" y="1143000"/>
            <a:ext cx="1567930" cy="369332"/>
          </a:xfrm>
          <a:prstGeom prst="rect">
            <a:avLst/>
          </a:prstGeom>
          <a:noFill/>
        </p:spPr>
        <p:txBody>
          <a:bodyPr wrap="none" rtlCol="0">
            <a:spAutoFit/>
          </a:bodyPr>
          <a:lstStyle/>
          <a:p>
            <a:pPr algn="ctr"/>
            <a:r>
              <a:rPr lang="en-US" b="1" dirty="0" smtClean="0"/>
              <a:t>Design Debate</a:t>
            </a:r>
            <a:endParaRPr lang="en-US" b="1" dirty="0"/>
          </a:p>
        </p:txBody>
      </p:sp>
      <p:cxnSp>
        <p:nvCxnSpPr>
          <p:cNvPr id="17" name="Straight Connector 16"/>
          <p:cNvCxnSpPr/>
          <p:nvPr/>
        </p:nvCxnSpPr>
        <p:spPr>
          <a:xfrm>
            <a:off x="6538959" y="1146907"/>
            <a:ext cx="1371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538959" y="1496704"/>
            <a:ext cx="1371600"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5943600" y="5015805"/>
            <a:ext cx="2971800" cy="1169551"/>
          </a:xfrm>
          <a:prstGeom prst="rect">
            <a:avLst/>
          </a:prstGeom>
          <a:noFill/>
        </p:spPr>
        <p:txBody>
          <a:bodyPr wrap="square" rtlCol="0">
            <a:spAutoFit/>
          </a:bodyPr>
          <a:lstStyle/>
          <a:p>
            <a:r>
              <a:rPr lang="en-US" sz="1400" dirty="0" smtClean="0"/>
              <a:t>Whether ODR processes should be binding; whether consumers may opt-in to binding processes. Whether traders should be bound while consumers retain option to go to court</a:t>
            </a:r>
            <a:endParaRPr lang="en-US" sz="1400" dirty="0"/>
          </a:p>
        </p:txBody>
      </p:sp>
      <p:sp>
        <p:nvSpPr>
          <p:cNvPr id="20" name="TextBox 19"/>
          <p:cNvSpPr txBox="1"/>
          <p:nvPr/>
        </p:nvSpPr>
        <p:spPr>
          <a:xfrm>
            <a:off x="3048000" y="5029200"/>
            <a:ext cx="2819400" cy="954107"/>
          </a:xfrm>
          <a:prstGeom prst="rect">
            <a:avLst/>
          </a:prstGeom>
          <a:noFill/>
        </p:spPr>
        <p:txBody>
          <a:bodyPr wrap="square" rtlCol="0">
            <a:spAutoFit/>
          </a:bodyPr>
          <a:lstStyle/>
          <a:p>
            <a:r>
              <a:rPr lang="en-US" sz="1400" dirty="0" smtClean="0"/>
              <a:t>Whether and when decisions are binding and enforceable by court order; reputational devices &amp; business incentives for  compliance </a:t>
            </a:r>
            <a:endParaRPr lang="en-US" sz="1400" dirty="0"/>
          </a:p>
        </p:txBody>
      </p:sp>
      <p:sp>
        <p:nvSpPr>
          <p:cNvPr id="21" name="TextBox 20"/>
          <p:cNvSpPr txBox="1"/>
          <p:nvPr/>
        </p:nvSpPr>
        <p:spPr>
          <a:xfrm>
            <a:off x="3048000" y="3599765"/>
            <a:ext cx="2819400" cy="523220"/>
          </a:xfrm>
          <a:prstGeom prst="rect">
            <a:avLst/>
          </a:prstGeom>
          <a:noFill/>
        </p:spPr>
        <p:txBody>
          <a:bodyPr wrap="square" rtlCol="0">
            <a:spAutoFit/>
          </a:bodyPr>
          <a:lstStyle/>
          <a:p>
            <a:r>
              <a:rPr lang="en-US" sz="1400" dirty="0" smtClean="0"/>
              <a:t>Cost to consumers, businesses, and governments; rate structuring. </a:t>
            </a:r>
            <a:endParaRPr lang="en-US" sz="1400" dirty="0"/>
          </a:p>
        </p:txBody>
      </p:sp>
      <p:sp>
        <p:nvSpPr>
          <p:cNvPr id="22" name="TextBox 21"/>
          <p:cNvSpPr txBox="1"/>
          <p:nvPr/>
        </p:nvSpPr>
        <p:spPr>
          <a:xfrm>
            <a:off x="3048000" y="1968043"/>
            <a:ext cx="2819400" cy="738664"/>
          </a:xfrm>
          <a:prstGeom prst="rect">
            <a:avLst/>
          </a:prstGeom>
          <a:noFill/>
        </p:spPr>
        <p:txBody>
          <a:bodyPr wrap="square" rtlCol="0">
            <a:spAutoFit/>
          </a:bodyPr>
          <a:lstStyle/>
          <a:p>
            <a:r>
              <a:rPr lang="en-US" sz="1400" dirty="0" smtClean="0"/>
              <a:t>Speed and customization of dispute resolution process; level of automation; scalability of process </a:t>
            </a:r>
            <a:endParaRPr lang="en-US" sz="1400" dirty="0"/>
          </a:p>
        </p:txBody>
      </p:sp>
      <p:sp>
        <p:nvSpPr>
          <p:cNvPr id="24" name="TextBox 23"/>
          <p:cNvSpPr txBox="1"/>
          <p:nvPr/>
        </p:nvSpPr>
        <p:spPr>
          <a:xfrm>
            <a:off x="612648" y="155448"/>
            <a:ext cx="7927848" cy="707886"/>
          </a:xfrm>
          <a:prstGeom prst="rect">
            <a:avLst/>
          </a:prstGeom>
          <a:noFill/>
        </p:spPr>
        <p:txBody>
          <a:bodyPr wrap="square" rtlCol="0">
            <a:spAutoFit/>
          </a:bodyPr>
          <a:lstStyle/>
          <a:p>
            <a:pPr algn="ctr"/>
            <a:r>
              <a:rPr lang="en-US" sz="2000" b="1" dirty="0" smtClean="0"/>
              <a:t>The ODR Design Discussion in the EU and Our Research Focus is Framed by Differing Attitudes on Several Key Characteristics (Slide 1 of 2) </a:t>
            </a:r>
            <a:endParaRPr lang="en-US" sz="2000" b="1" dirty="0"/>
          </a:p>
        </p:txBody>
      </p:sp>
      <p:sp>
        <p:nvSpPr>
          <p:cNvPr id="25" name="TextBox 24"/>
          <p:cNvSpPr txBox="1"/>
          <p:nvPr/>
        </p:nvSpPr>
        <p:spPr>
          <a:xfrm>
            <a:off x="6096000" y="1752600"/>
            <a:ext cx="2971800" cy="1169551"/>
          </a:xfrm>
          <a:prstGeom prst="rect">
            <a:avLst/>
          </a:prstGeom>
          <a:noFill/>
        </p:spPr>
        <p:txBody>
          <a:bodyPr wrap="square" rtlCol="0">
            <a:spAutoFit/>
          </a:bodyPr>
          <a:lstStyle/>
          <a:p>
            <a:r>
              <a:rPr lang="en-US" sz="1400" dirty="0" smtClean="0"/>
              <a:t>Whether systems should be designed to be scalable (via automation) or remain customized and labor intensive as per current typical ADR provision</a:t>
            </a:r>
            <a:endParaRPr lang="en-US" sz="1400" dirty="0"/>
          </a:p>
        </p:txBody>
      </p:sp>
      <p:sp>
        <p:nvSpPr>
          <p:cNvPr id="26" name="TextBox 25"/>
          <p:cNvSpPr txBox="1"/>
          <p:nvPr/>
        </p:nvSpPr>
        <p:spPr>
          <a:xfrm>
            <a:off x="6019800" y="3276600"/>
            <a:ext cx="2971800" cy="1169551"/>
          </a:xfrm>
          <a:prstGeom prst="rect">
            <a:avLst/>
          </a:prstGeom>
          <a:noFill/>
        </p:spPr>
        <p:txBody>
          <a:bodyPr wrap="square" rtlCol="0">
            <a:spAutoFit/>
          </a:bodyPr>
          <a:lstStyle/>
          <a:p>
            <a:r>
              <a:rPr lang="en-US" sz="1400" dirty="0" smtClean="0"/>
              <a:t>Whether free processes encourage frivolous claims; whether ODR processes truly reduce costs; whether industry-financed processes jeopardize independence</a:t>
            </a:r>
            <a:endParaRPr lang="en-US" sz="1400" dirty="0"/>
          </a:p>
        </p:txBody>
      </p:sp>
      <p:sp>
        <p:nvSpPr>
          <p:cNvPr id="23" name="TextBox 22"/>
          <p:cNvSpPr txBox="1"/>
          <p:nvPr/>
        </p:nvSpPr>
        <p:spPr>
          <a:xfrm>
            <a:off x="228600" y="6504710"/>
            <a:ext cx="8458200" cy="276999"/>
          </a:xfrm>
          <a:prstGeom prst="rect">
            <a:avLst/>
          </a:prstGeom>
          <a:noFill/>
        </p:spPr>
        <p:txBody>
          <a:bodyPr wrap="square" rtlCol="0">
            <a:spAutoFit/>
          </a:bodyPr>
          <a:lstStyle/>
          <a:p>
            <a:r>
              <a:rPr lang="en-US" sz="1200" i="1" dirty="0" smtClean="0">
                <a:solidFill>
                  <a:schemeClr val="bg1"/>
                </a:solidFill>
              </a:rPr>
              <a:t>Source: as used in Surveys </a:t>
            </a:r>
            <a:endParaRPr lang="en-US" sz="1200" dirty="0">
              <a:solidFill>
                <a:schemeClr val="bg1"/>
              </a:solidFill>
            </a:endParaRPr>
          </a:p>
        </p:txBody>
      </p:sp>
      <p:sp>
        <p:nvSpPr>
          <p:cNvPr id="27" name="Slide Number Placeholder 26"/>
          <p:cNvSpPr>
            <a:spLocks noGrp="1"/>
          </p:cNvSpPr>
          <p:nvPr>
            <p:ph type="sldNum" sz="quarter" idx="12"/>
          </p:nvPr>
        </p:nvSpPr>
        <p:spPr/>
        <p:txBody>
          <a:bodyPr/>
          <a:lstStyle/>
          <a:p>
            <a:fld id="{DE6670D6-F1EF-4E4E-BE9C-5D8B6D21C5F5}"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2648" y="155448"/>
            <a:ext cx="7927848" cy="612648"/>
          </a:xfrm>
          <a:prstGeom prst="rect">
            <a:avLst/>
          </a:prstGeom>
          <a:noFill/>
        </p:spPr>
        <p:txBody>
          <a:bodyPr wrap="square" rtlCol="0">
            <a:spAutoFit/>
          </a:bodyPr>
          <a:lstStyle/>
          <a:p>
            <a:pPr algn="ctr"/>
            <a:r>
              <a:rPr lang="en-US" sz="2000" b="1" dirty="0" smtClean="0"/>
              <a:t>The ODR Design Discussion in the EU and Our Research Focus is Framed by Differing Attitudes on Several Key Characteristics (Slide 2 of 2) </a:t>
            </a:r>
            <a:endParaRPr lang="en-US" sz="2000" b="1" dirty="0"/>
          </a:p>
        </p:txBody>
      </p:sp>
      <p:sp>
        <p:nvSpPr>
          <p:cNvPr id="15" name="Rectangle 14"/>
          <p:cNvSpPr/>
          <p:nvPr/>
        </p:nvSpPr>
        <p:spPr>
          <a:xfrm>
            <a:off x="540273" y="1600200"/>
            <a:ext cx="1143000" cy="4800600"/>
          </a:xfrm>
          <a:prstGeom prst="rect">
            <a:avLst/>
          </a:prstGeom>
          <a:solidFill>
            <a:schemeClr val="bg1">
              <a:lumMod val="75000"/>
            </a:schemeClr>
          </a:solidFill>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381000" y="1143000"/>
            <a:ext cx="1573636" cy="369332"/>
          </a:xfrm>
          <a:prstGeom prst="rect">
            <a:avLst/>
          </a:prstGeom>
          <a:noFill/>
        </p:spPr>
        <p:txBody>
          <a:bodyPr wrap="none" rtlCol="0">
            <a:spAutoFit/>
          </a:bodyPr>
          <a:lstStyle/>
          <a:p>
            <a:pPr algn="ctr"/>
            <a:r>
              <a:rPr lang="en-US" b="1" dirty="0" smtClean="0"/>
              <a:t>Characteristics</a:t>
            </a:r>
            <a:endParaRPr lang="en-US" b="1" dirty="0"/>
          </a:p>
        </p:txBody>
      </p:sp>
      <p:cxnSp>
        <p:nvCxnSpPr>
          <p:cNvPr id="17" name="Straight Connector 16"/>
          <p:cNvCxnSpPr/>
          <p:nvPr/>
        </p:nvCxnSpPr>
        <p:spPr>
          <a:xfrm>
            <a:off x="482018" y="1146907"/>
            <a:ext cx="1371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82018" y="1496704"/>
            <a:ext cx="1371600"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Pentagon 18"/>
          <p:cNvSpPr/>
          <p:nvPr/>
        </p:nvSpPr>
        <p:spPr>
          <a:xfrm>
            <a:off x="850392" y="3191579"/>
            <a:ext cx="1664208" cy="666948"/>
          </a:xfrm>
          <a:prstGeom prst="homePlat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Reliability &amp; Security</a:t>
            </a:r>
          </a:p>
        </p:txBody>
      </p:sp>
      <p:sp>
        <p:nvSpPr>
          <p:cNvPr id="20" name="Pentagon 19"/>
          <p:cNvSpPr/>
          <p:nvPr/>
        </p:nvSpPr>
        <p:spPr>
          <a:xfrm>
            <a:off x="850392" y="4424130"/>
            <a:ext cx="1664208" cy="560832"/>
          </a:xfrm>
          <a:prstGeom prst="homePlat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Availability</a:t>
            </a:r>
          </a:p>
        </p:txBody>
      </p:sp>
      <p:sp>
        <p:nvSpPr>
          <p:cNvPr id="23" name="Pentagon 22"/>
          <p:cNvSpPr/>
          <p:nvPr/>
        </p:nvSpPr>
        <p:spPr>
          <a:xfrm>
            <a:off x="850392" y="2025437"/>
            <a:ext cx="1664208" cy="560832"/>
          </a:xfrm>
          <a:prstGeom prst="homePlat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Transparency</a:t>
            </a:r>
          </a:p>
        </p:txBody>
      </p:sp>
      <p:sp>
        <p:nvSpPr>
          <p:cNvPr id="26" name="Pentagon 25"/>
          <p:cNvSpPr/>
          <p:nvPr/>
        </p:nvSpPr>
        <p:spPr>
          <a:xfrm>
            <a:off x="838200" y="5575316"/>
            <a:ext cx="1664208" cy="560832"/>
          </a:xfrm>
          <a:prstGeom prst="homePlat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Fairness</a:t>
            </a:r>
          </a:p>
        </p:txBody>
      </p:sp>
      <p:sp>
        <p:nvSpPr>
          <p:cNvPr id="29" name="TextBox 28"/>
          <p:cNvSpPr txBox="1"/>
          <p:nvPr/>
        </p:nvSpPr>
        <p:spPr>
          <a:xfrm>
            <a:off x="3723744" y="1143000"/>
            <a:ext cx="1189686" cy="369332"/>
          </a:xfrm>
          <a:prstGeom prst="rect">
            <a:avLst/>
          </a:prstGeom>
          <a:noFill/>
        </p:spPr>
        <p:txBody>
          <a:bodyPr wrap="none" rtlCol="0">
            <a:spAutoFit/>
          </a:bodyPr>
          <a:lstStyle/>
          <a:p>
            <a:pPr algn="ctr"/>
            <a:r>
              <a:rPr lang="en-US" b="1" dirty="0" smtClean="0"/>
              <a:t>Definition </a:t>
            </a:r>
            <a:endParaRPr lang="en-US" b="1" dirty="0"/>
          </a:p>
        </p:txBody>
      </p:sp>
      <p:cxnSp>
        <p:nvCxnSpPr>
          <p:cNvPr id="30" name="Straight Connector 29"/>
          <p:cNvCxnSpPr/>
          <p:nvPr/>
        </p:nvCxnSpPr>
        <p:spPr>
          <a:xfrm>
            <a:off x="3632782" y="1146907"/>
            <a:ext cx="1371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632782" y="1496704"/>
            <a:ext cx="1371600" cy="0"/>
          </a:xfrm>
          <a:prstGeom prst="line">
            <a:avLst/>
          </a:prstGeom>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6440797" y="1143000"/>
            <a:ext cx="1567930" cy="369332"/>
          </a:xfrm>
          <a:prstGeom prst="rect">
            <a:avLst/>
          </a:prstGeom>
          <a:noFill/>
        </p:spPr>
        <p:txBody>
          <a:bodyPr wrap="none" rtlCol="0">
            <a:spAutoFit/>
          </a:bodyPr>
          <a:lstStyle/>
          <a:p>
            <a:pPr algn="ctr"/>
            <a:r>
              <a:rPr lang="en-US" b="1" dirty="0" smtClean="0"/>
              <a:t>Design Debate</a:t>
            </a:r>
            <a:endParaRPr lang="en-US" b="1" dirty="0"/>
          </a:p>
        </p:txBody>
      </p:sp>
      <p:cxnSp>
        <p:nvCxnSpPr>
          <p:cNvPr id="33" name="Straight Connector 32"/>
          <p:cNvCxnSpPr/>
          <p:nvPr/>
        </p:nvCxnSpPr>
        <p:spPr>
          <a:xfrm>
            <a:off x="6538959" y="1146907"/>
            <a:ext cx="1371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6538959" y="1496704"/>
            <a:ext cx="1371600" cy="0"/>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048000" y="5486400"/>
            <a:ext cx="2971800" cy="738664"/>
          </a:xfrm>
          <a:prstGeom prst="rect">
            <a:avLst/>
          </a:prstGeom>
          <a:noFill/>
        </p:spPr>
        <p:txBody>
          <a:bodyPr wrap="square" rtlCol="0">
            <a:spAutoFit/>
          </a:bodyPr>
          <a:lstStyle/>
          <a:p>
            <a:r>
              <a:rPr lang="en-US" sz="1400" dirty="0" smtClean="0"/>
              <a:t>Ability to present arguments, evidence;  option for legal representation; written decisions</a:t>
            </a:r>
            <a:endParaRPr lang="en-US" sz="1400" dirty="0"/>
          </a:p>
        </p:txBody>
      </p:sp>
      <p:sp>
        <p:nvSpPr>
          <p:cNvPr id="22" name="TextBox 21"/>
          <p:cNvSpPr txBox="1"/>
          <p:nvPr/>
        </p:nvSpPr>
        <p:spPr>
          <a:xfrm>
            <a:off x="3048000" y="4227493"/>
            <a:ext cx="2971800" cy="954107"/>
          </a:xfrm>
          <a:prstGeom prst="rect">
            <a:avLst/>
          </a:prstGeom>
          <a:noFill/>
        </p:spPr>
        <p:txBody>
          <a:bodyPr wrap="square" rtlCol="0">
            <a:spAutoFit/>
          </a:bodyPr>
          <a:lstStyle/>
          <a:p>
            <a:r>
              <a:rPr lang="en-US" sz="1400" dirty="0" smtClean="0"/>
              <a:t>Popular awareness of ODR options; coverage of various types of disputes; offerings by multiple of single providers</a:t>
            </a:r>
            <a:endParaRPr lang="en-US" sz="1400" dirty="0"/>
          </a:p>
        </p:txBody>
      </p:sp>
      <p:sp>
        <p:nvSpPr>
          <p:cNvPr id="24" name="TextBox 23"/>
          <p:cNvSpPr txBox="1"/>
          <p:nvPr/>
        </p:nvSpPr>
        <p:spPr>
          <a:xfrm>
            <a:off x="3048000" y="3048000"/>
            <a:ext cx="2971800" cy="954107"/>
          </a:xfrm>
          <a:prstGeom prst="rect">
            <a:avLst/>
          </a:prstGeom>
          <a:noFill/>
        </p:spPr>
        <p:txBody>
          <a:bodyPr wrap="square" rtlCol="0">
            <a:spAutoFit/>
          </a:bodyPr>
          <a:lstStyle/>
          <a:p>
            <a:r>
              <a:rPr lang="en-US" sz="1400" dirty="0" smtClean="0"/>
              <a:t>Competence; neutrality of provider/platform; ability to file complaints against provider; technological security</a:t>
            </a:r>
            <a:endParaRPr lang="en-US" sz="1400" dirty="0"/>
          </a:p>
        </p:txBody>
      </p:sp>
      <p:sp>
        <p:nvSpPr>
          <p:cNvPr id="25" name="TextBox 24"/>
          <p:cNvSpPr txBox="1"/>
          <p:nvPr/>
        </p:nvSpPr>
        <p:spPr>
          <a:xfrm>
            <a:off x="6096000" y="5594122"/>
            <a:ext cx="2971800" cy="523220"/>
          </a:xfrm>
          <a:prstGeom prst="rect">
            <a:avLst/>
          </a:prstGeom>
          <a:noFill/>
        </p:spPr>
        <p:txBody>
          <a:bodyPr wrap="square" rtlCol="0">
            <a:spAutoFit/>
          </a:bodyPr>
          <a:lstStyle/>
          <a:p>
            <a:r>
              <a:rPr lang="en-US" sz="1400" dirty="0" smtClean="0"/>
              <a:t>Level to which ODR processes should be automated and final</a:t>
            </a:r>
            <a:endParaRPr lang="en-US" sz="1400" dirty="0"/>
          </a:p>
        </p:txBody>
      </p:sp>
      <p:sp>
        <p:nvSpPr>
          <p:cNvPr id="27" name="TextBox 26"/>
          <p:cNvSpPr txBox="1"/>
          <p:nvPr/>
        </p:nvSpPr>
        <p:spPr>
          <a:xfrm>
            <a:off x="6096000" y="4227493"/>
            <a:ext cx="2971800" cy="954107"/>
          </a:xfrm>
          <a:prstGeom prst="rect">
            <a:avLst/>
          </a:prstGeom>
          <a:noFill/>
        </p:spPr>
        <p:txBody>
          <a:bodyPr wrap="square" rtlCol="0">
            <a:spAutoFit/>
          </a:bodyPr>
          <a:lstStyle/>
          <a:p>
            <a:r>
              <a:rPr lang="en-US" sz="1400" dirty="0" smtClean="0"/>
              <a:t>How to increase popular awareness;  whether to promote single regional or national systems or allow for multiple providers</a:t>
            </a:r>
            <a:endParaRPr lang="en-US" sz="1400" dirty="0"/>
          </a:p>
        </p:txBody>
      </p:sp>
      <p:sp>
        <p:nvSpPr>
          <p:cNvPr id="28" name="TextBox 27"/>
          <p:cNvSpPr txBox="1"/>
          <p:nvPr/>
        </p:nvSpPr>
        <p:spPr>
          <a:xfrm>
            <a:off x="6099048" y="3263443"/>
            <a:ext cx="2971800" cy="523220"/>
          </a:xfrm>
          <a:prstGeom prst="rect">
            <a:avLst/>
          </a:prstGeom>
          <a:noFill/>
        </p:spPr>
        <p:txBody>
          <a:bodyPr wrap="square" rtlCol="0">
            <a:spAutoFit/>
          </a:bodyPr>
          <a:lstStyle/>
          <a:p>
            <a:r>
              <a:rPr lang="en-US" sz="1400" dirty="0" smtClean="0"/>
              <a:t>Whether and how EU should set minimum standards</a:t>
            </a:r>
            <a:endParaRPr lang="en-US" sz="1400" dirty="0"/>
          </a:p>
        </p:txBody>
      </p:sp>
      <p:sp>
        <p:nvSpPr>
          <p:cNvPr id="35" name="TextBox 34"/>
          <p:cNvSpPr txBox="1"/>
          <p:nvPr/>
        </p:nvSpPr>
        <p:spPr>
          <a:xfrm>
            <a:off x="3048000" y="1828800"/>
            <a:ext cx="2971800" cy="954107"/>
          </a:xfrm>
          <a:prstGeom prst="rect">
            <a:avLst/>
          </a:prstGeom>
          <a:noFill/>
        </p:spPr>
        <p:txBody>
          <a:bodyPr wrap="square" rtlCol="0">
            <a:spAutoFit/>
          </a:bodyPr>
          <a:lstStyle/>
          <a:p>
            <a:r>
              <a:rPr lang="en-US" sz="1400" dirty="0" smtClean="0"/>
              <a:t>Clarity on process, procedural rules, and binding nature of proceedings; publication of past rulings; disclosure of funding sources</a:t>
            </a:r>
            <a:endParaRPr lang="en-US" sz="1400" dirty="0"/>
          </a:p>
        </p:txBody>
      </p:sp>
      <p:sp>
        <p:nvSpPr>
          <p:cNvPr id="36" name="TextBox 35"/>
          <p:cNvSpPr txBox="1"/>
          <p:nvPr/>
        </p:nvSpPr>
        <p:spPr>
          <a:xfrm>
            <a:off x="6096000" y="1828800"/>
            <a:ext cx="2971800" cy="954107"/>
          </a:xfrm>
          <a:prstGeom prst="rect">
            <a:avLst/>
          </a:prstGeom>
          <a:noFill/>
        </p:spPr>
        <p:txBody>
          <a:bodyPr wrap="square" rtlCol="0">
            <a:spAutoFit/>
          </a:bodyPr>
          <a:lstStyle/>
          <a:p>
            <a:r>
              <a:rPr lang="en-US" sz="1400" dirty="0" smtClean="0"/>
              <a:t>Whether details of cases should be disclosed; balancing specifics to develop common law with individual and company privacy needs</a:t>
            </a:r>
            <a:endParaRPr lang="en-US" sz="1400" dirty="0"/>
          </a:p>
        </p:txBody>
      </p:sp>
      <p:sp>
        <p:nvSpPr>
          <p:cNvPr id="37" name="TextBox 36"/>
          <p:cNvSpPr txBox="1"/>
          <p:nvPr/>
        </p:nvSpPr>
        <p:spPr>
          <a:xfrm>
            <a:off x="228600" y="6504710"/>
            <a:ext cx="8458200" cy="276999"/>
          </a:xfrm>
          <a:prstGeom prst="rect">
            <a:avLst/>
          </a:prstGeom>
          <a:noFill/>
        </p:spPr>
        <p:txBody>
          <a:bodyPr wrap="square" rtlCol="0">
            <a:spAutoFit/>
          </a:bodyPr>
          <a:lstStyle/>
          <a:p>
            <a:r>
              <a:rPr lang="en-US" sz="1200" i="1" dirty="0" smtClean="0">
                <a:solidFill>
                  <a:schemeClr val="bg1"/>
                </a:solidFill>
              </a:rPr>
              <a:t>Source: As used in Survey</a:t>
            </a:r>
            <a:endParaRPr lang="en-US" sz="1200" dirty="0">
              <a:solidFill>
                <a:schemeClr val="bg1"/>
              </a:solidFill>
            </a:endParaRPr>
          </a:p>
        </p:txBody>
      </p:sp>
      <p:sp>
        <p:nvSpPr>
          <p:cNvPr id="38" name="Slide Number Placeholder 37"/>
          <p:cNvSpPr>
            <a:spLocks noGrp="1"/>
          </p:cNvSpPr>
          <p:nvPr>
            <p:ph type="sldNum" sz="quarter" idx="12"/>
          </p:nvPr>
        </p:nvSpPr>
        <p:spPr/>
        <p:txBody>
          <a:bodyPr/>
          <a:lstStyle/>
          <a:p>
            <a:fld id="{DE6670D6-F1EF-4E4E-BE9C-5D8B6D21C5F5}"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533399"/>
          </a:xfrm>
        </p:spPr>
        <p:txBody>
          <a:bodyPr>
            <a:normAutofit/>
          </a:bodyPr>
          <a:lstStyle/>
          <a:p>
            <a:r>
              <a:rPr lang="en-US" sz="2000" b="1" dirty="0" smtClean="0"/>
              <a:t>Executive Summary</a:t>
            </a:r>
            <a:endParaRPr lang="en-US" sz="2000" b="1" dirty="0"/>
          </a:p>
        </p:txBody>
      </p:sp>
      <p:sp>
        <p:nvSpPr>
          <p:cNvPr id="4" name="TextBox 3"/>
          <p:cNvSpPr txBox="1"/>
          <p:nvPr/>
        </p:nvSpPr>
        <p:spPr>
          <a:xfrm>
            <a:off x="190500" y="2662803"/>
            <a:ext cx="8763000" cy="3585597"/>
          </a:xfrm>
          <a:prstGeom prst="rect">
            <a:avLst/>
          </a:prstGeom>
          <a:solidFill>
            <a:schemeClr val="bg1"/>
          </a:solidFill>
          <a:ln w="25400">
            <a:solidFill>
              <a:schemeClr val="tx2">
                <a:lumMod val="20000"/>
                <a:lumOff val="80000"/>
              </a:schemeClr>
            </a:solidFill>
          </a:ln>
          <a:effectLst>
            <a:outerShdw blurRad="63500" sx="102000" sy="102000" algn="ctr" rotWithShape="0">
              <a:prstClr val="black">
                <a:alpha val="40000"/>
              </a:prstClr>
            </a:outerShdw>
          </a:effectLst>
        </p:spPr>
        <p:txBody>
          <a:bodyPr wrap="square" rtlCol="0">
            <a:spAutoFit/>
          </a:bodyPr>
          <a:lstStyle/>
          <a:p>
            <a:pPr>
              <a:spcBef>
                <a:spcPts val="300"/>
              </a:spcBef>
              <a:spcAft>
                <a:spcPts val="300"/>
              </a:spcAft>
            </a:pPr>
            <a:r>
              <a:rPr lang="en-US" sz="1600" b="1" dirty="0" smtClean="0"/>
              <a:t>Solution</a:t>
            </a:r>
            <a:endParaRPr lang="en-US" sz="1600" dirty="0" smtClean="0"/>
          </a:p>
          <a:p>
            <a:pPr marL="285750" indent="-285750">
              <a:spcBef>
                <a:spcPts val="300"/>
              </a:spcBef>
              <a:spcAft>
                <a:spcPts val="300"/>
              </a:spcAft>
              <a:buFont typeface="Arial"/>
              <a:buChar char="•"/>
            </a:pPr>
            <a:r>
              <a:rPr lang="en-US" sz="1600" dirty="0" smtClean="0"/>
              <a:t>The most prominent, respected, and </a:t>
            </a:r>
            <a:r>
              <a:rPr lang="en-US" sz="1600" b="1" dirty="0" smtClean="0"/>
              <a:t>reliable</a:t>
            </a:r>
            <a:r>
              <a:rPr lang="en-US" sz="1600" dirty="0" smtClean="0"/>
              <a:t> ADR paradigm in the EU is the industry ombudsman. </a:t>
            </a:r>
            <a:r>
              <a:rPr lang="en-US" sz="1600" b="1" dirty="0" smtClean="0"/>
              <a:t>The ombudsman model should be the basis for the future EU e-commerce ODR infrastructure.</a:t>
            </a:r>
          </a:p>
          <a:p>
            <a:pPr marL="742950" lvl="1" indent="-285750">
              <a:spcBef>
                <a:spcPts val="300"/>
              </a:spcBef>
              <a:spcAft>
                <a:spcPts val="300"/>
              </a:spcAft>
              <a:buFont typeface="Arial"/>
              <a:buChar char="•"/>
            </a:pPr>
            <a:r>
              <a:rPr lang="en-US" sz="1600" dirty="0" smtClean="0"/>
              <a:t>The reliability of the ombudsman model would </a:t>
            </a:r>
            <a:r>
              <a:rPr lang="en-US" sz="1600" b="1" dirty="0" smtClean="0"/>
              <a:t>maximize consumer trust and participation </a:t>
            </a:r>
            <a:r>
              <a:rPr lang="en-US" sz="1600" dirty="0" smtClean="0"/>
              <a:t>in an e-commerce platform. </a:t>
            </a:r>
          </a:p>
          <a:p>
            <a:pPr marL="285750" indent="-285750">
              <a:spcBef>
                <a:spcPts val="300"/>
              </a:spcBef>
              <a:spcAft>
                <a:spcPts val="300"/>
              </a:spcAft>
              <a:buFont typeface="Arial"/>
              <a:buChar char="•"/>
            </a:pPr>
            <a:r>
              <a:rPr lang="en-US" sz="1600" dirty="0" smtClean="0"/>
              <a:t>To </a:t>
            </a:r>
            <a:r>
              <a:rPr lang="en-US" sz="1600" b="1" dirty="0" smtClean="0"/>
              <a:t>scale</a:t>
            </a:r>
            <a:r>
              <a:rPr lang="en-US" sz="1600" dirty="0" smtClean="0"/>
              <a:t> the ombudsman model beyond its current orientation towards large, mature, regulated industries, EU ombudsman services will need to incorporate </a:t>
            </a:r>
            <a:r>
              <a:rPr lang="en-US" sz="1600" b="1" dirty="0" smtClean="0"/>
              <a:t>third-party ODR technology.  </a:t>
            </a:r>
          </a:p>
          <a:p>
            <a:pPr marL="742950" lvl="1" indent="-285750">
              <a:spcBef>
                <a:spcPts val="300"/>
              </a:spcBef>
              <a:spcAft>
                <a:spcPts val="300"/>
              </a:spcAft>
              <a:buFont typeface="Arial"/>
              <a:buChar char="•"/>
            </a:pPr>
            <a:r>
              <a:rPr lang="en-US" sz="1600" dirty="0" smtClean="0"/>
              <a:t>Automated</a:t>
            </a:r>
            <a:r>
              <a:rPr lang="en-US" sz="1600" b="1" dirty="0" smtClean="0"/>
              <a:t> facilitated negotiation </a:t>
            </a:r>
            <a:r>
              <a:rPr lang="en-US" sz="1600" dirty="0" smtClean="0"/>
              <a:t>can streamline the pre-ombudsman process. </a:t>
            </a:r>
            <a:endParaRPr lang="en-US" sz="1600" b="1" dirty="0" smtClean="0"/>
          </a:p>
          <a:p>
            <a:pPr marL="742950" lvl="1" indent="-285750">
              <a:spcBef>
                <a:spcPts val="300"/>
              </a:spcBef>
              <a:spcAft>
                <a:spcPts val="300"/>
              </a:spcAft>
              <a:buFont typeface="Arial"/>
              <a:buChar char="•"/>
            </a:pPr>
            <a:r>
              <a:rPr lang="en-US" sz="1600" dirty="0" smtClean="0"/>
              <a:t>Online complaint </a:t>
            </a:r>
            <a:r>
              <a:rPr lang="en-US" sz="1600" b="1" dirty="0" smtClean="0"/>
              <a:t>intake and data processing</a:t>
            </a:r>
            <a:r>
              <a:rPr lang="en-US" sz="1600" dirty="0" smtClean="0"/>
              <a:t> can reduce costs and increase speed. </a:t>
            </a:r>
            <a:endParaRPr lang="en-US" sz="1600" b="1" dirty="0" smtClean="0"/>
          </a:p>
          <a:p>
            <a:pPr marL="742950" lvl="1" indent="-285750">
              <a:spcBef>
                <a:spcPts val="300"/>
              </a:spcBef>
              <a:spcAft>
                <a:spcPts val="300"/>
              </a:spcAft>
              <a:buFont typeface="Arial"/>
              <a:buChar char="•"/>
            </a:pPr>
            <a:r>
              <a:rPr lang="en-US" sz="1600" dirty="0" smtClean="0"/>
              <a:t>Automated </a:t>
            </a:r>
            <a:r>
              <a:rPr lang="en-US" sz="1600" b="1" dirty="0" smtClean="0"/>
              <a:t>evaluative prediction </a:t>
            </a:r>
            <a:r>
              <a:rPr lang="en-US" sz="1600" dirty="0" smtClean="0"/>
              <a:t>can promote early settlement before human review.  </a:t>
            </a:r>
          </a:p>
          <a:p>
            <a:pPr marL="285750" indent="-285750">
              <a:spcBef>
                <a:spcPts val="300"/>
              </a:spcBef>
              <a:spcAft>
                <a:spcPts val="300"/>
              </a:spcAft>
              <a:buFont typeface="Arial"/>
              <a:buChar char="•"/>
            </a:pPr>
            <a:r>
              <a:rPr lang="en-US" sz="1600" dirty="0" smtClean="0"/>
              <a:t>A centralized EU-wide ODR platform</a:t>
            </a:r>
            <a:r>
              <a:rPr lang="en-US" sz="1600" b="1" dirty="0" smtClean="0"/>
              <a:t> </a:t>
            </a:r>
            <a:r>
              <a:rPr lang="en-US" sz="1600" dirty="0" smtClean="0"/>
              <a:t>should collect and distribute information that will </a:t>
            </a:r>
            <a:r>
              <a:rPr lang="en-US" sz="1600" b="1" dirty="0" smtClean="0"/>
              <a:t>create incentives </a:t>
            </a:r>
            <a:r>
              <a:rPr lang="en-US" sz="1600" dirty="0" smtClean="0"/>
              <a:t>for</a:t>
            </a:r>
            <a:r>
              <a:rPr lang="en-US" sz="1600" b="1" dirty="0" smtClean="0"/>
              <a:t> </a:t>
            </a:r>
            <a:r>
              <a:rPr lang="en-US" sz="1600" dirty="0" smtClean="0"/>
              <a:t>e-vendors to </a:t>
            </a:r>
            <a:r>
              <a:rPr lang="en-US" sz="1600" b="1" dirty="0" smtClean="0"/>
              <a:t>opt-in</a:t>
            </a:r>
            <a:r>
              <a:rPr lang="en-US" sz="1600" dirty="0" smtClean="0"/>
              <a:t> to the ombudsman systems. </a:t>
            </a:r>
          </a:p>
        </p:txBody>
      </p:sp>
      <p:sp>
        <p:nvSpPr>
          <p:cNvPr id="5" name="TextBox 4"/>
          <p:cNvSpPr txBox="1"/>
          <p:nvPr/>
        </p:nvSpPr>
        <p:spPr>
          <a:xfrm>
            <a:off x="192024" y="685800"/>
            <a:ext cx="8759952" cy="1569660"/>
          </a:xfrm>
          <a:prstGeom prst="rect">
            <a:avLst/>
          </a:prstGeom>
          <a:noFill/>
          <a:ln>
            <a:noFill/>
            <a:prstDash val="dash"/>
          </a:ln>
          <a:effectLst/>
        </p:spPr>
        <p:txBody>
          <a:bodyPr wrap="square" rtlCol="0">
            <a:spAutoFit/>
          </a:bodyPr>
          <a:lstStyle/>
          <a:p>
            <a:r>
              <a:rPr lang="en-US" sz="1600" b="1" dirty="0" smtClean="0"/>
              <a:t>Challenge </a:t>
            </a:r>
          </a:p>
          <a:p>
            <a:pPr lvl="1">
              <a:buFont typeface="Wingdings" pitchFamily="2" charset="2"/>
              <a:buChar char="Ø"/>
            </a:pPr>
            <a:r>
              <a:rPr lang="en-US" sz="1600" b="1" dirty="0" smtClean="0"/>
              <a:t> E-commerce in the European Union (“EU”) is growing, </a:t>
            </a:r>
            <a:r>
              <a:rPr lang="en-US" sz="1600" dirty="0" smtClean="0"/>
              <a:t>but</a:t>
            </a:r>
            <a:r>
              <a:rPr lang="en-US" sz="1600" b="1" dirty="0" smtClean="0"/>
              <a:t> </a:t>
            </a:r>
            <a:r>
              <a:rPr lang="en-US" sz="1600" dirty="0" smtClean="0"/>
              <a:t>cross-border e-commerce lags in part due to </a:t>
            </a:r>
            <a:r>
              <a:rPr lang="en-US" sz="1600" b="1" dirty="0" smtClean="0"/>
              <a:t>mistrust of non-domestic vendors</a:t>
            </a:r>
            <a:r>
              <a:rPr lang="en-US" sz="1600" dirty="0" smtClean="0"/>
              <a:t>. E-commerce vendors fall outside the purview of most existing alternative dispute resolution (“ADR”) schemes. A new online dispute resolution (“ODR”) mechanism is needed to </a:t>
            </a:r>
            <a:r>
              <a:rPr lang="en-US" sz="1600" b="1" dirty="0" smtClean="0"/>
              <a:t>establish trust </a:t>
            </a:r>
            <a:r>
              <a:rPr lang="en-US" sz="1600" dirty="0" smtClean="0"/>
              <a:t>between consumers and vendors, to promote cross-border e-commerce, and to </a:t>
            </a:r>
            <a:r>
              <a:rPr lang="en-US" sz="1600" b="1" dirty="0" smtClean="0"/>
              <a:t>resolve future disputes </a:t>
            </a:r>
            <a:r>
              <a:rPr lang="en-US" sz="1600" dirty="0" smtClean="0"/>
              <a:t>between buyers and sellers online. </a:t>
            </a:r>
            <a:endParaRPr lang="en-US" sz="16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30</a:t>
            </a:fld>
            <a:endParaRPr lang="en-US"/>
          </a:p>
        </p:txBody>
      </p:sp>
      <p:sp>
        <p:nvSpPr>
          <p:cNvPr id="5" name="Slide Number Placeholder 3"/>
          <p:cNvSpPr txBox="1">
            <a:spLocks/>
          </p:cNvSpPr>
          <p:nvPr/>
        </p:nvSpPr>
        <p:spPr>
          <a:xfrm>
            <a:off x="8534400" y="6464300"/>
            <a:ext cx="5334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DE6670D6-F1EF-4E4E-BE9C-5D8B6D21C5F5}" type="slidenum">
              <a:rPr kumimoji="0" 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3"/>
          <p:cNvSpPr txBox="1">
            <a:spLocks/>
          </p:cNvSpPr>
          <p:nvPr/>
        </p:nvSpPr>
        <p:spPr>
          <a:xfrm>
            <a:off x="8534400" y="6464300"/>
            <a:ext cx="5334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DE6670D6-F1EF-4E4E-BE9C-5D8B6D21C5F5}" type="slidenum">
              <a:rPr kumimoji="0" 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Rectangle 6"/>
          <p:cNvSpPr/>
          <p:nvPr/>
        </p:nvSpPr>
        <p:spPr>
          <a:xfrm>
            <a:off x="8458200" y="0"/>
            <a:ext cx="685800" cy="1447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90800" y="1525370"/>
            <a:ext cx="5638800" cy="2677656"/>
          </a:xfrm>
          <a:prstGeom prst="rect">
            <a:avLst/>
          </a:prstGeom>
        </p:spPr>
        <p:txBody>
          <a:bodyPr wrap="square">
            <a:spAutoFit/>
          </a:bodyPr>
          <a:lstStyle/>
          <a:p>
            <a:endParaRPr lang="en-US" dirty="0" smtClean="0"/>
          </a:p>
          <a:p>
            <a:r>
              <a:rPr lang="en-US" sz="2400" b="1" cap="small" dirty="0" smtClean="0"/>
              <a:t>Appendix 2: Additional Background</a:t>
            </a:r>
          </a:p>
          <a:p>
            <a:endParaRPr lang="en-US" cap="small" dirty="0" smtClean="0"/>
          </a:p>
          <a:p>
            <a:r>
              <a:rPr lang="en-US" u="sng" cap="small" dirty="0" smtClean="0"/>
              <a:t>Contents</a:t>
            </a:r>
            <a:r>
              <a:rPr lang="en-US" cap="small" dirty="0" smtClean="0"/>
              <a:t> </a:t>
            </a:r>
          </a:p>
          <a:p>
            <a:pPr>
              <a:buFont typeface="Arial" pitchFamily="34" charset="0"/>
              <a:buChar char="•"/>
            </a:pPr>
            <a:r>
              <a:rPr lang="en-US" cap="small" dirty="0" smtClean="0"/>
              <a:t> Current Trends in Cross-Border Intra-EU E-Commerce</a:t>
            </a:r>
          </a:p>
          <a:p>
            <a:pPr>
              <a:buFont typeface="Arial" pitchFamily="34" charset="0"/>
              <a:buChar char="•"/>
            </a:pPr>
            <a:r>
              <a:rPr lang="en-US" cap="small" dirty="0" smtClean="0"/>
              <a:t> Implications for E-Commerce Dispute Resolution</a:t>
            </a:r>
          </a:p>
          <a:p>
            <a:pPr>
              <a:buFont typeface="Arial" pitchFamily="34" charset="0"/>
              <a:buChar char="•"/>
            </a:pPr>
            <a:r>
              <a:rPr lang="en-US" cap="small" dirty="0" smtClean="0"/>
              <a:t> State of Online Dispute Resolution</a:t>
            </a:r>
          </a:p>
          <a:p>
            <a:pPr>
              <a:buFont typeface="Arial" pitchFamily="34" charset="0"/>
              <a:buChar char="•"/>
            </a:pPr>
            <a:r>
              <a:rPr lang="en-US" cap="small" dirty="0" smtClean="0"/>
              <a:t> E-Commerce ADR Spotlight: European Consumer Centres</a:t>
            </a:r>
          </a:p>
          <a:p>
            <a:endParaRPr lang="en-US" cap="small" dirty="0" smtClean="0"/>
          </a:p>
        </p:txBody>
      </p:sp>
      <p:cxnSp>
        <p:nvCxnSpPr>
          <p:cNvPr id="9" name="Straight Connector 8"/>
          <p:cNvCxnSpPr/>
          <p:nvPr/>
        </p:nvCxnSpPr>
        <p:spPr>
          <a:xfrm>
            <a:off x="2438400" y="1462564"/>
            <a:ext cx="0" cy="289560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0" name="Picture 4" descr="https://encrypted-tbn0.google.com/images?q=tbn:ANd9GcSiDFRDZlonrpHIFEB4IuYaqF_8UUVR1VSln4G_gVwEj9tpsx1y"/>
          <p:cNvPicPr>
            <a:picLocks noChangeAspect="1" noChangeArrowheads="1"/>
          </p:cNvPicPr>
          <p:nvPr/>
        </p:nvPicPr>
        <p:blipFill>
          <a:blip r:embed="rId3" cstate="print"/>
          <a:srcRect/>
          <a:stretch>
            <a:fillRect/>
          </a:stretch>
        </p:blipFill>
        <p:spPr bwMode="auto">
          <a:xfrm>
            <a:off x="7924800" y="5411194"/>
            <a:ext cx="1066799" cy="909099"/>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cstate="print"/>
          <a:srcRect/>
          <a:stretch>
            <a:fillRect/>
          </a:stretch>
        </p:blipFill>
        <p:spPr bwMode="auto">
          <a:xfrm>
            <a:off x="5006450" y="1804452"/>
            <a:ext cx="3914925" cy="3276600"/>
          </a:xfrm>
          <a:prstGeom prst="rect">
            <a:avLst/>
          </a:prstGeom>
          <a:noFill/>
          <a:ln w="9525">
            <a:noFill/>
            <a:miter lim="800000"/>
            <a:headEnd/>
            <a:tailEnd/>
          </a:ln>
        </p:spPr>
      </p:pic>
      <p:sp>
        <p:nvSpPr>
          <p:cNvPr id="8" name="Content Placeholder 2"/>
          <p:cNvSpPr txBox="1">
            <a:spLocks/>
          </p:cNvSpPr>
          <p:nvPr/>
        </p:nvSpPr>
        <p:spPr>
          <a:xfrm>
            <a:off x="838200" y="3200400"/>
            <a:ext cx="4267200" cy="685800"/>
          </a:xfrm>
          <a:prstGeom prst="rect">
            <a:avLst/>
          </a:prstGeom>
        </p:spPr>
        <p:txBody>
          <a:bodyPr vert="horz" lIns="91440" tIns="45720" rIns="91440" bIns="45720" rtlCol="0">
            <a:normAutofit/>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Char char="•"/>
              <a:tabLst/>
              <a:defRPr/>
            </a:pPr>
            <a:endParaRPr lang="en-US" b="1" dirty="0" smtClean="0"/>
          </a:p>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1" i="0" u="none" strike="noStrike" kern="1200" cap="none" spc="0" normalizeH="0" baseline="0" noProof="0" dirty="0">
              <a:ln>
                <a:noFill/>
              </a:ln>
              <a:solidFill>
                <a:schemeClr val="tx1"/>
              </a:solidFill>
              <a:effectLst/>
              <a:uLnTx/>
              <a:uFillTx/>
              <a:latin typeface="+mn-lt"/>
              <a:ea typeface="+mn-ea"/>
              <a:cs typeface="+mn-cs"/>
            </a:endParaRPr>
          </a:p>
        </p:txBody>
      </p:sp>
      <p:sp>
        <p:nvSpPr>
          <p:cNvPr id="13" name="TextBox 12"/>
          <p:cNvSpPr txBox="1"/>
          <p:nvPr/>
        </p:nvSpPr>
        <p:spPr>
          <a:xfrm>
            <a:off x="536448" y="155448"/>
            <a:ext cx="8150352" cy="707886"/>
          </a:xfrm>
          <a:prstGeom prst="rect">
            <a:avLst/>
          </a:prstGeom>
          <a:noFill/>
        </p:spPr>
        <p:txBody>
          <a:bodyPr wrap="square" rtlCol="0">
            <a:spAutoFit/>
          </a:bodyPr>
          <a:lstStyle/>
          <a:p>
            <a:pPr algn="ctr"/>
            <a:r>
              <a:rPr lang="en-US" sz="2000" b="1" dirty="0" smtClean="0"/>
              <a:t>Grow Intra-EU Crossborder e-Commerce by Improving Awareness of Consumer Rights and Increasing Access to Cross-Border Dispute Resolution </a:t>
            </a:r>
            <a:endParaRPr lang="en-US" sz="2000" b="1" dirty="0"/>
          </a:p>
        </p:txBody>
      </p:sp>
      <p:sp>
        <p:nvSpPr>
          <p:cNvPr id="10" name="TextBox 9"/>
          <p:cNvSpPr txBox="1"/>
          <p:nvPr/>
        </p:nvSpPr>
        <p:spPr>
          <a:xfrm>
            <a:off x="457199" y="990600"/>
            <a:ext cx="8305801" cy="584775"/>
          </a:xfrm>
          <a:prstGeom prst="rect">
            <a:avLst/>
          </a:prstGeom>
          <a:noFill/>
          <a:ln w="12700">
            <a:solidFill>
              <a:schemeClr val="tx1"/>
            </a:solidFill>
            <a:prstDash val="dash"/>
          </a:ln>
        </p:spPr>
        <p:txBody>
          <a:bodyPr wrap="square" rtlCol="0">
            <a:spAutoFit/>
          </a:bodyPr>
          <a:lstStyle/>
          <a:p>
            <a:r>
              <a:rPr lang="en-US" sz="1600" b="1" dirty="0" smtClean="0"/>
              <a:t>“The total share of consumers shopping online has increased from 37% in 2009 to 40% in 2010, </a:t>
            </a:r>
            <a:r>
              <a:rPr lang="en-US" sz="1600" b="1" i="1" dirty="0" smtClean="0">
                <a:solidFill>
                  <a:srgbClr val="FF0000"/>
                </a:solidFill>
              </a:rPr>
              <a:t>however, only 9% of this share is crossing the borders</a:t>
            </a:r>
            <a:r>
              <a:rPr lang="en-US" sz="1600" dirty="0" smtClean="0"/>
              <a:t>” </a:t>
            </a:r>
            <a:r>
              <a:rPr lang="en-US" sz="1400" dirty="0" smtClean="0"/>
              <a:t>– </a:t>
            </a:r>
            <a:r>
              <a:rPr lang="en-US" sz="1400" i="1" dirty="0" smtClean="0"/>
              <a:t>Consumer Conditions Scoreboard</a:t>
            </a:r>
            <a:endParaRPr lang="en-US" sz="1400" i="1" dirty="0"/>
          </a:p>
        </p:txBody>
      </p:sp>
      <p:sp>
        <p:nvSpPr>
          <p:cNvPr id="14" name="TextBox 13"/>
          <p:cNvSpPr txBox="1"/>
          <p:nvPr/>
        </p:nvSpPr>
        <p:spPr>
          <a:xfrm>
            <a:off x="533400" y="2057400"/>
            <a:ext cx="184731" cy="369332"/>
          </a:xfrm>
          <a:prstGeom prst="rect">
            <a:avLst/>
          </a:prstGeom>
          <a:noFill/>
        </p:spPr>
        <p:txBody>
          <a:bodyPr wrap="none" rtlCol="0">
            <a:spAutoFit/>
          </a:bodyPr>
          <a:lstStyle/>
          <a:p>
            <a:endParaRPr lang="en-US" b="1" dirty="0"/>
          </a:p>
        </p:txBody>
      </p:sp>
      <p:sp>
        <p:nvSpPr>
          <p:cNvPr id="18" name="TextBox 17"/>
          <p:cNvSpPr txBox="1"/>
          <p:nvPr/>
        </p:nvSpPr>
        <p:spPr>
          <a:xfrm>
            <a:off x="457200" y="1752600"/>
            <a:ext cx="4648200" cy="3231654"/>
          </a:xfrm>
          <a:prstGeom prst="rect">
            <a:avLst/>
          </a:prstGeom>
          <a:solidFill>
            <a:schemeClr val="accent1">
              <a:lumMod val="20000"/>
              <a:lumOff val="80000"/>
            </a:schemeClr>
          </a:solidFill>
        </p:spPr>
        <p:txBody>
          <a:bodyPr wrap="square" rtlCol="0">
            <a:spAutoFit/>
          </a:bodyPr>
          <a:lstStyle/>
          <a:p>
            <a:r>
              <a:rPr lang="en-US" sz="1400" b="1" dirty="0" smtClean="0"/>
              <a:t>Domestic and cross-border purchases are actually equally reliable…</a:t>
            </a:r>
          </a:p>
          <a:p>
            <a:pPr lvl="1">
              <a:buFont typeface="Arial" pitchFamily="34" charset="0"/>
              <a:buChar char="•"/>
            </a:pPr>
            <a:r>
              <a:rPr lang="en-US" sz="1200" dirty="0" smtClean="0"/>
              <a:t>Only 16% of cross-border e-commerce purchases were delayed as compared with 18% of domestic e-commerce purchases.</a:t>
            </a:r>
          </a:p>
          <a:p>
            <a:pPr lvl="1">
              <a:buFont typeface="Arial" pitchFamily="34" charset="0"/>
              <a:buChar char="•"/>
            </a:pPr>
            <a:r>
              <a:rPr lang="en-US" sz="1200" dirty="0" smtClean="0"/>
              <a:t>The product did not arrive in 5% of cross-border e-commerce purchases and 6% of domestic e-commerce purchases.</a:t>
            </a:r>
            <a:endParaRPr lang="en-US" sz="1400" b="1" dirty="0"/>
          </a:p>
          <a:p>
            <a:r>
              <a:rPr lang="en-US" sz="1400" b="1" dirty="0" smtClean="0"/>
              <a:t>…BUT consumers remain concerned about cross-border problems and lack of remedies</a:t>
            </a:r>
          </a:p>
          <a:p>
            <a:pPr lvl="1">
              <a:buFont typeface="Arial" pitchFamily="34" charset="0"/>
              <a:buChar char="•"/>
            </a:pPr>
            <a:r>
              <a:rPr lang="en-US" sz="1200" dirty="0" smtClean="0"/>
              <a:t>62</a:t>
            </a:r>
            <a:r>
              <a:rPr lang="en-US" sz="1200" dirty="0"/>
              <a:t>% of consumers are concerned about the risk of </a:t>
            </a:r>
            <a:r>
              <a:rPr lang="en-US" sz="1200" dirty="0" smtClean="0"/>
              <a:t>fraud</a:t>
            </a:r>
          </a:p>
          <a:p>
            <a:pPr lvl="1">
              <a:buFont typeface="Arial" pitchFamily="34" charset="0"/>
              <a:buChar char="•"/>
            </a:pPr>
            <a:r>
              <a:rPr lang="en-US" sz="1200" dirty="0" smtClean="0"/>
              <a:t>49</a:t>
            </a:r>
            <a:r>
              <a:rPr lang="en-US" sz="1200" dirty="0"/>
              <a:t>% of consumers are concerned about problems with delivery of their </a:t>
            </a:r>
            <a:r>
              <a:rPr lang="en-US" sz="1200" dirty="0" smtClean="0"/>
              <a:t>purchase</a:t>
            </a:r>
          </a:p>
          <a:p>
            <a:pPr lvl="1">
              <a:buFont typeface="Arial" pitchFamily="34" charset="0"/>
              <a:buChar char="•"/>
            </a:pPr>
            <a:r>
              <a:rPr lang="en-US" sz="1200" dirty="0" smtClean="0"/>
              <a:t>59</a:t>
            </a:r>
            <a:r>
              <a:rPr lang="en-US" sz="1200" dirty="0"/>
              <a:t>% of consumers are concerned about what to do if problems </a:t>
            </a:r>
            <a:r>
              <a:rPr lang="en-US" sz="1200" dirty="0" smtClean="0"/>
              <a:t>arise</a:t>
            </a:r>
          </a:p>
          <a:p>
            <a:pPr lvl="1"/>
            <a:endParaRPr lang="en-US" sz="1200" dirty="0" smtClean="0"/>
          </a:p>
          <a:p>
            <a:r>
              <a:rPr lang="en-US" sz="1400" b="1" dirty="0" smtClean="0"/>
              <a:t>44% of consumers are discouraged from making an online crossborder purchase because they are unsure of their rights</a:t>
            </a:r>
          </a:p>
        </p:txBody>
      </p:sp>
      <p:sp>
        <p:nvSpPr>
          <p:cNvPr id="21" name="Rectangle 20"/>
          <p:cNvSpPr/>
          <p:nvPr/>
        </p:nvSpPr>
        <p:spPr>
          <a:xfrm>
            <a:off x="457200" y="5310426"/>
            <a:ext cx="8305800" cy="861774"/>
          </a:xfrm>
          <a:prstGeom prst="rect">
            <a:avLst/>
          </a:prstGeom>
          <a:ln w="19050">
            <a:solidFill>
              <a:srgbClr val="FF0000"/>
            </a:solidFill>
            <a:prstDash val="dash"/>
          </a:ln>
        </p:spPr>
        <p:txBody>
          <a:bodyPr wrap="square">
            <a:spAutoFit/>
          </a:bodyPr>
          <a:lstStyle/>
          <a:p>
            <a:pPr algn="ctr"/>
            <a:r>
              <a:rPr lang="en-US" b="1" dirty="0" smtClean="0">
                <a:solidFill>
                  <a:srgbClr val="FF0000"/>
                </a:solidFill>
              </a:rPr>
              <a:t>Steps to Increase Consumer Confidence</a:t>
            </a:r>
            <a:endParaRPr lang="en-US" b="1" dirty="0" smtClean="0"/>
          </a:p>
          <a:p>
            <a:r>
              <a:rPr lang="en-US" sz="1600" b="1" dirty="0" smtClean="0"/>
              <a:t>Provide Information</a:t>
            </a:r>
            <a:r>
              <a:rPr lang="en-US" sz="1600" dirty="0" smtClean="0"/>
              <a:t>: conditions of the internal market &amp; consumer rights</a:t>
            </a:r>
          </a:p>
          <a:p>
            <a:r>
              <a:rPr lang="en-US" sz="1600" b="1" dirty="0" smtClean="0"/>
              <a:t>Provide Dispute Resolution</a:t>
            </a:r>
            <a:r>
              <a:rPr lang="en-US" sz="1600" dirty="0" smtClean="0"/>
              <a:t>: help consumers with information requests &amp; complaints</a:t>
            </a:r>
            <a:endParaRPr lang="en-US" sz="1600" b="1" dirty="0"/>
          </a:p>
        </p:txBody>
      </p:sp>
      <p:sp>
        <p:nvSpPr>
          <p:cNvPr id="9" name="TextBox 8"/>
          <p:cNvSpPr txBox="1"/>
          <p:nvPr/>
        </p:nvSpPr>
        <p:spPr>
          <a:xfrm>
            <a:off x="152400" y="6396335"/>
            <a:ext cx="8229600" cy="461665"/>
          </a:xfrm>
          <a:prstGeom prst="rect">
            <a:avLst/>
          </a:prstGeom>
          <a:noFill/>
        </p:spPr>
        <p:txBody>
          <a:bodyPr wrap="square" rtlCol="0">
            <a:spAutoFit/>
          </a:bodyPr>
          <a:lstStyle/>
          <a:p>
            <a:r>
              <a:rPr lang="en-US" sz="1200" dirty="0" smtClean="0">
                <a:solidFill>
                  <a:schemeClr val="bg1"/>
                </a:solidFill>
              </a:rPr>
              <a:t>Source: Online Cross-Border Mystery Shopping: State of the E-Union; Consumer Attitudes Towards Cross-Border Trade and Consumer Protection</a:t>
            </a:r>
            <a:endParaRPr lang="en-US" sz="1200" dirty="0">
              <a:solidFill>
                <a:schemeClr val="bg1"/>
              </a:solidFill>
            </a:endParaRPr>
          </a:p>
        </p:txBody>
      </p:sp>
      <p:sp>
        <p:nvSpPr>
          <p:cNvPr id="12" name="Slide Number Placeholder 11"/>
          <p:cNvSpPr>
            <a:spLocks noGrp="1"/>
          </p:cNvSpPr>
          <p:nvPr>
            <p:ph type="sldNum" sz="quarter" idx="12"/>
          </p:nvPr>
        </p:nvSpPr>
        <p:spPr/>
        <p:txBody>
          <a:bodyPr/>
          <a:lstStyle/>
          <a:p>
            <a:fld id="{DE6670D6-F1EF-4E4E-BE9C-5D8B6D21C5F5}"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52400" y="155448"/>
            <a:ext cx="8839200" cy="707886"/>
          </a:xfrm>
          <a:prstGeom prst="rect">
            <a:avLst/>
          </a:prstGeom>
          <a:noFill/>
        </p:spPr>
        <p:txBody>
          <a:bodyPr wrap="square" rtlCol="0">
            <a:spAutoFit/>
          </a:bodyPr>
          <a:lstStyle/>
          <a:p>
            <a:pPr algn="ctr"/>
            <a:r>
              <a:rPr lang="en-US" sz="2000" b="1" dirty="0" smtClean="0"/>
              <a:t>Common E-Commerce Problems: Most Common Delivery Problem is Non-Delivery and Most Common Product/Service Issue is that the Product is Defective</a:t>
            </a:r>
            <a:endParaRPr lang="en-US" sz="2000" b="1" dirty="0"/>
          </a:p>
        </p:txBody>
      </p:sp>
      <p:pic>
        <p:nvPicPr>
          <p:cNvPr id="1026" name="Picture 2"/>
          <p:cNvPicPr>
            <a:picLocks noChangeAspect="1" noChangeArrowheads="1"/>
          </p:cNvPicPr>
          <p:nvPr/>
        </p:nvPicPr>
        <p:blipFill>
          <a:blip r:embed="rId3" cstate="print"/>
          <a:srcRect/>
          <a:stretch>
            <a:fillRect/>
          </a:stretch>
        </p:blipFill>
        <p:spPr bwMode="auto">
          <a:xfrm>
            <a:off x="152400" y="1371600"/>
            <a:ext cx="4455459" cy="2590800"/>
          </a:xfrm>
          <a:prstGeom prst="rect">
            <a:avLst/>
          </a:prstGeom>
          <a:noFill/>
          <a:ln w="9525">
            <a:noFill/>
            <a:miter lim="800000"/>
            <a:headEnd/>
            <a:tailEnd/>
          </a:ln>
        </p:spPr>
      </p:pic>
      <p:pic>
        <p:nvPicPr>
          <p:cNvPr id="1027" name="Picture 3"/>
          <p:cNvPicPr>
            <a:picLocks noChangeAspect="1" noChangeArrowheads="1"/>
          </p:cNvPicPr>
          <p:nvPr/>
        </p:nvPicPr>
        <p:blipFill>
          <a:blip r:embed="rId4" cstate="print"/>
          <a:srcRect/>
          <a:stretch>
            <a:fillRect/>
          </a:stretch>
        </p:blipFill>
        <p:spPr bwMode="auto">
          <a:xfrm>
            <a:off x="4417768" y="1371600"/>
            <a:ext cx="4489647" cy="2743200"/>
          </a:xfrm>
          <a:prstGeom prst="rect">
            <a:avLst/>
          </a:prstGeom>
          <a:noFill/>
          <a:ln w="9525">
            <a:noFill/>
            <a:miter lim="800000"/>
            <a:headEnd/>
            <a:tailEnd/>
          </a:ln>
        </p:spPr>
      </p:pic>
      <p:sp>
        <p:nvSpPr>
          <p:cNvPr id="12" name="TextBox 11"/>
          <p:cNvSpPr txBox="1"/>
          <p:nvPr/>
        </p:nvSpPr>
        <p:spPr>
          <a:xfrm>
            <a:off x="533400" y="4191000"/>
            <a:ext cx="7924800" cy="1877437"/>
          </a:xfrm>
          <a:prstGeom prst="rect">
            <a:avLst/>
          </a:prstGeom>
          <a:noFill/>
        </p:spPr>
        <p:txBody>
          <a:bodyPr wrap="square" rtlCol="0">
            <a:spAutoFit/>
          </a:bodyPr>
          <a:lstStyle/>
          <a:p>
            <a:r>
              <a:rPr lang="en-US" b="1" dirty="0" smtClean="0"/>
              <a:t>Delivery issues and product/service issues are the first and second most prevalent sources of consumer complaints to the ECC.</a:t>
            </a:r>
            <a:endParaRPr lang="en-US" b="1" dirty="0"/>
          </a:p>
          <a:p>
            <a:pPr lvl="1">
              <a:buFont typeface="Arial" pitchFamily="34" charset="0"/>
              <a:buChar char="•"/>
            </a:pPr>
            <a:r>
              <a:rPr lang="en-US" sz="1600" dirty="0" smtClean="0"/>
              <a:t>Trader refusal to pay shipping costs when a product is sent back because of a product default is one of the most common problems arising from “product/service” issues.</a:t>
            </a:r>
          </a:p>
          <a:p>
            <a:pPr lvl="1">
              <a:buFont typeface="Arial" pitchFamily="34" charset="0"/>
              <a:buChar char="•"/>
            </a:pPr>
            <a:r>
              <a:rPr lang="en-US" sz="1600" dirty="0" smtClean="0"/>
              <a:t>Conflict over shipping costs arises from inconsistency in requirements across EU member states; in some states, the trader is required to cover the costs while in others the cost falls on the consumer.</a:t>
            </a:r>
            <a:endParaRPr lang="en-US" sz="1600" dirty="0"/>
          </a:p>
        </p:txBody>
      </p:sp>
      <p:sp>
        <p:nvSpPr>
          <p:cNvPr id="6" name="TextBox 5"/>
          <p:cNvSpPr txBox="1"/>
          <p:nvPr/>
        </p:nvSpPr>
        <p:spPr>
          <a:xfrm>
            <a:off x="152400" y="6396335"/>
            <a:ext cx="8229600" cy="276999"/>
          </a:xfrm>
          <a:prstGeom prst="rect">
            <a:avLst/>
          </a:prstGeom>
          <a:noFill/>
        </p:spPr>
        <p:txBody>
          <a:bodyPr wrap="square" rtlCol="0">
            <a:spAutoFit/>
          </a:bodyPr>
          <a:lstStyle/>
          <a:p>
            <a:r>
              <a:rPr lang="en-US" sz="1200" dirty="0" smtClean="0">
                <a:solidFill>
                  <a:schemeClr val="bg1"/>
                </a:solidFill>
              </a:rPr>
              <a:t>Source: The European Online Marketplace: Consumer Complaints 2008-2009</a:t>
            </a:r>
            <a:endParaRPr lang="en-US" sz="1200" dirty="0">
              <a:solidFill>
                <a:schemeClr val="bg1"/>
              </a:solidFill>
            </a:endParaRPr>
          </a:p>
        </p:txBody>
      </p:sp>
      <p:sp>
        <p:nvSpPr>
          <p:cNvPr id="7" name="Slide Number Placeholder 6"/>
          <p:cNvSpPr>
            <a:spLocks noGrp="1"/>
          </p:cNvSpPr>
          <p:nvPr>
            <p:ph type="sldNum" sz="quarter" idx="12"/>
          </p:nvPr>
        </p:nvSpPr>
        <p:spPr/>
        <p:txBody>
          <a:bodyPr/>
          <a:lstStyle/>
          <a:p>
            <a:fld id="{DE6670D6-F1EF-4E4E-BE9C-5D8B6D21C5F5}"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21384"/>
            <a:ext cx="8305800" cy="1938992"/>
          </a:xfrm>
          <a:prstGeom prst="rect">
            <a:avLst/>
          </a:prstGeom>
          <a:noFill/>
        </p:spPr>
        <p:txBody>
          <a:bodyPr wrap="square" rtlCol="0">
            <a:spAutoFit/>
          </a:bodyPr>
          <a:lstStyle/>
          <a:p>
            <a:pPr algn="ctr"/>
            <a:r>
              <a:rPr lang="en-US" sz="2000" b="1" dirty="0" smtClean="0"/>
              <a:t>Geographic Concentration of E-Commerce Problems: Consumer E-Commerce Complaints Are Concentrated Against Web Traders from Countries with the Largest E-Commerce Markets</a:t>
            </a:r>
          </a:p>
          <a:p>
            <a:pPr algn="ctr"/>
            <a:endParaRPr lang="en-US" sz="2000" b="1" dirty="0" smtClean="0"/>
          </a:p>
          <a:p>
            <a:pPr algn="ctr"/>
            <a:endParaRPr lang="en-US" sz="2000" b="1" dirty="0" smtClean="0"/>
          </a:p>
          <a:p>
            <a:pPr algn="ctr"/>
            <a:endParaRPr lang="en-US" sz="2000" b="1" dirty="0"/>
          </a:p>
        </p:txBody>
      </p:sp>
      <p:pic>
        <p:nvPicPr>
          <p:cNvPr id="3074" name="Picture 2"/>
          <p:cNvPicPr>
            <a:picLocks noChangeAspect="1" noChangeArrowheads="1"/>
          </p:cNvPicPr>
          <p:nvPr/>
        </p:nvPicPr>
        <p:blipFill>
          <a:blip r:embed="rId3" cstate="print"/>
          <a:srcRect/>
          <a:stretch>
            <a:fillRect/>
          </a:stretch>
        </p:blipFill>
        <p:spPr bwMode="auto">
          <a:xfrm>
            <a:off x="152400" y="1295400"/>
            <a:ext cx="5715000" cy="5172627"/>
          </a:xfrm>
          <a:prstGeom prst="rect">
            <a:avLst/>
          </a:prstGeom>
          <a:noFill/>
          <a:ln w="9525">
            <a:noFill/>
            <a:miter lim="800000"/>
            <a:headEnd/>
            <a:tailEnd/>
          </a:ln>
        </p:spPr>
      </p:pic>
      <p:sp>
        <p:nvSpPr>
          <p:cNvPr id="4" name="TextBox 3"/>
          <p:cNvSpPr txBox="1"/>
          <p:nvPr/>
        </p:nvSpPr>
        <p:spPr>
          <a:xfrm>
            <a:off x="5486400" y="1688842"/>
            <a:ext cx="3429000" cy="4770537"/>
          </a:xfrm>
          <a:prstGeom prst="rect">
            <a:avLst/>
          </a:prstGeom>
          <a:noFill/>
        </p:spPr>
        <p:txBody>
          <a:bodyPr wrap="square" rtlCol="0">
            <a:spAutoFit/>
          </a:bodyPr>
          <a:lstStyle/>
          <a:p>
            <a:pPr>
              <a:buFont typeface="Arial" pitchFamily="34" charset="0"/>
              <a:buChar char="•"/>
            </a:pPr>
            <a:r>
              <a:rPr lang="en-US" b="1" dirty="0" smtClean="0"/>
              <a:t>  10 EU member states alone accounted for 93% of the total number of consumer complaints in 2009.</a:t>
            </a:r>
            <a:endParaRPr lang="en-US" sz="1600" b="1" dirty="0" smtClean="0"/>
          </a:p>
          <a:p>
            <a:endParaRPr lang="en-US" sz="1600" dirty="0" smtClean="0"/>
          </a:p>
          <a:p>
            <a:endParaRPr lang="en-US" sz="1600" dirty="0"/>
          </a:p>
          <a:p>
            <a:pPr>
              <a:buFont typeface="Arial" pitchFamily="34" charset="0"/>
              <a:buChar char="•"/>
            </a:pPr>
            <a:r>
              <a:rPr lang="en-US" sz="1600" b="1" dirty="0" smtClean="0"/>
              <a:t> </a:t>
            </a:r>
            <a:r>
              <a:rPr lang="en-US" b="1" dirty="0" smtClean="0"/>
              <a:t> The largest number of consumer e-commerce complaints and disputes involve </a:t>
            </a:r>
            <a:r>
              <a:rPr lang="en-US" b="1" i="1" dirty="0" smtClean="0"/>
              <a:t>German </a:t>
            </a:r>
            <a:r>
              <a:rPr lang="en-US" b="1" dirty="0" smtClean="0"/>
              <a:t>web traders.</a:t>
            </a:r>
            <a:endParaRPr lang="en-US" b="1" dirty="0"/>
          </a:p>
          <a:p>
            <a:endParaRPr lang="en-US" dirty="0" smtClean="0"/>
          </a:p>
          <a:p>
            <a:endParaRPr lang="en-US" sz="1200" dirty="0" smtClean="0"/>
          </a:p>
          <a:p>
            <a:r>
              <a:rPr lang="en-US" sz="1400" b="1" i="1" dirty="0" smtClean="0"/>
              <a:t>*Note</a:t>
            </a:r>
            <a:r>
              <a:rPr lang="en-US" sz="1400" b="1" dirty="0" smtClean="0"/>
              <a:t> </a:t>
            </a:r>
            <a:r>
              <a:rPr lang="en-US" sz="1400" b="1" i="1" dirty="0" smtClean="0"/>
              <a:t>on Pie Chart</a:t>
            </a:r>
            <a:r>
              <a:rPr lang="en-US" sz="1400" b="1" dirty="0" smtClean="0"/>
              <a:t>: </a:t>
            </a:r>
          </a:p>
          <a:p>
            <a:r>
              <a:rPr lang="en-US" sz="1200" dirty="0" smtClean="0"/>
              <a:t>Since the largest e-commerce markets include the largest number of e-commerce transactions, it makes sense that they would also give rise to the most e-commerce complaints. Thus, this concentration of complaints in a few markets is not evidence that there are any inherent problems with web traders in these countries.</a:t>
            </a:r>
          </a:p>
        </p:txBody>
      </p:sp>
      <p:sp>
        <p:nvSpPr>
          <p:cNvPr id="5" name="TextBox 4"/>
          <p:cNvSpPr txBox="1"/>
          <p:nvPr/>
        </p:nvSpPr>
        <p:spPr>
          <a:xfrm>
            <a:off x="152400" y="6428601"/>
            <a:ext cx="8229600" cy="276999"/>
          </a:xfrm>
          <a:prstGeom prst="rect">
            <a:avLst/>
          </a:prstGeom>
          <a:noFill/>
        </p:spPr>
        <p:txBody>
          <a:bodyPr wrap="square" rtlCol="0">
            <a:spAutoFit/>
          </a:bodyPr>
          <a:lstStyle/>
          <a:p>
            <a:r>
              <a:rPr lang="en-US" sz="1200" dirty="0" smtClean="0">
                <a:solidFill>
                  <a:schemeClr val="bg1"/>
                </a:solidFill>
              </a:rPr>
              <a:t>Source: The European Online Marketplace: Consumer Complaints 2008-2009</a:t>
            </a:r>
            <a:endParaRPr lang="en-US" sz="1200" dirty="0">
              <a:solidFill>
                <a:schemeClr val="bg1"/>
              </a:solidFill>
            </a:endParaRPr>
          </a:p>
        </p:txBody>
      </p:sp>
      <p:sp>
        <p:nvSpPr>
          <p:cNvPr id="6" name="Slide Number Placeholder 5"/>
          <p:cNvSpPr>
            <a:spLocks noGrp="1"/>
          </p:cNvSpPr>
          <p:nvPr>
            <p:ph type="sldNum" sz="quarter" idx="12"/>
          </p:nvPr>
        </p:nvSpPr>
        <p:spPr/>
        <p:txBody>
          <a:bodyPr/>
          <a:lstStyle/>
          <a:p>
            <a:fld id="{DE6670D6-F1EF-4E4E-BE9C-5D8B6D21C5F5}"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5562600" y="1295400"/>
            <a:ext cx="2819400" cy="4953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533400" y="4267200"/>
            <a:ext cx="3581400" cy="1905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533400" y="1295400"/>
            <a:ext cx="3581400" cy="18288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685800" y="1308318"/>
            <a:ext cx="2819400" cy="1815882"/>
          </a:xfrm>
          <a:prstGeom prst="rect">
            <a:avLst/>
          </a:prstGeom>
          <a:noFill/>
        </p:spPr>
        <p:txBody>
          <a:bodyPr wrap="square" rtlCol="0">
            <a:spAutoFit/>
          </a:bodyPr>
          <a:lstStyle/>
          <a:p>
            <a:r>
              <a:rPr lang="en-US" b="1" u="sng" dirty="0" smtClean="0"/>
              <a:t>Top 3 E-Commerce Problems </a:t>
            </a:r>
          </a:p>
          <a:p>
            <a:pPr marL="342900" indent="-342900">
              <a:buAutoNum type="arabicPeriod"/>
            </a:pPr>
            <a:r>
              <a:rPr lang="en-US" sz="1600" dirty="0" smtClean="0"/>
              <a:t>Delivery (40%)</a:t>
            </a:r>
          </a:p>
          <a:p>
            <a:pPr marL="342900" indent="-342900">
              <a:buAutoNum type="arabicPeriod"/>
            </a:pPr>
            <a:r>
              <a:rPr lang="en-US" sz="1600" dirty="0" smtClean="0"/>
              <a:t>Product/Service (30%)</a:t>
            </a:r>
          </a:p>
          <a:p>
            <a:pPr marL="342900" indent="-342900">
              <a:buAutoNum type="arabicPeriod"/>
            </a:pPr>
            <a:r>
              <a:rPr lang="en-US" sz="1600" dirty="0"/>
              <a:t>C</a:t>
            </a:r>
            <a:r>
              <a:rPr lang="en-US" sz="1600" dirty="0" smtClean="0"/>
              <a:t>ontract Terms (13%)</a:t>
            </a:r>
          </a:p>
          <a:p>
            <a:pPr marL="342900" indent="-342900"/>
            <a:r>
              <a:rPr lang="en-US" sz="1600" dirty="0" smtClean="0"/>
              <a:t>	</a:t>
            </a:r>
            <a:r>
              <a:rPr lang="en-US" sz="1600" b="1" dirty="0" smtClean="0"/>
              <a:t>Top 3 Problems = 83%</a:t>
            </a:r>
          </a:p>
          <a:p>
            <a:pPr marL="342900" indent="-342900"/>
            <a:endParaRPr lang="en-US" sz="1200" b="1" dirty="0" smtClean="0"/>
          </a:p>
        </p:txBody>
      </p:sp>
      <p:graphicFrame>
        <p:nvGraphicFramePr>
          <p:cNvPr id="2" name="Diagram 1"/>
          <p:cNvGraphicFramePr/>
          <p:nvPr/>
        </p:nvGraphicFramePr>
        <p:xfrm>
          <a:off x="2895600" y="990600"/>
          <a:ext cx="6553200" cy="5461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685800" y="4191000"/>
            <a:ext cx="2819400" cy="2092881"/>
          </a:xfrm>
          <a:prstGeom prst="rect">
            <a:avLst/>
          </a:prstGeom>
          <a:noFill/>
        </p:spPr>
        <p:txBody>
          <a:bodyPr wrap="square" rtlCol="0">
            <a:spAutoFit/>
          </a:bodyPr>
          <a:lstStyle/>
          <a:p>
            <a:r>
              <a:rPr lang="en-US" b="1" u="sng" dirty="0" smtClean="0"/>
              <a:t>Top 5 EU Member States </a:t>
            </a:r>
          </a:p>
          <a:p>
            <a:pPr marL="342900" indent="-342900">
              <a:buAutoNum type="arabicPeriod"/>
            </a:pPr>
            <a:r>
              <a:rPr lang="en-US" sz="1600" dirty="0" smtClean="0"/>
              <a:t>Germany (34%)</a:t>
            </a:r>
          </a:p>
          <a:p>
            <a:pPr marL="342900" indent="-342900">
              <a:buAutoNum type="arabicPeriod"/>
            </a:pPr>
            <a:r>
              <a:rPr lang="en-US" sz="1600" dirty="0" smtClean="0"/>
              <a:t>United Kingdom (22%)</a:t>
            </a:r>
          </a:p>
          <a:p>
            <a:pPr marL="342900" indent="-342900">
              <a:buAutoNum type="arabicPeriod"/>
            </a:pPr>
            <a:r>
              <a:rPr lang="en-US" sz="1600" dirty="0" smtClean="0"/>
              <a:t>France (12%)</a:t>
            </a:r>
          </a:p>
          <a:p>
            <a:pPr marL="342900" indent="-342900">
              <a:buAutoNum type="arabicPeriod"/>
            </a:pPr>
            <a:r>
              <a:rPr lang="en-US" sz="1600" dirty="0" smtClean="0"/>
              <a:t>Luxembourg (10%)</a:t>
            </a:r>
          </a:p>
          <a:p>
            <a:pPr marL="342900" indent="-342900">
              <a:buAutoNum type="arabicPeriod"/>
            </a:pPr>
            <a:r>
              <a:rPr lang="en-US" sz="1600" dirty="0" smtClean="0"/>
              <a:t>Netherlands (5%)</a:t>
            </a:r>
            <a:endParaRPr lang="en-US" sz="1600" dirty="0"/>
          </a:p>
          <a:p>
            <a:pPr marL="342900" indent="-342900"/>
            <a:r>
              <a:rPr lang="en-US" sz="1600" b="1" dirty="0" smtClean="0"/>
              <a:t>	Total Problem Coverage</a:t>
            </a:r>
          </a:p>
          <a:p>
            <a:pPr marL="342900" indent="-342900"/>
            <a:r>
              <a:rPr lang="en-US" sz="1600" b="1" dirty="0" smtClean="0"/>
              <a:t>	= 75%</a:t>
            </a:r>
          </a:p>
        </p:txBody>
      </p:sp>
      <p:sp>
        <p:nvSpPr>
          <p:cNvPr id="6" name="TextBox 5"/>
          <p:cNvSpPr txBox="1"/>
          <p:nvPr/>
        </p:nvSpPr>
        <p:spPr>
          <a:xfrm>
            <a:off x="612648" y="155448"/>
            <a:ext cx="7927848" cy="707886"/>
          </a:xfrm>
          <a:prstGeom prst="rect">
            <a:avLst/>
          </a:prstGeom>
          <a:noFill/>
        </p:spPr>
        <p:txBody>
          <a:bodyPr wrap="square" rtlCol="0">
            <a:spAutoFit/>
          </a:bodyPr>
          <a:lstStyle/>
          <a:p>
            <a:pPr algn="ctr"/>
            <a:r>
              <a:rPr lang="en-US" sz="2000" b="1" dirty="0" smtClean="0"/>
              <a:t>The Vast Majority of E-Commerce Disputes in the EU Arise from a Few Common Problems and Involve Web Traders in Just 5 Member States</a:t>
            </a:r>
            <a:endParaRPr lang="en-US" sz="2000" b="1" dirty="0"/>
          </a:p>
        </p:txBody>
      </p:sp>
      <p:sp>
        <p:nvSpPr>
          <p:cNvPr id="9" name="TextBox 8"/>
          <p:cNvSpPr txBox="1"/>
          <p:nvPr/>
        </p:nvSpPr>
        <p:spPr>
          <a:xfrm>
            <a:off x="152400" y="6428601"/>
            <a:ext cx="8229600" cy="276999"/>
          </a:xfrm>
          <a:prstGeom prst="rect">
            <a:avLst/>
          </a:prstGeom>
          <a:noFill/>
        </p:spPr>
        <p:txBody>
          <a:bodyPr wrap="square" rtlCol="0">
            <a:spAutoFit/>
          </a:bodyPr>
          <a:lstStyle/>
          <a:p>
            <a:r>
              <a:rPr lang="en-US" sz="1200" dirty="0" smtClean="0">
                <a:solidFill>
                  <a:schemeClr val="bg1"/>
                </a:solidFill>
              </a:rPr>
              <a:t>Source: The European Online Marketplace: Consumer Complaints 2008-2009</a:t>
            </a:r>
            <a:endParaRPr lang="en-US" sz="1200" dirty="0">
              <a:solidFill>
                <a:schemeClr val="bg1"/>
              </a:solidFill>
            </a:endParaRPr>
          </a:p>
        </p:txBody>
      </p:sp>
      <p:sp>
        <p:nvSpPr>
          <p:cNvPr id="10" name="Slide Number Placeholder 9"/>
          <p:cNvSpPr>
            <a:spLocks noGrp="1"/>
          </p:cNvSpPr>
          <p:nvPr>
            <p:ph type="sldNum" sz="quarter" idx="12"/>
          </p:nvPr>
        </p:nvSpPr>
        <p:spPr/>
        <p:txBody>
          <a:bodyPr/>
          <a:lstStyle/>
          <a:p>
            <a:fld id="{DE6670D6-F1EF-4E4E-BE9C-5D8B6D21C5F5}"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381000" y="914400"/>
            <a:ext cx="8382000" cy="5486400"/>
          </a:xfrm>
          <a:prstGeom prst="rect">
            <a:avLst/>
          </a:pr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612648" y="155448"/>
            <a:ext cx="7927848" cy="704088"/>
          </a:xfrm>
          <a:prstGeom prst="rect">
            <a:avLst/>
          </a:prstGeom>
          <a:noFill/>
        </p:spPr>
        <p:txBody>
          <a:bodyPr wrap="square" rtlCol="0">
            <a:spAutoFit/>
          </a:bodyPr>
          <a:lstStyle/>
          <a:p>
            <a:pPr algn="ctr"/>
            <a:r>
              <a:rPr lang="en-US" sz="2000" b="1" dirty="0" smtClean="0"/>
              <a:t>Dispute Resolution Can Address the Majority of Consumer Complaints in Key States by Focusing on Just 1-2 Categories of E-Commerce Problems</a:t>
            </a:r>
            <a:endParaRPr lang="en-US" sz="2000" b="1" dirty="0"/>
          </a:p>
        </p:txBody>
      </p:sp>
      <p:pic>
        <p:nvPicPr>
          <p:cNvPr id="2050" name="Picture 2"/>
          <p:cNvPicPr>
            <a:picLocks noChangeAspect="1" noChangeArrowheads="1"/>
          </p:cNvPicPr>
          <p:nvPr/>
        </p:nvPicPr>
        <p:blipFill>
          <a:blip r:embed="rId3" cstate="print"/>
          <a:srcRect/>
          <a:stretch>
            <a:fillRect/>
          </a:stretch>
        </p:blipFill>
        <p:spPr bwMode="auto">
          <a:xfrm>
            <a:off x="1143000" y="895350"/>
            <a:ext cx="6705600" cy="5505450"/>
          </a:xfrm>
          <a:prstGeom prst="rect">
            <a:avLst/>
          </a:prstGeom>
          <a:noFill/>
          <a:ln w="9525">
            <a:noFill/>
            <a:miter lim="800000"/>
            <a:headEnd/>
            <a:tailEnd/>
          </a:ln>
        </p:spPr>
      </p:pic>
      <p:sp>
        <p:nvSpPr>
          <p:cNvPr id="4" name="TextBox 3"/>
          <p:cNvSpPr txBox="1"/>
          <p:nvPr/>
        </p:nvSpPr>
        <p:spPr>
          <a:xfrm>
            <a:off x="533400" y="1828800"/>
            <a:ext cx="1828800" cy="923330"/>
          </a:xfrm>
          <a:prstGeom prst="rect">
            <a:avLst/>
          </a:prstGeom>
          <a:noFill/>
        </p:spPr>
        <p:txBody>
          <a:bodyPr wrap="square" rtlCol="0">
            <a:spAutoFit/>
          </a:bodyPr>
          <a:lstStyle/>
          <a:p>
            <a:r>
              <a:rPr lang="en-US" b="1" dirty="0" smtClean="0"/>
              <a:t>United Kingdom:</a:t>
            </a:r>
          </a:p>
          <a:p>
            <a:pPr marL="342900" indent="-342900"/>
            <a:r>
              <a:rPr lang="en-US" dirty="0" smtClean="0"/>
              <a:t>Delivery Issues</a:t>
            </a:r>
          </a:p>
          <a:p>
            <a:pPr marL="342900" indent="-342900"/>
            <a:r>
              <a:rPr lang="en-US" b="1" dirty="0" smtClean="0"/>
              <a:t>(~60%)</a:t>
            </a:r>
          </a:p>
        </p:txBody>
      </p:sp>
      <p:sp>
        <p:nvSpPr>
          <p:cNvPr id="5" name="TextBox 4"/>
          <p:cNvSpPr txBox="1"/>
          <p:nvPr/>
        </p:nvSpPr>
        <p:spPr>
          <a:xfrm>
            <a:off x="3048000" y="5401270"/>
            <a:ext cx="2286000" cy="923330"/>
          </a:xfrm>
          <a:prstGeom prst="rect">
            <a:avLst/>
          </a:prstGeom>
          <a:noFill/>
        </p:spPr>
        <p:txBody>
          <a:bodyPr wrap="square" rtlCol="0">
            <a:spAutoFit/>
          </a:bodyPr>
          <a:lstStyle/>
          <a:p>
            <a:r>
              <a:rPr lang="en-US" b="1" dirty="0" smtClean="0"/>
              <a:t>France: </a:t>
            </a:r>
          </a:p>
          <a:p>
            <a:r>
              <a:rPr lang="en-US" dirty="0" smtClean="0"/>
              <a:t>Product/Service &amp; Delivery Issues </a:t>
            </a:r>
            <a:r>
              <a:rPr lang="en-US" b="1" dirty="0" smtClean="0"/>
              <a:t>(&gt;80%)</a:t>
            </a:r>
            <a:endParaRPr lang="en-US" b="1" dirty="0"/>
          </a:p>
        </p:txBody>
      </p:sp>
      <p:sp>
        <p:nvSpPr>
          <p:cNvPr id="6" name="TextBox 5"/>
          <p:cNvSpPr txBox="1"/>
          <p:nvPr/>
        </p:nvSpPr>
        <p:spPr>
          <a:xfrm>
            <a:off x="6477000" y="2133600"/>
            <a:ext cx="2057400" cy="1200329"/>
          </a:xfrm>
          <a:prstGeom prst="rect">
            <a:avLst/>
          </a:prstGeom>
          <a:noFill/>
        </p:spPr>
        <p:txBody>
          <a:bodyPr wrap="square" rtlCol="0">
            <a:spAutoFit/>
          </a:bodyPr>
          <a:lstStyle/>
          <a:p>
            <a:pPr algn="r"/>
            <a:r>
              <a:rPr lang="en-US" b="1" dirty="0" smtClean="0"/>
              <a:t>Germany:</a:t>
            </a:r>
          </a:p>
          <a:p>
            <a:pPr algn="r"/>
            <a:r>
              <a:rPr lang="en-US" dirty="0" smtClean="0"/>
              <a:t>Product/Service      &amp; Delivery Issues</a:t>
            </a:r>
            <a:br>
              <a:rPr lang="en-US" dirty="0" smtClean="0"/>
            </a:br>
            <a:r>
              <a:rPr lang="en-US" b="1" dirty="0" smtClean="0"/>
              <a:t>(&gt;60%)</a:t>
            </a:r>
            <a:endParaRPr lang="en-US" b="1" dirty="0"/>
          </a:p>
        </p:txBody>
      </p:sp>
      <p:sp>
        <p:nvSpPr>
          <p:cNvPr id="7" name="TextBox 6"/>
          <p:cNvSpPr txBox="1"/>
          <p:nvPr/>
        </p:nvSpPr>
        <p:spPr>
          <a:xfrm>
            <a:off x="6705600" y="3752671"/>
            <a:ext cx="1828800" cy="1200329"/>
          </a:xfrm>
          <a:prstGeom prst="rect">
            <a:avLst/>
          </a:prstGeom>
          <a:noFill/>
        </p:spPr>
        <p:txBody>
          <a:bodyPr wrap="square" rtlCol="0">
            <a:spAutoFit/>
          </a:bodyPr>
          <a:lstStyle/>
          <a:p>
            <a:pPr algn="r"/>
            <a:r>
              <a:rPr lang="en-US" b="1" dirty="0" smtClean="0"/>
              <a:t>Luxembourg: </a:t>
            </a:r>
          </a:p>
          <a:p>
            <a:pPr algn="r"/>
            <a:r>
              <a:rPr lang="en-US" dirty="0" smtClean="0"/>
              <a:t>Contract Terms &amp; Product/Service Issues </a:t>
            </a:r>
            <a:r>
              <a:rPr lang="en-US" b="1" dirty="0" smtClean="0"/>
              <a:t>(&gt;50%)</a:t>
            </a:r>
            <a:endParaRPr lang="en-US" b="1" dirty="0"/>
          </a:p>
        </p:txBody>
      </p:sp>
      <p:sp>
        <p:nvSpPr>
          <p:cNvPr id="8" name="TextBox 7"/>
          <p:cNvSpPr txBox="1"/>
          <p:nvPr/>
        </p:nvSpPr>
        <p:spPr>
          <a:xfrm>
            <a:off x="533400" y="3697069"/>
            <a:ext cx="2057400" cy="1200329"/>
          </a:xfrm>
          <a:prstGeom prst="rect">
            <a:avLst/>
          </a:prstGeom>
          <a:noFill/>
        </p:spPr>
        <p:txBody>
          <a:bodyPr wrap="square" rtlCol="0">
            <a:spAutoFit/>
          </a:bodyPr>
          <a:lstStyle/>
          <a:p>
            <a:r>
              <a:rPr lang="en-US" b="1" dirty="0" smtClean="0"/>
              <a:t>Netherlands:</a:t>
            </a:r>
          </a:p>
          <a:p>
            <a:r>
              <a:rPr lang="en-US" dirty="0" smtClean="0"/>
              <a:t>Delivery &amp; Product/</a:t>
            </a:r>
          </a:p>
          <a:p>
            <a:r>
              <a:rPr lang="en-US" dirty="0" smtClean="0"/>
              <a:t>Service Issues</a:t>
            </a:r>
          </a:p>
          <a:p>
            <a:r>
              <a:rPr lang="en-US" b="1" dirty="0" smtClean="0"/>
              <a:t>(&gt;60%)</a:t>
            </a:r>
            <a:endParaRPr lang="en-US" b="1" dirty="0"/>
          </a:p>
        </p:txBody>
      </p:sp>
      <p:cxnSp>
        <p:nvCxnSpPr>
          <p:cNvPr id="10" name="Straight Arrow Connector 9"/>
          <p:cNvCxnSpPr/>
          <p:nvPr/>
        </p:nvCxnSpPr>
        <p:spPr>
          <a:xfrm>
            <a:off x="2362200" y="2209800"/>
            <a:ext cx="914400" cy="762000"/>
          </a:xfrm>
          <a:prstGeom prst="straightConnector1">
            <a:avLst/>
          </a:prstGeom>
          <a:ln w="25400">
            <a:solidFill>
              <a:schemeClr val="tx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1981200" y="3352801"/>
            <a:ext cx="2133600" cy="533399"/>
          </a:xfrm>
          <a:prstGeom prst="straightConnector1">
            <a:avLst/>
          </a:prstGeom>
          <a:ln w="25400">
            <a:solidFill>
              <a:schemeClr val="tx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4800600" y="2590800"/>
            <a:ext cx="1981200" cy="838200"/>
          </a:xfrm>
          <a:prstGeom prst="straightConnector1">
            <a:avLst/>
          </a:prstGeom>
          <a:ln w="25400">
            <a:solidFill>
              <a:schemeClr val="tx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flipV="1">
            <a:off x="4038600" y="3733800"/>
            <a:ext cx="2895600" cy="152400"/>
          </a:xfrm>
          <a:prstGeom prst="straightConnector1">
            <a:avLst/>
          </a:prstGeom>
          <a:ln w="25400">
            <a:solidFill>
              <a:schemeClr val="tx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flipV="1">
            <a:off x="3581400" y="4419600"/>
            <a:ext cx="381000" cy="1143000"/>
          </a:xfrm>
          <a:prstGeom prst="straightConnector1">
            <a:avLst/>
          </a:prstGeom>
          <a:ln w="25400">
            <a:solidFill>
              <a:schemeClr val="tx2">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381000" y="914400"/>
            <a:ext cx="8382000" cy="646331"/>
          </a:xfrm>
          <a:prstGeom prst="rect">
            <a:avLst/>
          </a:prstGeom>
          <a:solidFill>
            <a:schemeClr val="accent5">
              <a:lumMod val="75000"/>
            </a:schemeClr>
          </a:solidFill>
        </p:spPr>
        <p:txBody>
          <a:bodyPr wrap="square" rtlCol="0">
            <a:spAutoFit/>
          </a:bodyPr>
          <a:lstStyle/>
          <a:p>
            <a:pPr algn="ctr"/>
            <a:r>
              <a:rPr lang="en-US" b="1" dirty="0" smtClean="0">
                <a:solidFill>
                  <a:schemeClr val="bg1"/>
                </a:solidFill>
              </a:rPr>
              <a:t>Most Prevalent Category of e-Commerce Problems in Each of the 5 Member States with the Most e-Commerce Consumer Complaints</a:t>
            </a:r>
            <a:endParaRPr lang="en-US" b="1" dirty="0">
              <a:solidFill>
                <a:schemeClr val="bg1"/>
              </a:solidFill>
            </a:endParaRPr>
          </a:p>
        </p:txBody>
      </p:sp>
      <p:sp>
        <p:nvSpPr>
          <p:cNvPr id="16" name="TextBox 15"/>
          <p:cNvSpPr txBox="1"/>
          <p:nvPr/>
        </p:nvSpPr>
        <p:spPr>
          <a:xfrm>
            <a:off x="152400" y="6428601"/>
            <a:ext cx="8229600" cy="276999"/>
          </a:xfrm>
          <a:prstGeom prst="rect">
            <a:avLst/>
          </a:prstGeom>
          <a:noFill/>
        </p:spPr>
        <p:txBody>
          <a:bodyPr wrap="square" rtlCol="0">
            <a:spAutoFit/>
          </a:bodyPr>
          <a:lstStyle/>
          <a:p>
            <a:r>
              <a:rPr lang="en-US" sz="1200" dirty="0" smtClean="0">
                <a:solidFill>
                  <a:schemeClr val="bg1"/>
                </a:solidFill>
              </a:rPr>
              <a:t>Source: The European Online Marketplace: Consumer Complaints 2008-2009</a:t>
            </a:r>
            <a:endParaRPr lang="en-US" sz="1200" dirty="0">
              <a:solidFill>
                <a:schemeClr val="bg1"/>
              </a:solidFill>
            </a:endParaRPr>
          </a:p>
        </p:txBody>
      </p:sp>
      <p:sp>
        <p:nvSpPr>
          <p:cNvPr id="17" name="Slide Number Placeholder 16"/>
          <p:cNvSpPr>
            <a:spLocks noGrp="1"/>
          </p:cNvSpPr>
          <p:nvPr>
            <p:ph type="sldNum" sz="quarter" idx="12"/>
          </p:nvPr>
        </p:nvSpPr>
        <p:spPr/>
        <p:txBody>
          <a:bodyPr/>
          <a:lstStyle/>
          <a:p>
            <a:fld id="{DE6670D6-F1EF-4E4E-BE9C-5D8B6D21C5F5}"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2648" y="155448"/>
            <a:ext cx="7927848" cy="707886"/>
          </a:xfrm>
          <a:prstGeom prst="rect">
            <a:avLst/>
          </a:prstGeom>
          <a:noFill/>
        </p:spPr>
        <p:txBody>
          <a:bodyPr wrap="square" rtlCol="0">
            <a:spAutoFit/>
          </a:bodyPr>
          <a:lstStyle/>
          <a:p>
            <a:pPr algn="ctr"/>
            <a:r>
              <a:rPr lang="en-US" sz="2000" b="1" dirty="0" smtClean="0"/>
              <a:t>Existing ADR Schemes in the EU: Mediation, Conciliation, Ombudsman, Complaints Boards, Arbitrations, &amp; Online Dispute Resolution</a:t>
            </a:r>
            <a:endParaRPr lang="en-US" sz="2000" b="1" dirty="0"/>
          </a:p>
        </p:txBody>
      </p:sp>
      <p:graphicFrame>
        <p:nvGraphicFramePr>
          <p:cNvPr id="3" name="Diagram 2"/>
          <p:cNvGraphicFramePr/>
          <p:nvPr/>
        </p:nvGraphicFramePr>
        <p:xfrm>
          <a:off x="0" y="1512332"/>
          <a:ext cx="9144000" cy="48884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914400" y="1143000"/>
            <a:ext cx="1491114" cy="369332"/>
          </a:xfrm>
          <a:prstGeom prst="rect">
            <a:avLst/>
          </a:prstGeom>
          <a:noFill/>
        </p:spPr>
        <p:txBody>
          <a:bodyPr wrap="square" rtlCol="0">
            <a:spAutoFit/>
          </a:bodyPr>
          <a:lstStyle/>
          <a:p>
            <a:r>
              <a:rPr lang="en-US" b="1" u="sng" dirty="0" smtClean="0"/>
              <a:t>ADR Schemes</a:t>
            </a:r>
            <a:endParaRPr lang="en-US" b="1" u="sng" dirty="0"/>
          </a:p>
        </p:txBody>
      </p:sp>
      <p:sp>
        <p:nvSpPr>
          <p:cNvPr id="5" name="TextBox 4"/>
          <p:cNvSpPr txBox="1"/>
          <p:nvPr/>
        </p:nvSpPr>
        <p:spPr>
          <a:xfrm>
            <a:off x="5111614" y="1143000"/>
            <a:ext cx="1136786" cy="369332"/>
          </a:xfrm>
          <a:prstGeom prst="rect">
            <a:avLst/>
          </a:prstGeom>
          <a:noFill/>
        </p:spPr>
        <p:txBody>
          <a:bodyPr wrap="square" rtlCol="0">
            <a:spAutoFit/>
          </a:bodyPr>
          <a:lstStyle/>
          <a:p>
            <a:r>
              <a:rPr lang="en-US" b="1" u="sng" dirty="0"/>
              <a:t>D</a:t>
            </a:r>
            <a:r>
              <a:rPr lang="en-US" b="1" u="sng" dirty="0" smtClean="0"/>
              <a:t>efinition</a:t>
            </a:r>
            <a:endParaRPr lang="en-US" b="1" u="sng" dirty="0"/>
          </a:p>
        </p:txBody>
      </p:sp>
      <p:sp>
        <p:nvSpPr>
          <p:cNvPr id="6" name="TextBox 5"/>
          <p:cNvSpPr txBox="1"/>
          <p:nvPr/>
        </p:nvSpPr>
        <p:spPr>
          <a:xfrm>
            <a:off x="152400" y="6428601"/>
            <a:ext cx="8229600" cy="276999"/>
          </a:xfrm>
          <a:prstGeom prst="rect">
            <a:avLst/>
          </a:prstGeom>
          <a:noFill/>
        </p:spPr>
        <p:txBody>
          <a:bodyPr wrap="square" rtlCol="0">
            <a:spAutoFit/>
          </a:bodyPr>
          <a:lstStyle/>
          <a:p>
            <a:r>
              <a:rPr lang="en-US" sz="1200" dirty="0" smtClean="0">
                <a:solidFill>
                  <a:schemeClr val="bg1"/>
                </a:solidFill>
              </a:rPr>
              <a:t>Source: Cross-Border Dispute Resolution Mechanisms in Europe – Practical Reflections on the Need and Availability </a:t>
            </a:r>
            <a:endParaRPr lang="en-US" sz="1200" dirty="0">
              <a:solidFill>
                <a:schemeClr val="bg1"/>
              </a:solidFill>
            </a:endParaRPr>
          </a:p>
        </p:txBody>
      </p:sp>
      <p:sp>
        <p:nvSpPr>
          <p:cNvPr id="7" name="Slide Number Placeholder 6"/>
          <p:cNvSpPr>
            <a:spLocks noGrp="1"/>
          </p:cNvSpPr>
          <p:nvPr>
            <p:ph type="sldNum" sz="quarter" idx="12"/>
          </p:nvPr>
        </p:nvSpPr>
        <p:spPr/>
        <p:txBody>
          <a:bodyPr/>
          <a:lstStyle/>
          <a:p>
            <a:fld id="{DE6670D6-F1EF-4E4E-BE9C-5D8B6D21C5F5}"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1371600"/>
            <a:ext cx="8001000" cy="12954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12648" y="155448"/>
            <a:ext cx="7927848" cy="704088"/>
          </a:xfrm>
          <a:prstGeom prst="rect">
            <a:avLst/>
          </a:prstGeom>
          <a:noFill/>
        </p:spPr>
        <p:txBody>
          <a:bodyPr wrap="square" rtlCol="0">
            <a:spAutoFit/>
          </a:bodyPr>
          <a:lstStyle/>
          <a:p>
            <a:pPr algn="ctr"/>
            <a:r>
              <a:rPr lang="en-US" sz="2000" b="1" dirty="0" smtClean="0"/>
              <a:t>Over 750 ADR Providers Operate in the EU, However, ADR Access Remains Inconsistent and Incomplete</a:t>
            </a:r>
            <a:endParaRPr lang="en-US" sz="2000" b="1" dirty="0"/>
          </a:p>
        </p:txBody>
      </p:sp>
      <p:sp>
        <p:nvSpPr>
          <p:cNvPr id="6" name="TextBox 5"/>
          <p:cNvSpPr txBox="1"/>
          <p:nvPr/>
        </p:nvSpPr>
        <p:spPr>
          <a:xfrm>
            <a:off x="609600" y="1447800"/>
            <a:ext cx="4917674" cy="707886"/>
          </a:xfrm>
          <a:prstGeom prst="rect">
            <a:avLst/>
          </a:prstGeom>
          <a:noFill/>
        </p:spPr>
        <p:txBody>
          <a:bodyPr wrap="square" rtlCol="0">
            <a:spAutoFit/>
          </a:bodyPr>
          <a:lstStyle/>
          <a:p>
            <a:r>
              <a:rPr lang="en-US" b="1" dirty="0" smtClean="0"/>
              <a:t>Half </a:t>
            </a:r>
            <a:r>
              <a:rPr lang="en-US" sz="2000" b="1" dirty="0" smtClean="0"/>
              <a:t>of EU countries have from 2 to 30 officially approved ADR providers…</a:t>
            </a:r>
            <a:endParaRPr lang="en-US" sz="2000" b="1" dirty="0"/>
          </a:p>
        </p:txBody>
      </p:sp>
      <p:sp>
        <p:nvSpPr>
          <p:cNvPr id="7" name="Rectangle 6"/>
          <p:cNvSpPr/>
          <p:nvPr/>
        </p:nvSpPr>
        <p:spPr>
          <a:xfrm>
            <a:off x="3810000" y="1905000"/>
            <a:ext cx="4724400" cy="707886"/>
          </a:xfrm>
          <a:prstGeom prst="rect">
            <a:avLst/>
          </a:prstGeom>
        </p:spPr>
        <p:txBody>
          <a:bodyPr wrap="square">
            <a:spAutoFit/>
          </a:bodyPr>
          <a:lstStyle/>
          <a:p>
            <a:pPr algn="r"/>
            <a:r>
              <a:rPr lang="en-US" sz="2000" b="1" dirty="0" smtClean="0"/>
              <a:t>…</a:t>
            </a:r>
            <a:r>
              <a:rPr lang="en-US" sz="2000" b="1" dirty="0" smtClean="0">
                <a:solidFill>
                  <a:srgbClr val="FF0000"/>
                </a:solidFill>
              </a:rPr>
              <a:t>however, a full THIRD of EU countries </a:t>
            </a:r>
          </a:p>
          <a:p>
            <a:pPr algn="r"/>
            <a:r>
              <a:rPr lang="en-US" sz="2000" b="1" dirty="0" smtClean="0">
                <a:solidFill>
                  <a:srgbClr val="FF0000"/>
                </a:solidFill>
              </a:rPr>
              <a:t>have no or only 1 approved ADR provider</a:t>
            </a:r>
            <a:r>
              <a:rPr lang="en-US" dirty="0" smtClean="0"/>
              <a:t> </a:t>
            </a:r>
          </a:p>
        </p:txBody>
      </p:sp>
      <p:sp>
        <p:nvSpPr>
          <p:cNvPr id="10" name="TextBox 9"/>
          <p:cNvSpPr txBox="1"/>
          <p:nvPr/>
        </p:nvSpPr>
        <p:spPr>
          <a:xfrm>
            <a:off x="457200" y="2799814"/>
            <a:ext cx="4068673" cy="3385542"/>
          </a:xfrm>
          <a:prstGeom prst="rect">
            <a:avLst/>
          </a:prstGeom>
          <a:noFill/>
        </p:spPr>
        <p:txBody>
          <a:bodyPr wrap="square" rtlCol="0">
            <a:spAutoFit/>
          </a:bodyPr>
          <a:lstStyle/>
          <a:p>
            <a:r>
              <a:rPr lang="en-US" b="1" u="sng" dirty="0" smtClean="0"/>
              <a:t>Access to ADR is Inconsistent</a:t>
            </a:r>
          </a:p>
          <a:p>
            <a:endParaRPr lang="en-US" b="1" dirty="0" smtClean="0"/>
          </a:p>
          <a:p>
            <a:endParaRPr lang="en-US" b="1" dirty="0" smtClean="0"/>
          </a:p>
          <a:p>
            <a:pPr marL="342900" indent="-342900">
              <a:buAutoNum type="arabicPeriod"/>
            </a:pPr>
            <a:r>
              <a:rPr lang="en-US" sz="1600" b="1" dirty="0" smtClean="0"/>
              <a:t>Funding</a:t>
            </a:r>
            <a:r>
              <a:rPr lang="en-US" sz="1600" dirty="0" smtClean="0"/>
              <a:t> - Consumers must pay a fee for ADR in 23% of EU countries</a:t>
            </a:r>
          </a:p>
          <a:p>
            <a:pPr marL="342900" indent="-342900">
              <a:buAutoNum type="arabicPeriod"/>
            </a:pPr>
            <a:r>
              <a:rPr lang="en-US" sz="1600" b="1" dirty="0" smtClean="0"/>
              <a:t>Alternative Languages – </a:t>
            </a:r>
            <a:r>
              <a:rPr lang="en-US" sz="1600" dirty="0" smtClean="0"/>
              <a:t>19% of ADR providers offer services only in their own language</a:t>
            </a:r>
            <a:endParaRPr lang="en-US" sz="1600" b="1" dirty="0" smtClean="0"/>
          </a:p>
          <a:p>
            <a:pPr marL="342900" indent="-342900">
              <a:buAutoNum type="arabicPeriod"/>
            </a:pPr>
            <a:r>
              <a:rPr lang="en-US" sz="1600" b="1" dirty="0" smtClean="0"/>
              <a:t>Min/Max Claim Values – </a:t>
            </a:r>
            <a:r>
              <a:rPr lang="en-US" sz="1600" dirty="0" smtClean="0"/>
              <a:t>23% of countries have min/max claim value barriers to ADR</a:t>
            </a:r>
            <a:endParaRPr lang="en-US" sz="1600" b="1" dirty="0" smtClean="0"/>
          </a:p>
          <a:p>
            <a:pPr marL="342900" indent="-342900">
              <a:buAutoNum type="arabicPeriod"/>
            </a:pPr>
            <a:r>
              <a:rPr lang="en-US" sz="1600" b="1" dirty="0" smtClean="0"/>
              <a:t>Enforcement – </a:t>
            </a:r>
            <a:r>
              <a:rPr lang="en-US" sz="1600" dirty="0" smtClean="0"/>
              <a:t>67% of ADR providers have  no ability to require traders to participate in ADR when a consumer brings a claim</a:t>
            </a:r>
            <a:endParaRPr lang="en-US" sz="1600" b="1" dirty="0" smtClean="0"/>
          </a:p>
        </p:txBody>
      </p:sp>
      <p:sp>
        <p:nvSpPr>
          <p:cNvPr id="11" name="Rectangle 10"/>
          <p:cNvSpPr/>
          <p:nvPr/>
        </p:nvSpPr>
        <p:spPr>
          <a:xfrm>
            <a:off x="4648200" y="2799814"/>
            <a:ext cx="4114800" cy="3385542"/>
          </a:xfrm>
          <a:prstGeom prst="rect">
            <a:avLst/>
          </a:prstGeom>
        </p:spPr>
        <p:txBody>
          <a:bodyPr wrap="square">
            <a:spAutoFit/>
          </a:bodyPr>
          <a:lstStyle/>
          <a:p>
            <a:r>
              <a:rPr lang="en-US" b="1" u="sng" dirty="0" smtClean="0"/>
              <a:t>Access to ADR is Spotty Across Geographic &amp; Industry Lines </a:t>
            </a:r>
          </a:p>
          <a:p>
            <a:endParaRPr lang="en-US" b="1" dirty="0" smtClean="0"/>
          </a:p>
          <a:p>
            <a:pPr marL="342900" indent="-342900">
              <a:buFont typeface="+mj-lt"/>
              <a:buAutoNum type="arabicPeriod"/>
            </a:pPr>
            <a:r>
              <a:rPr lang="en-US" sz="1600" b="1" dirty="0" smtClean="0"/>
              <a:t>ADR not feasible </a:t>
            </a:r>
            <a:r>
              <a:rPr lang="en-US" sz="1600" dirty="0" smtClean="0"/>
              <a:t>in vast majority of cases, because 1) ADR possibility does not exist or; 2) there are limitations on the ADR providers’ competence in the case.</a:t>
            </a:r>
          </a:p>
          <a:p>
            <a:pPr marL="342900" indent="-342900">
              <a:buFont typeface="+mj-lt"/>
              <a:buAutoNum type="arabicPeriod"/>
            </a:pPr>
            <a:r>
              <a:rPr lang="en-US" sz="1600" b="1" dirty="0" smtClean="0"/>
              <a:t>ADR providers are significantly limited </a:t>
            </a:r>
            <a:r>
              <a:rPr lang="en-US" sz="1600" dirty="0" smtClean="0"/>
              <a:t>in their ability to accept to only those cases concerning members of a certain organization, where the trader agrees to the ADR process, or which are located in a certain geography.</a:t>
            </a:r>
          </a:p>
        </p:txBody>
      </p:sp>
      <p:sp>
        <p:nvSpPr>
          <p:cNvPr id="12" name="TextBox 11"/>
          <p:cNvSpPr txBox="1"/>
          <p:nvPr/>
        </p:nvSpPr>
        <p:spPr>
          <a:xfrm>
            <a:off x="152400" y="6428601"/>
            <a:ext cx="8229600" cy="276999"/>
          </a:xfrm>
          <a:prstGeom prst="rect">
            <a:avLst/>
          </a:prstGeom>
          <a:noFill/>
        </p:spPr>
        <p:txBody>
          <a:bodyPr wrap="square" rtlCol="0">
            <a:spAutoFit/>
          </a:bodyPr>
          <a:lstStyle/>
          <a:p>
            <a:r>
              <a:rPr lang="en-US" sz="1200" dirty="0" smtClean="0">
                <a:solidFill>
                  <a:schemeClr val="bg1"/>
                </a:solidFill>
              </a:rPr>
              <a:t>Source: Cross-Border Dispute Resolution Mechanisms in Europe – Practical Reflections on the Need and Availability </a:t>
            </a:r>
            <a:endParaRPr lang="en-US" sz="1200" dirty="0">
              <a:solidFill>
                <a:schemeClr val="bg1"/>
              </a:solidFill>
            </a:endParaRPr>
          </a:p>
        </p:txBody>
      </p:sp>
      <p:sp>
        <p:nvSpPr>
          <p:cNvPr id="13" name="Slide Number Placeholder 12"/>
          <p:cNvSpPr>
            <a:spLocks noGrp="1"/>
          </p:cNvSpPr>
          <p:nvPr>
            <p:ph type="sldNum" sz="quarter" idx="12"/>
          </p:nvPr>
        </p:nvSpPr>
        <p:spPr/>
        <p:txBody>
          <a:bodyPr/>
          <a:lstStyle/>
          <a:p>
            <a:fld id="{DE6670D6-F1EF-4E4E-BE9C-5D8B6D21C5F5}" type="slidenum">
              <a:rPr lang="en-US" smtClean="0"/>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381000" y="1752600"/>
            <a:ext cx="4040188" cy="4648200"/>
          </a:xfrm>
          <a:solidFill>
            <a:schemeClr val="bg1">
              <a:lumMod val="95000"/>
            </a:schemeClr>
          </a:solidFill>
        </p:spPr>
        <p:txBody>
          <a:bodyPr>
            <a:normAutofit/>
          </a:bodyPr>
          <a:lstStyle/>
          <a:p>
            <a:pPr>
              <a:buNone/>
            </a:pPr>
            <a:r>
              <a:rPr lang="en-US" sz="1400" dirty="0" smtClean="0"/>
              <a:t>Consumers are not generally familiar with </a:t>
            </a:r>
            <a:r>
              <a:rPr lang="en-US" sz="1400" i="1" dirty="0" smtClean="0"/>
              <a:t>ANY</a:t>
            </a:r>
            <a:r>
              <a:rPr lang="en-US" sz="1400" dirty="0" smtClean="0"/>
              <a:t> of the resolution mechanisms that are available, let alone ADR.</a:t>
            </a:r>
          </a:p>
          <a:p>
            <a:pPr>
              <a:buNone/>
            </a:pPr>
            <a:endParaRPr lang="en-US" sz="1400" dirty="0" smtClean="0"/>
          </a:p>
          <a:p>
            <a:pPr>
              <a:buNone/>
            </a:pPr>
            <a:r>
              <a:rPr lang="en-US" sz="1400" dirty="0" smtClean="0"/>
              <a:t> 48% of EU consumers will not go to court for a harm below €200 while 8% will never go to a court at all, no matter what the value of their claim. </a:t>
            </a:r>
          </a:p>
          <a:p>
            <a:pPr>
              <a:buNone/>
            </a:pPr>
            <a:endParaRPr lang="en-US" sz="1400" dirty="0" smtClean="0"/>
          </a:p>
          <a:p>
            <a:pPr>
              <a:buNone/>
            </a:pPr>
            <a:r>
              <a:rPr lang="en-US" sz="1400" dirty="0" smtClean="0"/>
              <a:t>Most of the time, no ADR provider exists that is qualified to handle those e-commerce complaints that consumers </a:t>
            </a:r>
            <a:r>
              <a:rPr lang="en-US" sz="1400" i="1" dirty="0" smtClean="0"/>
              <a:t>do </a:t>
            </a:r>
            <a:r>
              <a:rPr lang="en-US" sz="1400" dirty="0" smtClean="0"/>
              <a:t>bring to EU consumer protection entities like ECC-Net. </a:t>
            </a:r>
          </a:p>
        </p:txBody>
      </p:sp>
      <p:sp>
        <p:nvSpPr>
          <p:cNvPr id="5" name="Text Placeholder 4"/>
          <p:cNvSpPr>
            <a:spLocks noGrp="1"/>
          </p:cNvSpPr>
          <p:nvPr>
            <p:ph type="body" idx="1"/>
          </p:nvPr>
        </p:nvSpPr>
        <p:spPr>
          <a:xfrm>
            <a:off x="381000" y="1066800"/>
            <a:ext cx="4040188" cy="639762"/>
          </a:xfrm>
        </p:spPr>
        <p:txBody>
          <a:bodyPr/>
          <a:lstStyle/>
          <a:p>
            <a:pPr algn="ctr"/>
            <a:r>
              <a:rPr lang="en-US" u="sng" dirty="0" smtClean="0">
                <a:solidFill>
                  <a:srgbClr val="002060"/>
                </a:solidFill>
              </a:rPr>
              <a:t>Consumers</a:t>
            </a:r>
            <a:endParaRPr lang="en-US" u="sng" dirty="0">
              <a:solidFill>
                <a:srgbClr val="002060"/>
              </a:solidFill>
            </a:endParaRPr>
          </a:p>
        </p:txBody>
      </p:sp>
      <p:sp>
        <p:nvSpPr>
          <p:cNvPr id="7" name="Text Placeholder 6"/>
          <p:cNvSpPr>
            <a:spLocks noGrp="1"/>
          </p:cNvSpPr>
          <p:nvPr>
            <p:ph type="body" sz="quarter" idx="3"/>
          </p:nvPr>
        </p:nvSpPr>
        <p:spPr>
          <a:xfrm>
            <a:off x="4568825" y="1066800"/>
            <a:ext cx="4041775" cy="639762"/>
          </a:xfrm>
        </p:spPr>
        <p:txBody>
          <a:bodyPr/>
          <a:lstStyle/>
          <a:p>
            <a:pPr algn="ctr"/>
            <a:r>
              <a:rPr lang="en-US" u="sng" dirty="0" smtClean="0">
                <a:solidFill>
                  <a:srgbClr val="002060"/>
                </a:solidFill>
              </a:rPr>
              <a:t>Businesses</a:t>
            </a:r>
            <a:endParaRPr lang="en-US" u="sng" dirty="0">
              <a:solidFill>
                <a:srgbClr val="002060"/>
              </a:solidFill>
            </a:endParaRPr>
          </a:p>
        </p:txBody>
      </p:sp>
      <p:sp>
        <p:nvSpPr>
          <p:cNvPr id="8" name="Content Placeholder 7"/>
          <p:cNvSpPr>
            <a:spLocks noGrp="1"/>
          </p:cNvSpPr>
          <p:nvPr>
            <p:ph sz="quarter" idx="4"/>
          </p:nvPr>
        </p:nvSpPr>
        <p:spPr>
          <a:xfrm>
            <a:off x="4568825" y="1752600"/>
            <a:ext cx="4041775" cy="4572000"/>
          </a:xfrm>
          <a:solidFill>
            <a:schemeClr val="bg1">
              <a:lumMod val="95000"/>
            </a:schemeClr>
          </a:solidFill>
        </p:spPr>
        <p:txBody>
          <a:bodyPr>
            <a:noAutofit/>
          </a:bodyPr>
          <a:lstStyle/>
          <a:p>
            <a:pPr>
              <a:buNone/>
            </a:pPr>
            <a:r>
              <a:rPr lang="en-US" sz="1400" dirty="0" smtClean="0"/>
              <a:t>44% of EU retailers are not even aware of the existence of ADR mechanisms.</a:t>
            </a:r>
          </a:p>
          <a:p>
            <a:pPr>
              <a:buNone/>
            </a:pPr>
            <a:endParaRPr lang="en-US" sz="1000" dirty="0" smtClean="0"/>
          </a:p>
          <a:p>
            <a:pPr>
              <a:buNone/>
            </a:pPr>
            <a:r>
              <a:rPr lang="en-US" sz="1400" dirty="0" smtClean="0"/>
              <a:t>Only 9% of EU retailers had used ADR at all to settle disputes with customers from 2009-11.</a:t>
            </a:r>
          </a:p>
          <a:p>
            <a:pPr>
              <a:buNone/>
            </a:pPr>
            <a:endParaRPr lang="en-US" sz="1000" dirty="0"/>
          </a:p>
          <a:p>
            <a:pPr>
              <a:buNone/>
            </a:pPr>
            <a:r>
              <a:rPr lang="en-US" sz="1400" dirty="0" smtClean="0"/>
              <a:t>ADR is most frequently used by retailers in Denmark (24%) and Norway (21%)</a:t>
            </a:r>
          </a:p>
          <a:p>
            <a:pPr>
              <a:buNone/>
            </a:pPr>
            <a:endParaRPr lang="en-US" sz="1000" dirty="0" smtClean="0"/>
          </a:p>
          <a:p>
            <a:pPr>
              <a:buNone/>
            </a:pPr>
            <a:r>
              <a:rPr lang="en-US" sz="1400" dirty="0" smtClean="0"/>
              <a:t>ADR is least frequently used by retailers in Italy, Sweden, Cyprus, Malta, and France, where no more than 1 in 20 retailers had used ADR from 2009-11.</a:t>
            </a:r>
          </a:p>
          <a:p>
            <a:pPr>
              <a:buNone/>
            </a:pPr>
            <a:endParaRPr lang="en-US" sz="1000" dirty="0" smtClean="0"/>
          </a:p>
          <a:p>
            <a:pPr>
              <a:buNone/>
            </a:pPr>
            <a:r>
              <a:rPr lang="en-US" sz="1400" dirty="0" smtClean="0"/>
              <a:t>An overwhelming majority of businesses have not instituted any ADR policy</a:t>
            </a:r>
          </a:p>
          <a:p>
            <a:pPr>
              <a:buNone/>
            </a:pPr>
            <a:endParaRPr lang="en-US" sz="1000" dirty="0" smtClean="0"/>
          </a:p>
          <a:p>
            <a:pPr>
              <a:buNone/>
            </a:pPr>
            <a:r>
              <a:rPr lang="en-US" sz="1400" dirty="0" smtClean="0"/>
              <a:t>The cost of not utilizing ADR for companies is also high; 45% of corporations reported allocating more than €10,000 in average annual legal costs for EU cross-border disputes.</a:t>
            </a:r>
          </a:p>
          <a:p>
            <a:endParaRPr lang="en-US" sz="1400" dirty="0" smtClean="0"/>
          </a:p>
        </p:txBody>
      </p:sp>
      <p:sp>
        <p:nvSpPr>
          <p:cNvPr id="12" name="TextBox 11"/>
          <p:cNvSpPr txBox="1"/>
          <p:nvPr/>
        </p:nvSpPr>
        <p:spPr>
          <a:xfrm>
            <a:off x="612648" y="155448"/>
            <a:ext cx="7927848" cy="707886"/>
          </a:xfrm>
          <a:prstGeom prst="rect">
            <a:avLst/>
          </a:prstGeom>
          <a:noFill/>
        </p:spPr>
        <p:txBody>
          <a:bodyPr wrap="square" rtlCol="0">
            <a:spAutoFit/>
          </a:bodyPr>
          <a:lstStyle/>
          <a:p>
            <a:pPr algn="ctr"/>
            <a:r>
              <a:rPr lang="en-US" sz="2000" b="1" dirty="0"/>
              <a:t>C</a:t>
            </a:r>
            <a:r>
              <a:rPr lang="en-US" sz="2000" b="1" dirty="0" smtClean="0"/>
              <a:t>urrent Forms of Redress are Ineffective for Consumers and Costly for Businesses, however, Neither Group Regularly Utilizes ADR</a:t>
            </a:r>
            <a:endParaRPr lang="en-US" sz="2000" b="1" dirty="0"/>
          </a:p>
        </p:txBody>
      </p:sp>
      <p:sp>
        <p:nvSpPr>
          <p:cNvPr id="9" name="TextBox 8"/>
          <p:cNvSpPr txBox="1"/>
          <p:nvPr/>
        </p:nvSpPr>
        <p:spPr>
          <a:xfrm>
            <a:off x="152400" y="6428601"/>
            <a:ext cx="8229600" cy="461665"/>
          </a:xfrm>
          <a:prstGeom prst="rect">
            <a:avLst/>
          </a:prstGeom>
          <a:noFill/>
        </p:spPr>
        <p:txBody>
          <a:bodyPr wrap="square" rtlCol="0">
            <a:spAutoFit/>
          </a:bodyPr>
          <a:lstStyle/>
          <a:p>
            <a:r>
              <a:rPr lang="en-US" sz="1200" dirty="0" smtClean="0">
                <a:solidFill>
                  <a:schemeClr val="bg1"/>
                </a:solidFill>
              </a:rPr>
              <a:t>Sources: Consultation paper: On the Use of ADR as a means to resolve disputes related to commercial transactions in the EU; </a:t>
            </a:r>
            <a:br>
              <a:rPr lang="en-US" sz="1200" dirty="0" smtClean="0">
                <a:solidFill>
                  <a:schemeClr val="bg1"/>
                </a:solidFill>
              </a:rPr>
            </a:br>
            <a:r>
              <a:rPr lang="en-US" sz="1200" dirty="0" err="1" smtClean="0">
                <a:solidFill>
                  <a:schemeClr val="bg1"/>
                </a:solidFill>
              </a:rPr>
              <a:t>EUROBarometer</a:t>
            </a:r>
            <a:r>
              <a:rPr lang="en-US" sz="1200" dirty="0" smtClean="0">
                <a:solidFill>
                  <a:schemeClr val="bg1"/>
                </a:solidFill>
              </a:rPr>
              <a:t>: Retailers’ attitudes towards cross-border trade and consumer protection. </a:t>
            </a:r>
            <a:endParaRPr lang="en-US" sz="1200" dirty="0">
              <a:solidFill>
                <a:schemeClr val="bg1"/>
              </a:solidFill>
            </a:endParaRPr>
          </a:p>
        </p:txBody>
      </p:sp>
      <p:sp>
        <p:nvSpPr>
          <p:cNvPr id="10" name="Slide Number Placeholder 9"/>
          <p:cNvSpPr>
            <a:spLocks noGrp="1"/>
          </p:cNvSpPr>
          <p:nvPr>
            <p:ph type="sldNum" sz="quarter" idx="12"/>
          </p:nvPr>
        </p:nvSpPr>
        <p:spPr/>
        <p:txBody>
          <a:bodyPr/>
          <a:lstStyle/>
          <a:p>
            <a:fld id="{DE6670D6-F1EF-4E4E-BE9C-5D8B6D21C5F5}"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encrypted-tbn3.google.com/images?q=tbn:ANd9GcQKubK0gbm3s_4NMeYtPPMOCYBLIN2RxR3vDCQiOcLWOl2_jL6maA"/>
          <p:cNvPicPr>
            <a:picLocks noChangeAspect="1" noChangeArrowheads="1"/>
          </p:cNvPicPr>
          <p:nvPr/>
        </p:nvPicPr>
        <p:blipFill>
          <a:blip r:embed="rId2" cstate="print"/>
          <a:srcRect/>
          <a:stretch>
            <a:fillRect/>
          </a:stretch>
        </p:blipFill>
        <p:spPr bwMode="auto">
          <a:xfrm>
            <a:off x="72793" y="1295400"/>
            <a:ext cx="1394935" cy="1394936"/>
          </a:xfrm>
          <a:prstGeom prst="rect">
            <a:avLst/>
          </a:prstGeom>
          <a:noFill/>
        </p:spPr>
      </p:pic>
      <p:sp>
        <p:nvSpPr>
          <p:cNvPr id="6" name="TextBox 5"/>
          <p:cNvSpPr txBox="1"/>
          <p:nvPr/>
        </p:nvSpPr>
        <p:spPr>
          <a:xfrm>
            <a:off x="1524000" y="1219200"/>
            <a:ext cx="7498084" cy="1569660"/>
          </a:xfrm>
          <a:prstGeom prst="rect">
            <a:avLst/>
          </a:prstGeom>
          <a:noFill/>
          <a:ln>
            <a:solidFill>
              <a:schemeClr val="tx1"/>
            </a:solidFill>
            <a:prstDash val="dash"/>
          </a:ln>
        </p:spPr>
        <p:txBody>
          <a:bodyPr wrap="square" rtlCol="0">
            <a:spAutoFit/>
          </a:bodyPr>
          <a:lstStyle/>
          <a:p>
            <a:r>
              <a:rPr lang="en-US" sz="1600" b="1" dirty="0" smtClean="0"/>
              <a:t>Trusted Shops: </a:t>
            </a:r>
            <a:r>
              <a:rPr lang="en-US" sz="1600" dirty="0" smtClean="0"/>
              <a:t>EU’s most popular </a:t>
            </a:r>
            <a:r>
              <a:rPr lang="en-US" sz="1600" dirty="0" err="1" smtClean="0"/>
              <a:t>trustmark</a:t>
            </a:r>
            <a:r>
              <a:rPr lang="en-US" sz="1600" dirty="0" smtClean="0"/>
              <a:t> provider </a:t>
            </a:r>
          </a:p>
          <a:p>
            <a:pPr>
              <a:buFont typeface="Arial" pitchFamily="34" charset="0"/>
              <a:buChar char="•"/>
            </a:pPr>
            <a:r>
              <a:rPr lang="en-US" sz="1600" b="1" dirty="0" smtClean="0"/>
              <a:t>  </a:t>
            </a:r>
            <a:r>
              <a:rPr lang="en-US" sz="1600" dirty="0" smtClean="0"/>
              <a:t>Approx. </a:t>
            </a:r>
            <a:r>
              <a:rPr lang="en-US" sz="1600" b="1" dirty="0" smtClean="0"/>
              <a:t>12k</a:t>
            </a:r>
            <a:r>
              <a:rPr lang="en-US" sz="1600" dirty="0" smtClean="0"/>
              <a:t> online vendors EU-wide (vast majority in Germany) </a:t>
            </a:r>
          </a:p>
          <a:p>
            <a:pPr>
              <a:buFont typeface="Arial" pitchFamily="34" charset="0"/>
              <a:buChar char="•"/>
            </a:pPr>
            <a:r>
              <a:rPr lang="en-US" sz="1600" b="1" dirty="0" smtClean="0"/>
              <a:t> </a:t>
            </a:r>
            <a:r>
              <a:rPr lang="en-US" sz="1600" dirty="0" smtClean="0"/>
              <a:t>E-</a:t>
            </a:r>
            <a:r>
              <a:rPr lang="en-US" sz="1600" dirty="0" err="1" smtClean="0"/>
              <a:t>tailers</a:t>
            </a:r>
            <a:r>
              <a:rPr lang="en-US" sz="1600" dirty="0" smtClean="0"/>
              <a:t> receiving </a:t>
            </a:r>
            <a:r>
              <a:rPr lang="en-US" sz="1600" dirty="0" err="1" smtClean="0"/>
              <a:t>trustmark</a:t>
            </a:r>
            <a:r>
              <a:rPr lang="en-US" sz="1600" dirty="0" smtClean="0"/>
              <a:t> meet </a:t>
            </a:r>
            <a:r>
              <a:rPr lang="en-US" sz="1600" b="1" dirty="0" smtClean="0"/>
              <a:t>credit worthiness and quality</a:t>
            </a:r>
            <a:r>
              <a:rPr lang="en-US" sz="1600" dirty="0" smtClean="0"/>
              <a:t> criteria. </a:t>
            </a:r>
          </a:p>
          <a:p>
            <a:pPr>
              <a:buFont typeface="Arial" pitchFamily="34" charset="0"/>
              <a:buChar char="•"/>
            </a:pPr>
            <a:r>
              <a:rPr lang="en-US" sz="1600" b="1" dirty="0" smtClean="0"/>
              <a:t> </a:t>
            </a:r>
            <a:r>
              <a:rPr lang="en-US" sz="1600" dirty="0" smtClean="0"/>
              <a:t>Trusted Shops </a:t>
            </a:r>
            <a:r>
              <a:rPr lang="en-US" sz="1600" b="1" dirty="0" smtClean="0"/>
              <a:t>refunds consumer </a:t>
            </a:r>
            <a:r>
              <a:rPr lang="en-US" sz="1600" dirty="0" smtClean="0"/>
              <a:t>purchase in case of non-receipt or return w/o refund.</a:t>
            </a:r>
          </a:p>
          <a:p>
            <a:pPr>
              <a:buFont typeface="Arial" pitchFamily="34" charset="0"/>
              <a:buChar char="•"/>
            </a:pPr>
            <a:r>
              <a:rPr lang="en-US" sz="1600" dirty="0" smtClean="0"/>
              <a:t> </a:t>
            </a:r>
            <a:r>
              <a:rPr lang="en-US" sz="1600" b="1" dirty="0" smtClean="0"/>
              <a:t>All consumers </a:t>
            </a:r>
            <a:r>
              <a:rPr lang="en-US" sz="1600" dirty="0" smtClean="0"/>
              <a:t>(EU-wide and internationally) purchasing at Trusted Shop member eligible for Trusted Shops-provided refund </a:t>
            </a:r>
            <a:endParaRPr lang="en-US" sz="1600" b="1" dirty="0"/>
          </a:p>
        </p:txBody>
      </p:sp>
      <p:pic>
        <p:nvPicPr>
          <p:cNvPr id="1028" name="Picture 4" descr="https://encrypted-tbn0.google.com/images?q=tbn:ANd9GcSQ_eoNb077itNvDmRq-B9CmsFvL3J46knY6MbeF71Mu2CUTTFM3g"/>
          <p:cNvPicPr>
            <a:picLocks noChangeAspect="1" noChangeArrowheads="1"/>
          </p:cNvPicPr>
          <p:nvPr/>
        </p:nvPicPr>
        <p:blipFill>
          <a:blip r:embed="rId3" cstate="print"/>
          <a:srcRect/>
          <a:stretch>
            <a:fillRect/>
          </a:stretch>
        </p:blipFill>
        <p:spPr bwMode="auto">
          <a:xfrm>
            <a:off x="5181600" y="3078718"/>
            <a:ext cx="3429000" cy="1333501"/>
          </a:xfrm>
          <a:prstGeom prst="rect">
            <a:avLst/>
          </a:prstGeom>
          <a:noFill/>
        </p:spPr>
      </p:pic>
      <p:sp>
        <p:nvSpPr>
          <p:cNvPr id="10" name="TextBox 9"/>
          <p:cNvSpPr txBox="1"/>
          <p:nvPr/>
        </p:nvSpPr>
        <p:spPr>
          <a:xfrm>
            <a:off x="381000" y="4115042"/>
            <a:ext cx="1981200" cy="584775"/>
          </a:xfrm>
          <a:prstGeom prst="rect">
            <a:avLst/>
          </a:prstGeom>
          <a:solidFill>
            <a:schemeClr val="accent1"/>
          </a:solidFill>
          <a:effectLst>
            <a:outerShdw blurRad="50800" dist="38100" dir="8100000" algn="tr" rotWithShape="0">
              <a:prstClr val="black">
                <a:alpha val="40000"/>
              </a:prstClr>
            </a:outerShdw>
          </a:effectLst>
        </p:spPr>
        <p:txBody>
          <a:bodyPr wrap="square" rtlCol="0">
            <a:spAutoFit/>
          </a:bodyPr>
          <a:lstStyle/>
          <a:p>
            <a:pPr algn="ctr"/>
            <a:r>
              <a:rPr lang="en-US" sz="1600" b="1" dirty="0" smtClean="0"/>
              <a:t>New Partnership as of April 1, 2012</a:t>
            </a:r>
            <a:endParaRPr lang="en-US" sz="1600" b="1" dirty="0"/>
          </a:p>
        </p:txBody>
      </p:sp>
      <p:sp>
        <p:nvSpPr>
          <p:cNvPr id="11" name="TextBox 10"/>
          <p:cNvSpPr txBox="1"/>
          <p:nvPr/>
        </p:nvSpPr>
        <p:spPr>
          <a:xfrm>
            <a:off x="381000" y="4696361"/>
            <a:ext cx="8641084" cy="1323439"/>
          </a:xfrm>
          <a:prstGeom prst="rect">
            <a:avLst/>
          </a:prstGeom>
          <a:solidFill>
            <a:schemeClr val="bg1">
              <a:lumMod val="85000"/>
            </a:schemeClr>
          </a:solidFill>
          <a:ln w="19050">
            <a:solidFill>
              <a:schemeClr val="tx2"/>
            </a:solidFill>
            <a:prstDash val="solid"/>
          </a:ln>
          <a:effectLst>
            <a:outerShdw blurRad="50800" dist="38100" dir="8100000" algn="tr" rotWithShape="0">
              <a:prstClr val="black">
                <a:alpha val="40000"/>
              </a:prstClr>
            </a:outerShdw>
          </a:effectLst>
        </p:spPr>
        <p:txBody>
          <a:bodyPr wrap="square" rtlCol="0">
            <a:spAutoFit/>
          </a:bodyPr>
          <a:lstStyle/>
          <a:p>
            <a:pPr>
              <a:buFont typeface="Arial" pitchFamily="34" charset="0"/>
              <a:buChar char="•"/>
            </a:pPr>
            <a:r>
              <a:rPr lang="en-US" sz="1600" dirty="0" smtClean="0"/>
              <a:t> Trusted Shops to forward disputes not covered by internal criteria to </a:t>
            </a:r>
            <a:r>
              <a:rPr lang="en-US" sz="1600" dirty="0" err="1" smtClean="0"/>
              <a:t>Der</a:t>
            </a:r>
            <a:r>
              <a:rPr lang="en-US" sz="1600" dirty="0" smtClean="0"/>
              <a:t> Online </a:t>
            </a:r>
            <a:r>
              <a:rPr lang="en-US" sz="1600" dirty="0" err="1" smtClean="0"/>
              <a:t>Schliter</a:t>
            </a:r>
            <a:endParaRPr lang="en-US" sz="1600" b="1" dirty="0" smtClean="0"/>
          </a:p>
          <a:p>
            <a:pPr>
              <a:buFont typeface="Arial" pitchFamily="34" charset="0"/>
              <a:buChar char="•"/>
            </a:pPr>
            <a:r>
              <a:rPr lang="en-US" sz="1600" dirty="0" smtClean="0"/>
              <a:t> Trusted Shops to Require members to participate in Online-</a:t>
            </a:r>
            <a:r>
              <a:rPr lang="en-US" sz="1600" dirty="0" err="1" smtClean="0"/>
              <a:t>Schlicter</a:t>
            </a:r>
            <a:r>
              <a:rPr lang="en-US" sz="1600" dirty="0" smtClean="0"/>
              <a:t>-facilitated mediation as condition of </a:t>
            </a:r>
            <a:r>
              <a:rPr lang="en-US" sz="1600" dirty="0" err="1" smtClean="0"/>
              <a:t>trustmark</a:t>
            </a:r>
            <a:r>
              <a:rPr lang="en-US" sz="1600" dirty="0" smtClean="0"/>
              <a:t>;  Trusted Shops may require </a:t>
            </a:r>
            <a:r>
              <a:rPr lang="en-US" sz="1600" dirty="0" err="1" smtClean="0"/>
              <a:t>trustmark</a:t>
            </a:r>
            <a:r>
              <a:rPr lang="en-US" sz="1600" dirty="0" smtClean="0"/>
              <a:t> recipients to agree to be bound by Online-</a:t>
            </a:r>
            <a:r>
              <a:rPr lang="en-US" sz="1600" dirty="0" err="1" smtClean="0"/>
              <a:t>Schlicter</a:t>
            </a:r>
            <a:r>
              <a:rPr lang="en-US" sz="1600" dirty="0" smtClean="0"/>
              <a:t> decisions [in event of binding decisions]</a:t>
            </a:r>
            <a:endParaRPr lang="en-US" sz="1600" b="1" dirty="0" smtClean="0"/>
          </a:p>
          <a:p>
            <a:pPr>
              <a:buFont typeface="Arial" pitchFamily="34" charset="0"/>
              <a:buChar char="•"/>
            </a:pPr>
            <a:r>
              <a:rPr lang="en-US" sz="1600" dirty="0" smtClean="0"/>
              <a:t> Trusted Shops Anticipates ~500 cases per year </a:t>
            </a:r>
          </a:p>
        </p:txBody>
      </p:sp>
      <p:sp>
        <p:nvSpPr>
          <p:cNvPr id="19" name="TextBox 18"/>
          <p:cNvSpPr txBox="1"/>
          <p:nvPr/>
        </p:nvSpPr>
        <p:spPr>
          <a:xfrm>
            <a:off x="612648" y="155448"/>
            <a:ext cx="7927848" cy="707886"/>
          </a:xfrm>
          <a:prstGeom prst="rect">
            <a:avLst/>
          </a:prstGeom>
          <a:noFill/>
        </p:spPr>
        <p:txBody>
          <a:bodyPr wrap="square" rtlCol="0">
            <a:spAutoFit/>
          </a:bodyPr>
          <a:lstStyle/>
          <a:p>
            <a:pPr algn="ctr"/>
            <a:r>
              <a:rPr lang="en-US" sz="2000" b="1" dirty="0" smtClean="0"/>
              <a:t>Proposed partnership between Trusted Shops and </a:t>
            </a:r>
            <a:r>
              <a:rPr lang="en-US" sz="2000" b="1" dirty="0" err="1" smtClean="0"/>
              <a:t>Der</a:t>
            </a:r>
            <a:r>
              <a:rPr lang="en-US" sz="2000" b="1" dirty="0" smtClean="0"/>
              <a:t> Online </a:t>
            </a:r>
            <a:r>
              <a:rPr lang="en-US" sz="2000" b="1" dirty="0" err="1" smtClean="0"/>
              <a:t>Schlicter</a:t>
            </a:r>
            <a:r>
              <a:rPr lang="en-US" sz="2000" b="1" dirty="0" smtClean="0"/>
              <a:t> could be a model for an EU-wide ODR system</a:t>
            </a:r>
          </a:p>
        </p:txBody>
      </p:sp>
      <p:cxnSp>
        <p:nvCxnSpPr>
          <p:cNvPr id="22" name="Shape 21"/>
          <p:cNvCxnSpPr>
            <a:stCxn id="1026" idx="2"/>
            <a:endCxn id="1028" idx="1"/>
          </p:cNvCxnSpPr>
          <p:nvPr/>
        </p:nvCxnSpPr>
        <p:spPr>
          <a:xfrm rot="16200000" flipH="1">
            <a:off x="2448364" y="1012232"/>
            <a:ext cx="1055133" cy="4411339"/>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52400" y="6428601"/>
            <a:ext cx="8229600" cy="276999"/>
          </a:xfrm>
          <a:prstGeom prst="rect">
            <a:avLst/>
          </a:prstGeom>
          <a:noFill/>
        </p:spPr>
        <p:txBody>
          <a:bodyPr wrap="square" rtlCol="0">
            <a:spAutoFit/>
          </a:bodyPr>
          <a:lstStyle/>
          <a:p>
            <a:r>
              <a:rPr lang="en-US" sz="1200" dirty="0" smtClean="0">
                <a:solidFill>
                  <a:schemeClr val="bg1"/>
                </a:solidFill>
              </a:rPr>
              <a:t>Source: Interviews</a:t>
            </a:r>
            <a:endParaRPr lang="en-US" sz="12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4</a:t>
            </a:fld>
            <a:endParaRPr lang="en-US"/>
          </a:p>
        </p:txBody>
      </p:sp>
      <p:sp>
        <p:nvSpPr>
          <p:cNvPr id="30" name="TextBox 29"/>
          <p:cNvSpPr txBox="1"/>
          <p:nvPr/>
        </p:nvSpPr>
        <p:spPr>
          <a:xfrm>
            <a:off x="2286000" y="318650"/>
            <a:ext cx="4572000" cy="400110"/>
          </a:xfrm>
          <a:prstGeom prst="rect">
            <a:avLst/>
          </a:prstGeom>
          <a:noFill/>
          <a:ln>
            <a:noFill/>
          </a:ln>
        </p:spPr>
        <p:txBody>
          <a:bodyPr wrap="square" rtlCol="0">
            <a:spAutoFit/>
          </a:bodyPr>
          <a:lstStyle/>
          <a:p>
            <a:pPr algn="ctr"/>
            <a:r>
              <a:rPr lang="en-US" sz="2000" b="1" dirty="0" smtClean="0"/>
              <a:t>Presentation Contents </a:t>
            </a:r>
            <a:endParaRPr lang="en-US" sz="2000" b="1" dirty="0"/>
          </a:p>
        </p:txBody>
      </p:sp>
      <p:pic>
        <p:nvPicPr>
          <p:cNvPr id="16" name="Picture 4" descr="https://encrypted-tbn0.google.com/images?q=tbn:ANd9GcSiDFRDZlonrpHIFEB4IuYaqF_8UUVR1VSln4G_gVwEj9tpsx1y"/>
          <p:cNvPicPr>
            <a:picLocks noChangeAspect="1" noChangeArrowheads="1"/>
          </p:cNvPicPr>
          <p:nvPr/>
        </p:nvPicPr>
        <p:blipFill>
          <a:blip r:embed="rId3" cstate="print"/>
          <a:srcRect/>
          <a:stretch>
            <a:fillRect/>
          </a:stretch>
        </p:blipFill>
        <p:spPr bwMode="auto">
          <a:xfrm>
            <a:off x="7924800" y="5411194"/>
            <a:ext cx="1066799" cy="909099"/>
          </a:xfrm>
          <a:prstGeom prst="rect">
            <a:avLst/>
          </a:prstGeom>
          <a:noFill/>
        </p:spPr>
      </p:pic>
      <p:sp>
        <p:nvSpPr>
          <p:cNvPr id="17" name="TextBox 16"/>
          <p:cNvSpPr txBox="1"/>
          <p:nvPr/>
        </p:nvSpPr>
        <p:spPr>
          <a:xfrm>
            <a:off x="1828800" y="1867748"/>
            <a:ext cx="4724400" cy="338554"/>
          </a:xfrm>
          <a:prstGeom prst="rect">
            <a:avLst/>
          </a:prstGeom>
          <a:solidFill>
            <a:schemeClr val="bg1"/>
          </a:solidFill>
          <a:ln>
            <a:solidFill>
              <a:schemeClr val="tx1"/>
            </a:solidFill>
            <a:prstDash val="lgDash"/>
          </a:ln>
        </p:spPr>
        <p:txBody>
          <a:bodyPr wrap="square" rtlCol="0">
            <a:spAutoFit/>
          </a:bodyPr>
          <a:lstStyle/>
          <a:p>
            <a:r>
              <a:rPr lang="en-US" sz="1600" b="1" dirty="0" smtClean="0"/>
              <a:t>Relevant Background </a:t>
            </a:r>
            <a:endParaRPr lang="en-US" sz="1600" b="1" dirty="0"/>
          </a:p>
        </p:txBody>
      </p:sp>
      <p:sp>
        <p:nvSpPr>
          <p:cNvPr id="31" name="TextBox 30"/>
          <p:cNvSpPr txBox="1"/>
          <p:nvPr/>
        </p:nvSpPr>
        <p:spPr>
          <a:xfrm>
            <a:off x="1828800" y="2981666"/>
            <a:ext cx="4727448" cy="338554"/>
          </a:xfrm>
          <a:prstGeom prst="rect">
            <a:avLst/>
          </a:prstGeom>
          <a:solidFill>
            <a:schemeClr val="bg1"/>
          </a:solidFill>
        </p:spPr>
        <p:txBody>
          <a:bodyPr wrap="square" rtlCol="0">
            <a:spAutoFit/>
          </a:bodyPr>
          <a:lstStyle/>
          <a:p>
            <a:r>
              <a:rPr lang="en-US" sz="1600" dirty="0" smtClean="0"/>
              <a:t>Key Findings</a:t>
            </a:r>
            <a:endParaRPr lang="en-US" sz="1600" dirty="0"/>
          </a:p>
        </p:txBody>
      </p:sp>
      <p:sp>
        <p:nvSpPr>
          <p:cNvPr id="32" name="TextBox 31"/>
          <p:cNvSpPr txBox="1"/>
          <p:nvPr/>
        </p:nvSpPr>
        <p:spPr>
          <a:xfrm>
            <a:off x="1828800" y="3538625"/>
            <a:ext cx="4724400" cy="338554"/>
          </a:xfrm>
          <a:prstGeom prst="rect">
            <a:avLst/>
          </a:prstGeom>
          <a:solidFill>
            <a:schemeClr val="bg1"/>
          </a:solidFill>
        </p:spPr>
        <p:txBody>
          <a:bodyPr wrap="square" rtlCol="0">
            <a:spAutoFit/>
          </a:bodyPr>
          <a:lstStyle/>
          <a:p>
            <a:r>
              <a:rPr lang="en-US" sz="1600" dirty="0" smtClean="0"/>
              <a:t>Recommendations</a:t>
            </a:r>
            <a:endParaRPr lang="en-US" sz="1600" dirty="0"/>
          </a:p>
        </p:txBody>
      </p:sp>
      <p:sp>
        <p:nvSpPr>
          <p:cNvPr id="33" name="TextBox 32"/>
          <p:cNvSpPr txBox="1"/>
          <p:nvPr/>
        </p:nvSpPr>
        <p:spPr>
          <a:xfrm>
            <a:off x="1828800" y="4095584"/>
            <a:ext cx="4724400" cy="338554"/>
          </a:xfrm>
          <a:prstGeom prst="rect">
            <a:avLst/>
          </a:prstGeom>
          <a:solidFill>
            <a:schemeClr val="bg1"/>
          </a:solidFill>
        </p:spPr>
        <p:txBody>
          <a:bodyPr wrap="square" rtlCol="0">
            <a:spAutoFit/>
          </a:bodyPr>
          <a:lstStyle/>
          <a:p>
            <a:r>
              <a:rPr lang="en-US" sz="1600" dirty="0" smtClean="0"/>
              <a:t>Implications for Stakeholders</a:t>
            </a:r>
            <a:endParaRPr lang="en-US" sz="1600" dirty="0"/>
          </a:p>
        </p:txBody>
      </p:sp>
      <p:sp>
        <p:nvSpPr>
          <p:cNvPr id="34" name="TextBox 33"/>
          <p:cNvSpPr txBox="1"/>
          <p:nvPr/>
        </p:nvSpPr>
        <p:spPr>
          <a:xfrm>
            <a:off x="1828800" y="1310789"/>
            <a:ext cx="4724400" cy="338554"/>
          </a:xfrm>
          <a:prstGeom prst="rect">
            <a:avLst/>
          </a:prstGeom>
          <a:solidFill>
            <a:schemeClr val="bg1"/>
          </a:solidFill>
        </p:spPr>
        <p:txBody>
          <a:bodyPr wrap="square" rtlCol="0">
            <a:spAutoFit/>
          </a:bodyPr>
          <a:lstStyle/>
          <a:p>
            <a:r>
              <a:rPr lang="en-US" sz="1600" dirty="0" smtClean="0"/>
              <a:t>Executive Summary</a:t>
            </a:r>
            <a:endParaRPr lang="en-US" sz="1600" dirty="0"/>
          </a:p>
        </p:txBody>
      </p:sp>
      <p:sp>
        <p:nvSpPr>
          <p:cNvPr id="35" name="TextBox 34"/>
          <p:cNvSpPr txBox="1"/>
          <p:nvPr/>
        </p:nvSpPr>
        <p:spPr>
          <a:xfrm>
            <a:off x="1828800" y="2424707"/>
            <a:ext cx="4724400" cy="338554"/>
          </a:xfrm>
          <a:prstGeom prst="rect">
            <a:avLst/>
          </a:prstGeom>
          <a:solidFill>
            <a:schemeClr val="bg1"/>
          </a:solidFill>
        </p:spPr>
        <p:txBody>
          <a:bodyPr wrap="square" rtlCol="0">
            <a:spAutoFit/>
          </a:bodyPr>
          <a:lstStyle/>
          <a:p>
            <a:r>
              <a:rPr lang="en-US" sz="1600" dirty="0" smtClean="0"/>
              <a:t>Study Design &amp; Methodology</a:t>
            </a:r>
            <a:endParaRPr lang="en-US" sz="1600" dirty="0"/>
          </a:p>
        </p:txBody>
      </p:sp>
      <p:sp>
        <p:nvSpPr>
          <p:cNvPr id="36" name="TextBox 35"/>
          <p:cNvSpPr txBox="1"/>
          <p:nvPr/>
        </p:nvSpPr>
        <p:spPr>
          <a:xfrm>
            <a:off x="990600" y="1295400"/>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1</a:t>
            </a:r>
            <a:endParaRPr lang="en-US" b="1" dirty="0"/>
          </a:p>
        </p:txBody>
      </p:sp>
      <p:sp>
        <p:nvSpPr>
          <p:cNvPr id="37" name="TextBox 36"/>
          <p:cNvSpPr txBox="1"/>
          <p:nvPr/>
        </p:nvSpPr>
        <p:spPr>
          <a:xfrm>
            <a:off x="990600" y="2409318"/>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3</a:t>
            </a:r>
            <a:endParaRPr lang="en-US" b="1" dirty="0"/>
          </a:p>
        </p:txBody>
      </p:sp>
      <p:sp>
        <p:nvSpPr>
          <p:cNvPr id="38" name="TextBox 37"/>
          <p:cNvSpPr txBox="1"/>
          <p:nvPr/>
        </p:nvSpPr>
        <p:spPr>
          <a:xfrm>
            <a:off x="990600" y="1852359"/>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2</a:t>
            </a:r>
            <a:endParaRPr lang="en-US" b="1" dirty="0"/>
          </a:p>
        </p:txBody>
      </p:sp>
      <p:sp>
        <p:nvSpPr>
          <p:cNvPr id="39" name="TextBox 38"/>
          <p:cNvSpPr txBox="1"/>
          <p:nvPr/>
        </p:nvSpPr>
        <p:spPr>
          <a:xfrm>
            <a:off x="990600" y="2966277"/>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4</a:t>
            </a:r>
            <a:endParaRPr lang="en-US" b="1" dirty="0"/>
          </a:p>
        </p:txBody>
      </p:sp>
      <p:sp>
        <p:nvSpPr>
          <p:cNvPr id="40" name="TextBox 39"/>
          <p:cNvSpPr txBox="1"/>
          <p:nvPr/>
        </p:nvSpPr>
        <p:spPr>
          <a:xfrm>
            <a:off x="990600" y="3523236"/>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5</a:t>
            </a:r>
            <a:endParaRPr lang="en-US" b="1" dirty="0"/>
          </a:p>
        </p:txBody>
      </p:sp>
      <p:sp>
        <p:nvSpPr>
          <p:cNvPr id="41" name="TextBox 40"/>
          <p:cNvSpPr txBox="1"/>
          <p:nvPr/>
        </p:nvSpPr>
        <p:spPr>
          <a:xfrm>
            <a:off x="990600" y="4080195"/>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6</a:t>
            </a:r>
            <a:endParaRPr lang="en-US" b="1" dirty="0"/>
          </a:p>
        </p:txBody>
      </p:sp>
      <p:sp>
        <p:nvSpPr>
          <p:cNvPr id="42" name="TextBox 41"/>
          <p:cNvSpPr txBox="1"/>
          <p:nvPr/>
        </p:nvSpPr>
        <p:spPr>
          <a:xfrm>
            <a:off x="1828800" y="4652546"/>
            <a:ext cx="4724400" cy="338554"/>
          </a:xfrm>
          <a:prstGeom prst="rect">
            <a:avLst/>
          </a:prstGeom>
          <a:solidFill>
            <a:schemeClr val="bg1"/>
          </a:solidFill>
        </p:spPr>
        <p:txBody>
          <a:bodyPr wrap="square" rtlCol="0">
            <a:spAutoFit/>
          </a:bodyPr>
          <a:lstStyle/>
          <a:p>
            <a:r>
              <a:rPr lang="en-US" sz="1600" dirty="0" smtClean="0"/>
              <a:t>Appendices </a:t>
            </a:r>
            <a:endParaRPr lang="en-US" sz="1600" dirty="0"/>
          </a:p>
        </p:txBody>
      </p:sp>
      <p:sp>
        <p:nvSpPr>
          <p:cNvPr id="43" name="TextBox 42"/>
          <p:cNvSpPr txBox="1"/>
          <p:nvPr/>
        </p:nvSpPr>
        <p:spPr>
          <a:xfrm>
            <a:off x="990600" y="4637157"/>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7</a:t>
            </a:r>
            <a:endParaRPr lang="en-US" b="1"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40</a:t>
            </a:fld>
            <a:endParaRPr lang="en-US"/>
          </a:p>
        </p:txBody>
      </p:sp>
      <p:sp>
        <p:nvSpPr>
          <p:cNvPr id="7" name="TextBox 6"/>
          <p:cNvSpPr txBox="1"/>
          <p:nvPr/>
        </p:nvSpPr>
        <p:spPr>
          <a:xfrm>
            <a:off x="381000" y="6396335"/>
            <a:ext cx="7315200" cy="461665"/>
          </a:xfrm>
          <a:prstGeom prst="rect">
            <a:avLst/>
          </a:prstGeom>
          <a:noFill/>
        </p:spPr>
        <p:txBody>
          <a:bodyPr wrap="square" rtlCol="0">
            <a:spAutoFit/>
          </a:bodyPr>
          <a:lstStyle/>
          <a:p>
            <a:r>
              <a:rPr lang="en-US" sz="1200" dirty="0" smtClean="0">
                <a:solidFill>
                  <a:schemeClr val="bg1"/>
                </a:solidFill>
              </a:rPr>
              <a:t>Source: Bruin, </a:t>
            </a:r>
            <a:r>
              <a:rPr lang="en-US" sz="1200" dirty="0" err="1" smtClean="0">
                <a:solidFill>
                  <a:schemeClr val="bg1"/>
                </a:solidFill>
              </a:rPr>
              <a:t>Keuleers</a:t>
            </a:r>
            <a:r>
              <a:rPr lang="en-US" sz="1200" dirty="0" smtClean="0">
                <a:solidFill>
                  <a:schemeClr val="bg1"/>
                </a:solidFill>
              </a:rPr>
              <a:t>, </a:t>
            </a:r>
            <a:r>
              <a:rPr lang="en-US" sz="1200" dirty="0" err="1" smtClean="0">
                <a:solidFill>
                  <a:schemeClr val="bg1"/>
                </a:solidFill>
              </a:rPr>
              <a:t>Lazaro</a:t>
            </a:r>
            <a:r>
              <a:rPr lang="en-US" sz="1200" dirty="0" smtClean="0">
                <a:solidFill>
                  <a:schemeClr val="bg1"/>
                </a:solidFill>
              </a:rPr>
              <a:t>, </a:t>
            </a:r>
            <a:r>
              <a:rPr lang="en-US" sz="1200" dirty="0" err="1" smtClean="0">
                <a:solidFill>
                  <a:schemeClr val="bg1"/>
                </a:solidFill>
              </a:rPr>
              <a:t>Poullet</a:t>
            </a:r>
            <a:r>
              <a:rPr lang="en-US" sz="1200" dirty="0" smtClean="0">
                <a:solidFill>
                  <a:schemeClr val="bg1"/>
                </a:solidFill>
              </a:rPr>
              <a:t>, </a:t>
            </a:r>
            <a:r>
              <a:rPr lang="en-US" sz="1200" dirty="0" err="1" smtClean="0">
                <a:solidFill>
                  <a:schemeClr val="bg1"/>
                </a:solidFill>
              </a:rPr>
              <a:t>Marjolein</a:t>
            </a:r>
            <a:r>
              <a:rPr lang="en-US" sz="1200" dirty="0" smtClean="0">
                <a:solidFill>
                  <a:schemeClr val="bg1"/>
                </a:solidFill>
              </a:rPr>
              <a:t>, “Analysis and Definition of Common Characteristics of Trustmarks and Web Seals in the EU,” 2005. </a:t>
            </a:r>
            <a:endParaRPr lang="en-US" sz="1200" dirty="0">
              <a:solidFill>
                <a:schemeClr val="bg1"/>
              </a:solidFill>
            </a:endParaRPr>
          </a:p>
        </p:txBody>
      </p:sp>
      <p:sp>
        <p:nvSpPr>
          <p:cNvPr id="8" name="TextBox 7"/>
          <p:cNvSpPr txBox="1"/>
          <p:nvPr/>
        </p:nvSpPr>
        <p:spPr>
          <a:xfrm>
            <a:off x="612648" y="155448"/>
            <a:ext cx="7927848" cy="1015663"/>
          </a:xfrm>
          <a:prstGeom prst="rect">
            <a:avLst/>
          </a:prstGeom>
          <a:noFill/>
        </p:spPr>
        <p:txBody>
          <a:bodyPr wrap="square" rtlCol="0">
            <a:spAutoFit/>
          </a:bodyPr>
          <a:lstStyle/>
          <a:p>
            <a:pPr algn="ctr"/>
            <a:r>
              <a:rPr lang="en-US" sz="2000" b="1" dirty="0" smtClean="0"/>
              <a:t>Results from 2005 EU Trustmark Study Indicate that Independent, Private Providers Are Most Effective,  but  Need to Get More Information from Subscribers and Build Trust with Stakeholders</a:t>
            </a:r>
            <a:endParaRPr lang="en-US" sz="2000" b="1" dirty="0"/>
          </a:p>
        </p:txBody>
      </p:sp>
      <p:sp>
        <p:nvSpPr>
          <p:cNvPr id="13" name="Rectangle 12"/>
          <p:cNvSpPr/>
          <p:nvPr/>
        </p:nvSpPr>
        <p:spPr>
          <a:xfrm>
            <a:off x="533400" y="2016442"/>
            <a:ext cx="3657600" cy="4278094"/>
          </a:xfrm>
          <a:prstGeom prst="rect">
            <a:avLst/>
          </a:prstGeom>
        </p:spPr>
        <p:txBody>
          <a:bodyPr wrap="square">
            <a:spAutoFit/>
          </a:bodyPr>
          <a:lstStyle/>
          <a:p>
            <a:r>
              <a:rPr lang="en-US" sz="1600" dirty="0" smtClean="0"/>
              <a:t>Private trustmark schemes are most effective, but modest government subsidies help reduce initial costs</a:t>
            </a:r>
          </a:p>
          <a:p>
            <a:endParaRPr lang="en-US" sz="1600" dirty="0" smtClean="0"/>
          </a:p>
          <a:p>
            <a:r>
              <a:rPr lang="en-US" sz="1600" dirty="0" smtClean="0"/>
              <a:t>Consumer and trader trust of trustmark drives trustmark use. Public endorsement of trustmark scheme is crucial to businesses</a:t>
            </a:r>
          </a:p>
          <a:p>
            <a:endParaRPr lang="en-US" sz="1600" dirty="0" smtClean="0"/>
          </a:p>
          <a:p>
            <a:r>
              <a:rPr lang="en-US" sz="1600" dirty="0" smtClean="0"/>
              <a:t>Trustmarks must do more to monitor compliance by traders</a:t>
            </a:r>
          </a:p>
          <a:p>
            <a:endParaRPr lang="en-US" sz="1600" dirty="0" smtClean="0"/>
          </a:p>
          <a:p>
            <a:endParaRPr lang="en-US" sz="1600" dirty="0" smtClean="0"/>
          </a:p>
          <a:p>
            <a:endParaRPr lang="en-US" sz="1600" dirty="0" smtClean="0"/>
          </a:p>
          <a:p>
            <a:r>
              <a:rPr lang="en-US" sz="1600" dirty="0" smtClean="0"/>
              <a:t>ADR bodies must be independent from </a:t>
            </a:r>
            <a:r>
              <a:rPr lang="en-US" sz="1600" dirty="0" err="1" smtClean="0"/>
              <a:t>trustmarks</a:t>
            </a:r>
            <a:endParaRPr lang="en-US" sz="1600" dirty="0" smtClean="0"/>
          </a:p>
          <a:p>
            <a:endParaRPr lang="en-US" sz="1600" dirty="0"/>
          </a:p>
        </p:txBody>
      </p:sp>
      <p:sp>
        <p:nvSpPr>
          <p:cNvPr id="20" name="Rectangle 19"/>
          <p:cNvSpPr/>
          <p:nvPr/>
        </p:nvSpPr>
        <p:spPr>
          <a:xfrm>
            <a:off x="4495800" y="2011263"/>
            <a:ext cx="4419600" cy="4278094"/>
          </a:xfrm>
          <a:prstGeom prst="rect">
            <a:avLst/>
          </a:prstGeom>
        </p:spPr>
        <p:txBody>
          <a:bodyPr wrap="square">
            <a:spAutoFit/>
          </a:bodyPr>
          <a:lstStyle/>
          <a:p>
            <a:r>
              <a:rPr lang="en-US" sz="1600" dirty="0" smtClean="0"/>
              <a:t>The EU could provide subsidies, promote the use of, or provide information about trustmarks throughout Europe. </a:t>
            </a:r>
          </a:p>
          <a:p>
            <a:endParaRPr lang="en-US" sz="1600" dirty="0" smtClean="0"/>
          </a:p>
          <a:p>
            <a:r>
              <a:rPr lang="en-US" sz="1600" dirty="0" smtClean="0"/>
              <a:t>A central EU clearinghouse could provide information about trustmarks. The EU Commission could establish minimum standards for trustmarks. </a:t>
            </a:r>
          </a:p>
          <a:p>
            <a:endParaRPr lang="en-US" sz="1600" dirty="0" smtClean="0"/>
          </a:p>
          <a:p>
            <a:endParaRPr lang="en-US" sz="1600" dirty="0" smtClean="0"/>
          </a:p>
          <a:p>
            <a:r>
              <a:rPr lang="en-US" sz="1600" dirty="0" smtClean="0"/>
              <a:t>A direct information link to ADR/ODR service providers via the EU ODR platform could automatically provide supplementary data on company compliance with ODR outcomes. </a:t>
            </a:r>
          </a:p>
          <a:p>
            <a:endParaRPr lang="en-US" sz="1600" dirty="0" smtClean="0"/>
          </a:p>
          <a:p>
            <a:r>
              <a:rPr lang="en-US" sz="1600" dirty="0" smtClean="0"/>
              <a:t>The nascent partnership between Trusted Shops and </a:t>
            </a:r>
            <a:r>
              <a:rPr lang="en-US" sz="1600" dirty="0" err="1" smtClean="0"/>
              <a:t>Der</a:t>
            </a:r>
            <a:r>
              <a:rPr lang="en-US" sz="1600" dirty="0" smtClean="0"/>
              <a:t> Online </a:t>
            </a:r>
            <a:r>
              <a:rPr lang="en-US" sz="1600" dirty="0" err="1" smtClean="0"/>
              <a:t>Schlichter</a:t>
            </a:r>
            <a:r>
              <a:rPr lang="en-US" sz="1600" dirty="0" smtClean="0"/>
              <a:t> in Germany could exemplify a powerful model for the EU. </a:t>
            </a:r>
            <a:endParaRPr lang="en-US" sz="1600" dirty="0"/>
          </a:p>
        </p:txBody>
      </p:sp>
      <p:grpSp>
        <p:nvGrpSpPr>
          <p:cNvPr id="14" name="Group 13"/>
          <p:cNvGrpSpPr/>
          <p:nvPr/>
        </p:nvGrpSpPr>
        <p:grpSpPr>
          <a:xfrm>
            <a:off x="1371600" y="1393036"/>
            <a:ext cx="1371600" cy="369332"/>
            <a:chOff x="1371600" y="1393036"/>
            <a:chExt cx="1371600" cy="369332"/>
          </a:xfrm>
        </p:grpSpPr>
        <p:sp>
          <p:nvSpPr>
            <p:cNvPr id="11" name="TextBox 10"/>
            <p:cNvSpPr txBox="1"/>
            <p:nvPr/>
          </p:nvSpPr>
          <p:spPr>
            <a:xfrm>
              <a:off x="1417577" y="1393036"/>
              <a:ext cx="1279646" cy="369332"/>
            </a:xfrm>
            <a:prstGeom prst="rect">
              <a:avLst/>
            </a:prstGeom>
            <a:noFill/>
          </p:spPr>
          <p:txBody>
            <a:bodyPr wrap="none" rtlCol="0">
              <a:spAutoFit/>
            </a:bodyPr>
            <a:lstStyle/>
            <a:p>
              <a:r>
                <a:rPr lang="en-US" b="1" dirty="0" smtClean="0"/>
                <a:t>Key Finding</a:t>
              </a:r>
              <a:endParaRPr lang="en-US" b="1" dirty="0"/>
            </a:p>
          </p:txBody>
        </p:sp>
        <p:cxnSp>
          <p:nvCxnSpPr>
            <p:cNvPr id="21" name="Straight Connector 20"/>
            <p:cNvCxnSpPr/>
            <p:nvPr/>
          </p:nvCxnSpPr>
          <p:spPr>
            <a:xfrm>
              <a:off x="1371600" y="1402803"/>
              <a:ext cx="1371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371600" y="1752600"/>
              <a:ext cx="13716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5" name="Group 14"/>
          <p:cNvGrpSpPr/>
          <p:nvPr/>
        </p:nvGrpSpPr>
        <p:grpSpPr>
          <a:xfrm>
            <a:off x="4608405" y="1393036"/>
            <a:ext cx="3889591" cy="369332"/>
            <a:chOff x="4608405" y="1393036"/>
            <a:chExt cx="3889591" cy="369332"/>
          </a:xfrm>
        </p:grpSpPr>
        <p:sp>
          <p:nvSpPr>
            <p:cNvPr id="12" name="TextBox 11"/>
            <p:cNvSpPr txBox="1"/>
            <p:nvPr/>
          </p:nvSpPr>
          <p:spPr>
            <a:xfrm>
              <a:off x="4608405" y="1393036"/>
              <a:ext cx="3889591" cy="369332"/>
            </a:xfrm>
            <a:prstGeom prst="rect">
              <a:avLst/>
            </a:prstGeom>
            <a:noFill/>
          </p:spPr>
          <p:txBody>
            <a:bodyPr wrap="none" rtlCol="0">
              <a:spAutoFit/>
            </a:bodyPr>
            <a:lstStyle/>
            <a:p>
              <a:r>
                <a:rPr lang="en-US" b="1" dirty="0" smtClean="0"/>
                <a:t>Implications for EU ODR system Design</a:t>
              </a:r>
              <a:endParaRPr lang="en-US" b="1" dirty="0"/>
            </a:p>
          </p:txBody>
        </p:sp>
        <p:cxnSp>
          <p:nvCxnSpPr>
            <p:cNvPr id="23" name="Straight Connector 22"/>
            <p:cNvCxnSpPr/>
            <p:nvPr/>
          </p:nvCxnSpPr>
          <p:spPr>
            <a:xfrm>
              <a:off x="4610100" y="1402803"/>
              <a:ext cx="388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4610100" y="1752600"/>
              <a:ext cx="3886200" cy="0"/>
            </a:xfrm>
            <a:prstGeom prst="line">
              <a:avLst/>
            </a:prstGeom>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41</a:t>
            </a:fld>
            <a:endParaRPr lang="en-US"/>
          </a:p>
        </p:txBody>
      </p:sp>
      <p:sp>
        <p:nvSpPr>
          <p:cNvPr id="5" name="Slide Number Placeholder 3"/>
          <p:cNvSpPr txBox="1">
            <a:spLocks/>
          </p:cNvSpPr>
          <p:nvPr/>
        </p:nvSpPr>
        <p:spPr>
          <a:xfrm>
            <a:off x="8534400" y="6464300"/>
            <a:ext cx="5334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DE6670D6-F1EF-4E4E-BE9C-5D8B6D21C5F5}" type="slidenum">
              <a:rPr kumimoji="0" 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Rectangle 6"/>
          <p:cNvSpPr/>
          <p:nvPr/>
        </p:nvSpPr>
        <p:spPr>
          <a:xfrm>
            <a:off x="8458200" y="0"/>
            <a:ext cx="685800" cy="1447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90800" y="1493967"/>
            <a:ext cx="5638800" cy="3046988"/>
          </a:xfrm>
          <a:prstGeom prst="rect">
            <a:avLst/>
          </a:prstGeom>
        </p:spPr>
        <p:txBody>
          <a:bodyPr wrap="square">
            <a:spAutoFit/>
          </a:bodyPr>
          <a:lstStyle/>
          <a:p>
            <a:endParaRPr lang="en-US" cap="small" dirty="0" smtClean="0"/>
          </a:p>
          <a:p>
            <a:r>
              <a:rPr lang="en-US" sz="2400" b="1" cap="small" dirty="0" smtClean="0"/>
              <a:t>Appendix 3: Country Profiles &amp; Stakeholder Analyses</a:t>
            </a:r>
          </a:p>
          <a:p>
            <a:endParaRPr lang="en-US" cap="small" dirty="0" smtClean="0"/>
          </a:p>
          <a:p>
            <a:r>
              <a:rPr lang="en-US" u="sng" cap="small" dirty="0" smtClean="0"/>
              <a:t>Contents</a:t>
            </a:r>
            <a:r>
              <a:rPr lang="en-US" cap="small" dirty="0" smtClean="0"/>
              <a:t> </a:t>
            </a:r>
          </a:p>
          <a:p>
            <a:pPr>
              <a:buFont typeface="Arial" pitchFamily="34" charset="0"/>
              <a:buChar char="•"/>
            </a:pPr>
            <a:r>
              <a:rPr lang="en-US" cap="small" dirty="0" smtClean="0"/>
              <a:t> Summary of Stakeholder Priorities </a:t>
            </a:r>
          </a:p>
          <a:p>
            <a:pPr>
              <a:buFont typeface="Arial" pitchFamily="34" charset="0"/>
              <a:buChar char="•"/>
            </a:pPr>
            <a:r>
              <a:rPr lang="en-US" cap="small" dirty="0" smtClean="0"/>
              <a:t> Top Line Findings</a:t>
            </a:r>
          </a:p>
          <a:p>
            <a:pPr>
              <a:buFont typeface="Arial" pitchFamily="34" charset="0"/>
              <a:buChar char="•"/>
            </a:pPr>
            <a:r>
              <a:rPr lang="en-US" cap="small" dirty="0" smtClean="0"/>
              <a:t> Country Profile: Germany</a:t>
            </a:r>
          </a:p>
          <a:p>
            <a:pPr>
              <a:buFont typeface="Arial" pitchFamily="34" charset="0"/>
              <a:buChar char="•"/>
            </a:pPr>
            <a:r>
              <a:rPr lang="en-US" cap="small" dirty="0" smtClean="0"/>
              <a:t> Country Profile: United Kingdom</a:t>
            </a:r>
          </a:p>
          <a:p>
            <a:pPr>
              <a:buFont typeface="Arial" pitchFamily="34" charset="0"/>
              <a:buChar char="•"/>
            </a:pPr>
            <a:r>
              <a:rPr lang="en-US" cap="small" dirty="0" smtClean="0"/>
              <a:t> Country Profile: Sweden </a:t>
            </a:r>
          </a:p>
        </p:txBody>
      </p:sp>
      <p:cxnSp>
        <p:nvCxnSpPr>
          <p:cNvPr id="9" name="Straight Connector 8"/>
          <p:cNvCxnSpPr/>
          <p:nvPr/>
        </p:nvCxnSpPr>
        <p:spPr>
          <a:xfrm>
            <a:off x="2438400" y="1569661"/>
            <a:ext cx="0" cy="289560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0" name="Picture 4" descr="https://encrypted-tbn0.google.com/images?q=tbn:ANd9GcSiDFRDZlonrpHIFEB4IuYaqF_8UUVR1VSln4G_gVwEj9tpsx1y"/>
          <p:cNvPicPr>
            <a:picLocks noChangeAspect="1" noChangeArrowheads="1"/>
          </p:cNvPicPr>
          <p:nvPr/>
        </p:nvPicPr>
        <p:blipFill>
          <a:blip r:embed="rId3" cstate="print"/>
          <a:srcRect/>
          <a:stretch>
            <a:fillRect/>
          </a:stretch>
        </p:blipFill>
        <p:spPr bwMode="auto">
          <a:xfrm>
            <a:off x="7924800" y="5411194"/>
            <a:ext cx="1066799" cy="909099"/>
          </a:xfrm>
          <a:prstGeom prst="rect">
            <a:avLst/>
          </a:prstGeom>
          <a:noFill/>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2648" y="152400"/>
            <a:ext cx="7927848" cy="400110"/>
          </a:xfrm>
          <a:prstGeom prst="rect">
            <a:avLst/>
          </a:prstGeom>
          <a:noFill/>
        </p:spPr>
        <p:txBody>
          <a:bodyPr wrap="square" rtlCol="0">
            <a:spAutoFit/>
          </a:bodyPr>
          <a:lstStyle/>
          <a:p>
            <a:pPr algn="ctr"/>
            <a:r>
              <a:rPr lang="en-US" sz="2000" b="1" dirty="0" smtClean="0"/>
              <a:t>Stakeholder Interest Summary: Priority Characteristics</a:t>
            </a:r>
            <a:endParaRPr lang="en-US" sz="2000" b="1" dirty="0"/>
          </a:p>
        </p:txBody>
      </p:sp>
      <p:sp>
        <p:nvSpPr>
          <p:cNvPr id="9" name="TextBox 8"/>
          <p:cNvSpPr txBox="1"/>
          <p:nvPr/>
        </p:nvSpPr>
        <p:spPr>
          <a:xfrm>
            <a:off x="762000" y="996434"/>
            <a:ext cx="514885" cy="369332"/>
          </a:xfrm>
          <a:prstGeom prst="rect">
            <a:avLst/>
          </a:prstGeom>
          <a:noFill/>
        </p:spPr>
        <p:txBody>
          <a:bodyPr wrap="none" rtlCol="0">
            <a:spAutoFit/>
          </a:bodyPr>
          <a:lstStyle/>
          <a:p>
            <a:r>
              <a:rPr lang="en-US" b="1" dirty="0" smtClean="0"/>
              <a:t>UK </a:t>
            </a:r>
            <a:endParaRPr lang="en-US" b="1" dirty="0"/>
          </a:p>
        </p:txBody>
      </p:sp>
      <p:cxnSp>
        <p:nvCxnSpPr>
          <p:cNvPr id="10" name="Straight Connector 9"/>
          <p:cNvCxnSpPr/>
          <p:nvPr/>
        </p:nvCxnSpPr>
        <p:spPr>
          <a:xfrm>
            <a:off x="685800" y="990600"/>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85800" y="1371600"/>
            <a:ext cx="609600"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5600700" y="1524000"/>
            <a:ext cx="1676400" cy="4800600"/>
          </a:xfrm>
          <a:prstGeom prst="rect">
            <a:avLst/>
          </a:prstGeom>
          <a:solidFill>
            <a:schemeClr val="accent3"/>
          </a:solidFill>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spcAft>
                <a:spcPts val="600"/>
              </a:spcAft>
            </a:pPr>
            <a:r>
              <a:rPr lang="en-US" b="1" dirty="0" smtClean="0">
                <a:solidFill>
                  <a:schemeClr val="tx1"/>
                </a:solidFill>
              </a:rPr>
              <a:t>Reliability &amp; Security: </a:t>
            </a:r>
            <a:r>
              <a:rPr lang="en-US" b="1" dirty="0" smtClean="0"/>
              <a:t> Neutrality of decision-makers</a:t>
            </a:r>
          </a:p>
          <a:p>
            <a:r>
              <a:rPr lang="en-US" b="1" dirty="0" smtClean="0"/>
              <a:t> </a:t>
            </a:r>
          </a:p>
          <a:p>
            <a:r>
              <a:rPr lang="en-US" b="1" dirty="0" smtClean="0">
                <a:solidFill>
                  <a:schemeClr val="tx1"/>
                </a:solidFill>
              </a:rPr>
              <a:t>Efficiency: </a:t>
            </a:r>
            <a:r>
              <a:rPr lang="en-US" b="1" dirty="0" smtClean="0"/>
              <a:t>Speedy resolution of disputes </a:t>
            </a:r>
          </a:p>
          <a:p>
            <a:pPr>
              <a:buFont typeface="Arial" pitchFamily="34" charset="0"/>
              <a:buChar char="•"/>
            </a:pPr>
            <a:endParaRPr lang="en-US" b="1" dirty="0" smtClean="0"/>
          </a:p>
          <a:p>
            <a:r>
              <a:rPr lang="en-US" b="1" dirty="0" smtClean="0">
                <a:solidFill>
                  <a:schemeClr val="tx1"/>
                </a:solidFill>
              </a:rPr>
              <a:t>Availability:</a:t>
            </a:r>
            <a:r>
              <a:rPr lang="en-US" b="1" dirty="0" smtClean="0"/>
              <a:t>  Popular awareness of option to file complaint via ODR</a:t>
            </a:r>
            <a:endParaRPr lang="en-US" b="1" dirty="0"/>
          </a:p>
        </p:txBody>
      </p:sp>
      <p:sp>
        <p:nvSpPr>
          <p:cNvPr id="18" name="Rectangle 17"/>
          <p:cNvSpPr/>
          <p:nvPr/>
        </p:nvSpPr>
        <p:spPr>
          <a:xfrm>
            <a:off x="7391400" y="1524000"/>
            <a:ext cx="1676400" cy="4800600"/>
          </a:xfrm>
          <a:prstGeom prst="rect">
            <a:avLst/>
          </a:prstGeom>
          <a:solidFill>
            <a:schemeClr val="accent3"/>
          </a:solidFill>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spcAft>
                <a:spcPts val="600"/>
              </a:spcAft>
            </a:pPr>
            <a:r>
              <a:rPr lang="en-US" b="1" dirty="0" smtClean="0">
                <a:solidFill>
                  <a:schemeClr val="tx1"/>
                </a:solidFill>
              </a:rPr>
              <a:t>Availability:</a:t>
            </a:r>
            <a:r>
              <a:rPr lang="en-US" b="1" dirty="0" smtClean="0"/>
              <a:t>  Popular awareness of option to file complaint via ODR</a:t>
            </a:r>
          </a:p>
          <a:p>
            <a:pPr>
              <a:spcBef>
                <a:spcPts val="600"/>
              </a:spcBef>
              <a:spcAft>
                <a:spcPts val="600"/>
              </a:spcAft>
            </a:pPr>
            <a:r>
              <a:rPr lang="en-US" b="1" dirty="0" smtClean="0">
                <a:solidFill>
                  <a:schemeClr val="tx1"/>
                </a:solidFill>
              </a:rPr>
              <a:t>Reliability &amp; Security</a:t>
            </a:r>
            <a:r>
              <a:rPr lang="en-US" dirty="0" smtClean="0">
                <a:solidFill>
                  <a:schemeClr val="tx1"/>
                </a:solidFill>
              </a:rPr>
              <a:t>: </a:t>
            </a:r>
            <a:r>
              <a:rPr lang="en-US" b="1" dirty="0" smtClean="0"/>
              <a:t>Neutrality of decision-makers</a:t>
            </a:r>
          </a:p>
          <a:p>
            <a:pPr>
              <a:spcBef>
                <a:spcPts val="600"/>
              </a:spcBef>
              <a:spcAft>
                <a:spcPts val="600"/>
              </a:spcAft>
            </a:pPr>
            <a:r>
              <a:rPr lang="en-US" b="1" dirty="0" smtClean="0">
                <a:solidFill>
                  <a:schemeClr val="tx1"/>
                </a:solidFill>
              </a:rPr>
              <a:t>Affordability:</a:t>
            </a:r>
            <a:r>
              <a:rPr lang="en-US" b="1" dirty="0" smtClean="0"/>
              <a:t>  ODR is free or very low-cost to consumers </a:t>
            </a:r>
          </a:p>
          <a:p>
            <a:pPr>
              <a:buFont typeface="Arial" pitchFamily="34" charset="0"/>
              <a:buChar char="•"/>
            </a:pPr>
            <a:endParaRPr lang="en-US" dirty="0"/>
          </a:p>
        </p:txBody>
      </p:sp>
      <p:sp>
        <p:nvSpPr>
          <p:cNvPr id="19" name="Rectangle 18"/>
          <p:cNvSpPr/>
          <p:nvPr/>
        </p:nvSpPr>
        <p:spPr>
          <a:xfrm>
            <a:off x="1981200" y="1524000"/>
            <a:ext cx="1752600" cy="4800600"/>
          </a:xfrm>
          <a:prstGeom prst="rect">
            <a:avLst/>
          </a:prstGeom>
          <a:solidFill>
            <a:schemeClr val="accent3"/>
          </a:solidFill>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rPr>
              <a:t>Reliability: </a:t>
            </a:r>
            <a:r>
              <a:rPr lang="en-US" b="1" dirty="0" smtClean="0"/>
              <a:t> Independence of decision-makers</a:t>
            </a:r>
          </a:p>
          <a:p>
            <a:pPr>
              <a:spcBef>
                <a:spcPts val="600"/>
              </a:spcBef>
              <a:spcAft>
                <a:spcPts val="600"/>
              </a:spcAft>
            </a:pPr>
            <a:r>
              <a:rPr lang="en-US" dirty="0" smtClean="0"/>
              <a:t> </a:t>
            </a:r>
            <a:r>
              <a:rPr lang="en-US" b="1" dirty="0" smtClean="0"/>
              <a:t> </a:t>
            </a:r>
          </a:p>
          <a:p>
            <a:r>
              <a:rPr lang="en-US" b="1" dirty="0" smtClean="0">
                <a:solidFill>
                  <a:schemeClr val="tx1"/>
                </a:solidFill>
              </a:rPr>
              <a:t>Enforcement: </a:t>
            </a:r>
            <a:r>
              <a:rPr lang="en-US" b="1" dirty="0" smtClean="0"/>
              <a:t>Retain access to courts throughout dispute settlement </a:t>
            </a:r>
          </a:p>
          <a:p>
            <a:pPr>
              <a:buFont typeface="Arial" pitchFamily="34" charset="0"/>
              <a:buChar char="•"/>
            </a:pPr>
            <a:endParaRPr lang="en-US" b="1" dirty="0" smtClean="0"/>
          </a:p>
          <a:p>
            <a:r>
              <a:rPr lang="en-US" b="1" dirty="0" smtClean="0">
                <a:solidFill>
                  <a:schemeClr val="tx1"/>
                </a:solidFill>
              </a:rPr>
              <a:t>Fairness: </a:t>
            </a:r>
            <a:r>
              <a:rPr lang="en-US" dirty="0" smtClean="0">
                <a:solidFill>
                  <a:schemeClr val="tx1"/>
                </a:solidFill>
              </a:rPr>
              <a:t> </a:t>
            </a:r>
            <a:r>
              <a:rPr lang="en-US" b="1" dirty="0" smtClean="0"/>
              <a:t>Consumer trust of process, provider, trader</a:t>
            </a:r>
            <a:endParaRPr lang="en-US" b="1" dirty="0"/>
          </a:p>
        </p:txBody>
      </p:sp>
      <p:sp>
        <p:nvSpPr>
          <p:cNvPr id="35" name="Rectangle 34"/>
          <p:cNvSpPr/>
          <p:nvPr/>
        </p:nvSpPr>
        <p:spPr>
          <a:xfrm>
            <a:off x="228600" y="1524000"/>
            <a:ext cx="1676400" cy="4800600"/>
          </a:xfrm>
          <a:prstGeom prst="rect">
            <a:avLst/>
          </a:prstGeom>
          <a:solidFill>
            <a:schemeClr val="accent3"/>
          </a:solidFill>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spcAft>
                <a:spcPts val="600"/>
              </a:spcAft>
            </a:pPr>
            <a:r>
              <a:rPr lang="en-US" b="1" dirty="0" smtClean="0">
                <a:solidFill>
                  <a:schemeClr val="tx1"/>
                </a:solidFill>
              </a:rPr>
              <a:t>Affordability:  </a:t>
            </a:r>
            <a:r>
              <a:rPr lang="en-US" b="1" dirty="0" smtClean="0"/>
              <a:t>Free to consumers, cheap for businesses  </a:t>
            </a:r>
          </a:p>
          <a:p>
            <a:pPr>
              <a:spcBef>
                <a:spcPts val="600"/>
              </a:spcBef>
              <a:spcAft>
                <a:spcPts val="600"/>
              </a:spcAft>
            </a:pPr>
            <a:r>
              <a:rPr lang="en-US" b="1" dirty="0" smtClean="0">
                <a:solidFill>
                  <a:schemeClr val="tx1"/>
                </a:solidFill>
              </a:rPr>
              <a:t>Efficiency:</a:t>
            </a:r>
            <a:r>
              <a:rPr lang="en-US" b="1" dirty="0" smtClean="0"/>
              <a:t> Facilitation of quicker and easier dispute resolution</a:t>
            </a:r>
          </a:p>
          <a:p>
            <a:pPr>
              <a:spcBef>
                <a:spcPts val="600"/>
              </a:spcBef>
              <a:spcAft>
                <a:spcPts val="600"/>
              </a:spcAft>
            </a:pPr>
            <a:r>
              <a:rPr lang="en-US" b="1" dirty="0" smtClean="0">
                <a:solidFill>
                  <a:schemeClr val="tx1"/>
                </a:solidFill>
              </a:rPr>
              <a:t>Fairness:</a:t>
            </a:r>
            <a:r>
              <a:rPr lang="en-US" b="1" dirty="0" smtClean="0"/>
              <a:t>  Consumer  trust of process and provider</a:t>
            </a:r>
          </a:p>
          <a:p>
            <a:pPr>
              <a:buFont typeface="Arial" pitchFamily="34" charset="0"/>
              <a:buChar char="•"/>
            </a:pPr>
            <a:endParaRPr lang="en-US" dirty="0"/>
          </a:p>
        </p:txBody>
      </p:sp>
      <p:grpSp>
        <p:nvGrpSpPr>
          <p:cNvPr id="2" name="Group 53"/>
          <p:cNvGrpSpPr/>
          <p:nvPr/>
        </p:nvGrpSpPr>
        <p:grpSpPr>
          <a:xfrm>
            <a:off x="2324100" y="990600"/>
            <a:ext cx="1066800" cy="381000"/>
            <a:chOff x="2209800" y="1752600"/>
            <a:chExt cx="1066800" cy="381000"/>
          </a:xfrm>
        </p:grpSpPr>
        <p:sp>
          <p:nvSpPr>
            <p:cNvPr id="22" name="TextBox 21"/>
            <p:cNvSpPr txBox="1"/>
            <p:nvPr/>
          </p:nvSpPr>
          <p:spPr>
            <a:xfrm>
              <a:off x="2217656" y="1758434"/>
              <a:ext cx="1058944" cy="369332"/>
            </a:xfrm>
            <a:prstGeom prst="rect">
              <a:avLst/>
            </a:prstGeom>
          </p:spPr>
          <p:txBody>
            <a:bodyPr wrap="none" rtlCol="0">
              <a:spAutoFit/>
            </a:bodyPr>
            <a:lstStyle/>
            <a:p>
              <a:r>
                <a:rPr lang="en-US" b="1" dirty="0" smtClean="0"/>
                <a:t>Germany</a:t>
              </a:r>
              <a:endParaRPr lang="en-US" b="1" dirty="0"/>
            </a:p>
          </p:txBody>
        </p:sp>
        <p:cxnSp>
          <p:nvCxnSpPr>
            <p:cNvPr id="23" name="Straight Connector 22"/>
            <p:cNvCxnSpPr/>
            <p:nvPr/>
          </p:nvCxnSpPr>
          <p:spPr>
            <a:xfrm>
              <a:off x="2209800" y="1752600"/>
              <a:ext cx="1066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2209800" y="2133600"/>
              <a:ext cx="10668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 name="Group 54"/>
          <p:cNvGrpSpPr/>
          <p:nvPr/>
        </p:nvGrpSpPr>
        <p:grpSpPr>
          <a:xfrm>
            <a:off x="4178713" y="990600"/>
            <a:ext cx="938975" cy="381000"/>
            <a:chOff x="4114800" y="1752600"/>
            <a:chExt cx="938975" cy="381000"/>
          </a:xfrm>
        </p:grpSpPr>
        <p:sp>
          <p:nvSpPr>
            <p:cNvPr id="25" name="TextBox 24"/>
            <p:cNvSpPr txBox="1"/>
            <p:nvPr/>
          </p:nvSpPr>
          <p:spPr>
            <a:xfrm>
              <a:off x="4114800" y="1758434"/>
              <a:ext cx="938975" cy="369332"/>
            </a:xfrm>
            <a:prstGeom prst="rect">
              <a:avLst/>
            </a:prstGeom>
            <a:noFill/>
          </p:spPr>
          <p:txBody>
            <a:bodyPr wrap="none" rtlCol="0">
              <a:spAutoFit/>
            </a:bodyPr>
            <a:lstStyle/>
            <a:p>
              <a:r>
                <a:rPr lang="en-US" b="1" dirty="0" smtClean="0"/>
                <a:t>Sweden</a:t>
              </a:r>
              <a:endParaRPr lang="en-US" b="1" dirty="0"/>
            </a:p>
          </p:txBody>
        </p:sp>
        <p:cxnSp>
          <p:nvCxnSpPr>
            <p:cNvPr id="26" name="Straight Connector 25"/>
            <p:cNvCxnSpPr/>
            <p:nvPr/>
          </p:nvCxnSpPr>
          <p:spPr>
            <a:xfrm>
              <a:off x="4127087" y="1752600"/>
              <a:ext cx="914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4127087" y="2133600"/>
              <a:ext cx="9144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5" name="Group 55"/>
          <p:cNvGrpSpPr/>
          <p:nvPr/>
        </p:nvGrpSpPr>
        <p:grpSpPr>
          <a:xfrm>
            <a:off x="5593075" y="990600"/>
            <a:ext cx="1552092" cy="381000"/>
            <a:chOff x="5562600" y="1752600"/>
            <a:chExt cx="1552092" cy="381000"/>
          </a:xfrm>
        </p:grpSpPr>
        <p:sp>
          <p:nvSpPr>
            <p:cNvPr id="28" name="TextBox 27"/>
            <p:cNvSpPr txBox="1"/>
            <p:nvPr/>
          </p:nvSpPr>
          <p:spPr>
            <a:xfrm>
              <a:off x="5562600" y="1758434"/>
              <a:ext cx="1552092" cy="369332"/>
            </a:xfrm>
            <a:prstGeom prst="rect">
              <a:avLst/>
            </a:prstGeom>
            <a:noFill/>
          </p:spPr>
          <p:txBody>
            <a:bodyPr wrap="none" rtlCol="0">
              <a:spAutoFit/>
            </a:bodyPr>
            <a:lstStyle/>
            <a:p>
              <a:r>
                <a:rPr lang="en-US" b="1" dirty="0" smtClean="0"/>
                <a:t>ADR Providers</a:t>
              </a:r>
              <a:endParaRPr lang="en-US" b="1" dirty="0"/>
            </a:p>
          </p:txBody>
        </p:sp>
        <p:cxnSp>
          <p:nvCxnSpPr>
            <p:cNvPr id="29" name="Straight Connector 28"/>
            <p:cNvCxnSpPr/>
            <p:nvPr/>
          </p:nvCxnSpPr>
          <p:spPr>
            <a:xfrm>
              <a:off x="5585462" y="1752600"/>
              <a:ext cx="152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5585462" y="2133600"/>
              <a:ext cx="1524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7" name="Group 56"/>
          <p:cNvGrpSpPr/>
          <p:nvPr/>
        </p:nvGrpSpPr>
        <p:grpSpPr>
          <a:xfrm>
            <a:off x="7391400" y="990600"/>
            <a:ext cx="1676400" cy="381000"/>
            <a:chOff x="7315200" y="1524000"/>
            <a:chExt cx="1676400" cy="381000"/>
          </a:xfrm>
        </p:grpSpPr>
        <p:sp>
          <p:nvSpPr>
            <p:cNvPr id="31" name="TextBox 30"/>
            <p:cNvSpPr txBox="1"/>
            <p:nvPr/>
          </p:nvSpPr>
          <p:spPr>
            <a:xfrm>
              <a:off x="7333047" y="1529834"/>
              <a:ext cx="1640706" cy="369332"/>
            </a:xfrm>
            <a:prstGeom prst="rect">
              <a:avLst/>
            </a:prstGeom>
            <a:noFill/>
          </p:spPr>
          <p:txBody>
            <a:bodyPr wrap="none" rtlCol="0">
              <a:spAutoFit/>
            </a:bodyPr>
            <a:lstStyle/>
            <a:p>
              <a:r>
                <a:rPr lang="en-US" b="1" dirty="0" smtClean="0"/>
                <a:t>Consumer Orgs</a:t>
              </a:r>
              <a:endParaRPr lang="en-US" b="1" dirty="0"/>
            </a:p>
          </p:txBody>
        </p:sp>
        <p:cxnSp>
          <p:nvCxnSpPr>
            <p:cNvPr id="32" name="Straight Connector 31"/>
            <p:cNvCxnSpPr/>
            <p:nvPr/>
          </p:nvCxnSpPr>
          <p:spPr>
            <a:xfrm>
              <a:off x="7315200" y="1524000"/>
              <a:ext cx="1676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7315200" y="1905000"/>
              <a:ext cx="16764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7" name="Rectangle 26"/>
          <p:cNvSpPr/>
          <p:nvPr/>
        </p:nvSpPr>
        <p:spPr>
          <a:xfrm>
            <a:off x="3810000" y="1524000"/>
            <a:ext cx="1676400" cy="4800600"/>
          </a:xfrm>
          <a:prstGeom prst="rect">
            <a:avLst/>
          </a:prstGeom>
          <a:solidFill>
            <a:schemeClr val="accent3"/>
          </a:solidFill>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spcAft>
                <a:spcPts val="600"/>
              </a:spcAft>
            </a:pPr>
            <a:r>
              <a:rPr lang="en-US" b="1" dirty="0" smtClean="0">
                <a:solidFill>
                  <a:schemeClr val="tx1"/>
                </a:solidFill>
              </a:rPr>
              <a:t>Efficiency: </a:t>
            </a:r>
            <a:r>
              <a:rPr lang="en-US" b="1" dirty="0" smtClean="0"/>
              <a:t> Speedy and simple resolution of disputes</a:t>
            </a:r>
          </a:p>
          <a:p>
            <a:r>
              <a:rPr lang="en-US" dirty="0" smtClean="0"/>
              <a:t> </a:t>
            </a:r>
            <a:r>
              <a:rPr lang="en-US" b="1" dirty="0" smtClean="0"/>
              <a:t> </a:t>
            </a:r>
          </a:p>
          <a:p>
            <a:r>
              <a:rPr lang="en-US" b="1" dirty="0" smtClean="0">
                <a:solidFill>
                  <a:schemeClr val="tx1"/>
                </a:solidFill>
              </a:rPr>
              <a:t>Availability:</a:t>
            </a:r>
            <a:r>
              <a:rPr lang="en-US" b="1" dirty="0" smtClean="0"/>
              <a:t> Consumers are aware of and have access to system</a:t>
            </a:r>
          </a:p>
          <a:p>
            <a:pPr>
              <a:buFont typeface="Arial" pitchFamily="34" charset="0"/>
              <a:buChar char="•"/>
            </a:pPr>
            <a:endParaRPr lang="en-US" b="1" dirty="0" smtClean="0"/>
          </a:p>
          <a:p>
            <a:r>
              <a:rPr lang="en-US" b="1" dirty="0" smtClean="0">
                <a:solidFill>
                  <a:schemeClr val="tx1"/>
                </a:solidFill>
              </a:rPr>
              <a:t>Fairness:</a:t>
            </a:r>
            <a:r>
              <a:rPr lang="en-US" b="1" dirty="0" smtClean="0"/>
              <a:t> </a:t>
            </a:r>
            <a:r>
              <a:rPr lang="en-US" dirty="0" smtClean="0"/>
              <a:t> </a:t>
            </a:r>
            <a:r>
              <a:rPr lang="en-US" b="1" dirty="0" smtClean="0"/>
              <a:t>Consumer trust of process, provider, trader</a:t>
            </a:r>
            <a:endParaRPr lang="en-US" b="1" dirty="0"/>
          </a:p>
        </p:txBody>
      </p:sp>
      <p:sp>
        <p:nvSpPr>
          <p:cNvPr id="30" name="TextBox 29"/>
          <p:cNvSpPr txBox="1"/>
          <p:nvPr/>
        </p:nvSpPr>
        <p:spPr>
          <a:xfrm>
            <a:off x="152400" y="6428601"/>
            <a:ext cx="8229600" cy="276999"/>
          </a:xfrm>
          <a:prstGeom prst="rect">
            <a:avLst/>
          </a:prstGeom>
          <a:noFill/>
        </p:spPr>
        <p:txBody>
          <a:bodyPr wrap="square" rtlCol="0">
            <a:spAutoFit/>
          </a:bodyPr>
          <a:lstStyle/>
          <a:p>
            <a:r>
              <a:rPr lang="en-US" sz="1200" dirty="0" smtClean="0">
                <a:solidFill>
                  <a:schemeClr val="bg1"/>
                </a:solidFill>
              </a:rPr>
              <a:t>Source: Interviews and Surveys</a:t>
            </a:r>
            <a:endParaRPr lang="en-US" sz="1200" dirty="0">
              <a:solidFill>
                <a:schemeClr val="bg1"/>
              </a:solidFill>
            </a:endParaRPr>
          </a:p>
        </p:txBody>
      </p:sp>
      <p:sp>
        <p:nvSpPr>
          <p:cNvPr id="33" name="Slide Number Placeholder 32"/>
          <p:cNvSpPr>
            <a:spLocks noGrp="1"/>
          </p:cNvSpPr>
          <p:nvPr>
            <p:ph type="sldNum" sz="quarter" idx="12"/>
          </p:nvPr>
        </p:nvSpPr>
        <p:spPr/>
        <p:txBody>
          <a:bodyPr/>
          <a:lstStyle/>
          <a:p>
            <a:fld id="{DE6670D6-F1EF-4E4E-BE9C-5D8B6D21C5F5}" type="slidenum">
              <a:rPr lang="en-US" smtClean="0"/>
              <a:pPr/>
              <a:t>42</a:t>
            </a:fld>
            <a:endParaRPr lang="en-US"/>
          </a:p>
        </p:txBody>
      </p:sp>
    </p:spTree>
    <p:extLst>
      <p:ext uri="{BB962C8B-B14F-4D97-AF65-F5344CB8AC3E}">
        <p14:creationId xmlns:p14="http://schemas.microsoft.com/office/powerpoint/2010/main" val="53858482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12648" y="0"/>
            <a:ext cx="7924800" cy="1015663"/>
          </a:xfrm>
          <a:prstGeom prst="rect">
            <a:avLst/>
          </a:prstGeom>
          <a:noFill/>
        </p:spPr>
        <p:txBody>
          <a:bodyPr wrap="square" rtlCol="0">
            <a:spAutoFit/>
          </a:bodyPr>
          <a:lstStyle/>
          <a:p>
            <a:pPr algn="ctr"/>
            <a:r>
              <a:rPr lang="en-US" sz="2000" b="1" dirty="0" smtClean="0"/>
              <a:t>Top Line Findings: Industry Ombudsman Schemes are Prevalent in Germany and the UK;  Stakeholders Value Government as an Information Provider</a:t>
            </a:r>
            <a:endParaRPr lang="en-US" sz="2000" b="1" i="1" dirty="0"/>
          </a:p>
        </p:txBody>
      </p:sp>
      <p:sp>
        <p:nvSpPr>
          <p:cNvPr id="7" name="Rectangle 6"/>
          <p:cNvSpPr/>
          <p:nvPr/>
        </p:nvSpPr>
        <p:spPr>
          <a:xfrm>
            <a:off x="228600" y="3333750"/>
            <a:ext cx="1965960" cy="1104900"/>
          </a:xfrm>
          <a:prstGeom prst="rect">
            <a:avLst/>
          </a:prstGeom>
          <a:solidFill>
            <a:schemeClr val="bg1">
              <a:lumMod val="85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Industry ombudsman most  widely used and  trusted  ADR scheme </a:t>
            </a:r>
            <a:endParaRPr lang="en-US" sz="1600" b="1" dirty="0">
              <a:solidFill>
                <a:schemeClr val="tx1"/>
              </a:solidFill>
            </a:endParaRPr>
          </a:p>
        </p:txBody>
      </p:sp>
      <p:sp>
        <p:nvSpPr>
          <p:cNvPr id="8" name="Rectangle 7"/>
          <p:cNvSpPr/>
          <p:nvPr/>
        </p:nvSpPr>
        <p:spPr>
          <a:xfrm>
            <a:off x="228600" y="1619250"/>
            <a:ext cx="1965960" cy="1104900"/>
          </a:xfrm>
          <a:prstGeom prst="rect">
            <a:avLst/>
          </a:prstGeom>
          <a:solidFill>
            <a:schemeClr val="bg1">
              <a:lumMod val="85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The EU-wide ODR system will harness existing ADR infrastructure</a:t>
            </a:r>
            <a:endParaRPr lang="en-US" sz="1600" b="1" dirty="0">
              <a:solidFill>
                <a:schemeClr val="tx1"/>
              </a:solidFill>
            </a:endParaRPr>
          </a:p>
        </p:txBody>
      </p:sp>
      <p:sp>
        <p:nvSpPr>
          <p:cNvPr id="10" name="Rounded Rectangle 9"/>
          <p:cNvSpPr/>
          <p:nvPr/>
        </p:nvSpPr>
        <p:spPr>
          <a:xfrm>
            <a:off x="2667000" y="3200400"/>
            <a:ext cx="6248400" cy="137160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sz="1400" dirty="0" smtClean="0"/>
              <a:t>  </a:t>
            </a:r>
            <a:r>
              <a:rPr lang="en-US" sz="1400" b="1" dirty="0" smtClean="0"/>
              <a:t>Sector-Specific: </a:t>
            </a:r>
            <a:r>
              <a:rPr lang="en-US" sz="1400" dirty="0" err="1" smtClean="0"/>
              <a:t>Ombuds</a:t>
            </a:r>
            <a:r>
              <a:rPr lang="en-US" sz="1400" dirty="0" smtClean="0"/>
              <a:t>-schemes are organized by industry (e.g. banks, insurance, transportation) , with participation stemming from membership in associations, or as required by statute or regulation.  </a:t>
            </a:r>
          </a:p>
          <a:p>
            <a:pPr>
              <a:buFont typeface="Arial" pitchFamily="34" charset="0"/>
              <a:buChar char="•"/>
            </a:pPr>
            <a:r>
              <a:rPr lang="en-US" sz="1400" dirty="0" smtClean="0"/>
              <a:t>  </a:t>
            </a:r>
            <a:r>
              <a:rPr lang="en-US" sz="1400" b="1" dirty="0" smtClean="0"/>
              <a:t>Consumer Preferences: </a:t>
            </a:r>
            <a:r>
              <a:rPr lang="en-US" sz="1400" dirty="0" smtClean="0"/>
              <a:t>The process is typically free for consumers. Ombudsman decisions are binding on traders (up to a maximum value threshold for some), but not binding  on consumers. </a:t>
            </a:r>
            <a:endParaRPr lang="en-US" sz="1400" dirty="0"/>
          </a:p>
        </p:txBody>
      </p:sp>
      <p:sp>
        <p:nvSpPr>
          <p:cNvPr id="11" name="Rounded Rectangle 10"/>
          <p:cNvSpPr/>
          <p:nvPr/>
        </p:nvSpPr>
        <p:spPr>
          <a:xfrm>
            <a:off x="2667000" y="4876800"/>
            <a:ext cx="6248400" cy="137160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sz="1400" dirty="0" smtClean="0"/>
              <a:t> </a:t>
            </a:r>
            <a:r>
              <a:rPr lang="en-US" sz="1400" b="1" dirty="0" smtClean="0"/>
              <a:t>Information Consumers: </a:t>
            </a:r>
            <a:r>
              <a:rPr lang="en-US" sz="1400" dirty="0" smtClean="0"/>
              <a:t>Stakeholders welcome idea of EU as information-provider</a:t>
            </a:r>
            <a:endParaRPr lang="en-US" sz="1400" b="1" dirty="0" smtClean="0"/>
          </a:p>
          <a:p>
            <a:pPr>
              <a:buFont typeface="Arial" pitchFamily="34" charset="0"/>
              <a:buChar char="•"/>
            </a:pPr>
            <a:r>
              <a:rPr lang="en-US" sz="1400" b="1" dirty="0" smtClean="0"/>
              <a:t> Trader Reputation Drives Participation: </a:t>
            </a:r>
            <a:r>
              <a:rPr lang="en-US" sz="1400" dirty="0" smtClean="0"/>
              <a:t>Companies participate in ADR schemes to attract consumers; report interest in ODR for same reason. </a:t>
            </a:r>
          </a:p>
          <a:p>
            <a:pPr>
              <a:buFont typeface="Arial" pitchFamily="34" charset="0"/>
              <a:buChar char="•"/>
            </a:pPr>
            <a:r>
              <a:rPr lang="en-US" sz="1400" dirty="0" smtClean="0"/>
              <a:t> </a:t>
            </a:r>
            <a:r>
              <a:rPr lang="en-US" sz="1400" b="1" dirty="0" smtClean="0"/>
              <a:t>Trustmarks, Blacklists Used by Consumers: </a:t>
            </a:r>
            <a:r>
              <a:rPr lang="en-US" sz="1400" dirty="0" smtClean="0"/>
              <a:t>Online trustmarks relatively prevalent in Germany. Sweden uses blacklists to id noncompliant companies. </a:t>
            </a:r>
          </a:p>
        </p:txBody>
      </p:sp>
      <p:sp>
        <p:nvSpPr>
          <p:cNvPr id="13" name="Slide Number Placeholder 8"/>
          <p:cNvSpPr txBox="1">
            <a:spLocks/>
          </p:cNvSpPr>
          <p:nvPr/>
        </p:nvSpPr>
        <p:spPr>
          <a:xfrm>
            <a:off x="8458200" y="6410186"/>
            <a:ext cx="5334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DE6670D6-F1EF-4E4E-BE9C-5D8B6D21C5F5}" type="slidenum">
              <a:rPr kumimoji="0" 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US" sz="1200" b="0" i="0" u="none" strike="noStrike" kern="1200" cap="none" spc="0" normalizeH="0" baseline="0" noProof="0" dirty="0">
              <a:ln>
                <a:noFill/>
              </a:ln>
              <a:solidFill>
                <a:schemeClr val="tx1"/>
              </a:solidFill>
              <a:effectLst/>
              <a:uLnTx/>
              <a:uFillTx/>
              <a:latin typeface="+mn-lt"/>
              <a:ea typeface="+mn-ea"/>
              <a:cs typeface="+mn-cs"/>
            </a:endParaRPr>
          </a:p>
        </p:txBody>
      </p:sp>
      <p:sp>
        <p:nvSpPr>
          <p:cNvPr id="14" name="Rectangle 13"/>
          <p:cNvSpPr/>
          <p:nvPr/>
        </p:nvSpPr>
        <p:spPr>
          <a:xfrm>
            <a:off x="228600" y="5010150"/>
            <a:ext cx="1965960" cy="1104900"/>
          </a:xfrm>
          <a:prstGeom prst="rect">
            <a:avLst/>
          </a:prstGeom>
          <a:solidFill>
            <a:schemeClr val="bg1">
              <a:lumMod val="85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Reputation-based information systems prevalent, welcomed by stakeholders </a:t>
            </a:r>
            <a:endParaRPr lang="en-US" sz="1600" b="1" dirty="0">
              <a:solidFill>
                <a:schemeClr val="tx1"/>
              </a:solidFill>
            </a:endParaRPr>
          </a:p>
        </p:txBody>
      </p:sp>
      <p:sp>
        <p:nvSpPr>
          <p:cNvPr id="15" name="Rounded Rectangle 14"/>
          <p:cNvSpPr/>
          <p:nvPr/>
        </p:nvSpPr>
        <p:spPr>
          <a:xfrm>
            <a:off x="2667000" y="1524000"/>
            <a:ext cx="6248400" cy="129540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sz="1400" b="1" dirty="0" smtClean="0"/>
              <a:t> ADR/ODR Distinction “Immaterial”: </a:t>
            </a:r>
            <a:r>
              <a:rPr lang="en-US" sz="1400" dirty="0" smtClean="0"/>
              <a:t>Stakeholders think of ODR as technology-infused ADR.  Few expect that ODR will change service provider landscape.</a:t>
            </a:r>
          </a:p>
          <a:p>
            <a:pPr>
              <a:buFont typeface="Arial" pitchFamily="34" charset="0"/>
              <a:buChar char="•"/>
            </a:pPr>
            <a:r>
              <a:rPr lang="en-US" sz="1400" dirty="0" smtClean="0"/>
              <a:t> </a:t>
            </a:r>
            <a:r>
              <a:rPr lang="en-US" sz="1400" b="1" dirty="0" smtClean="0"/>
              <a:t>Desire to maintain current systems: </a:t>
            </a:r>
            <a:r>
              <a:rPr lang="en-US" sz="1400" dirty="0" smtClean="0"/>
              <a:t>Stakeholders believe current systems work, believe national culture and laws should remain influential in driving ADR and ODR processes. </a:t>
            </a:r>
            <a:endParaRPr lang="en-US" sz="1400" dirty="0"/>
          </a:p>
        </p:txBody>
      </p:sp>
      <p:sp>
        <p:nvSpPr>
          <p:cNvPr id="12" name="TextBox 11"/>
          <p:cNvSpPr txBox="1"/>
          <p:nvPr/>
        </p:nvSpPr>
        <p:spPr>
          <a:xfrm>
            <a:off x="298940" y="6511751"/>
            <a:ext cx="2438400" cy="261610"/>
          </a:xfrm>
          <a:prstGeom prst="rect">
            <a:avLst/>
          </a:prstGeom>
          <a:noFill/>
        </p:spPr>
        <p:txBody>
          <a:bodyPr wrap="square" rtlCol="0">
            <a:spAutoFit/>
          </a:bodyPr>
          <a:lstStyle/>
          <a:p>
            <a:r>
              <a:rPr lang="en-US" sz="1100" i="1" dirty="0" smtClean="0">
                <a:solidFill>
                  <a:schemeClr val="bg1"/>
                </a:solidFill>
              </a:rPr>
              <a:t>Source</a:t>
            </a:r>
            <a:r>
              <a:rPr lang="en-US" sz="1100" dirty="0" smtClean="0">
                <a:solidFill>
                  <a:schemeClr val="bg1"/>
                </a:solidFill>
              </a:rPr>
              <a:t>: Interview and survey results</a:t>
            </a:r>
            <a:endParaRPr lang="en-US" sz="1100" dirty="0">
              <a:solidFill>
                <a:schemeClr val="bg1"/>
              </a:solidFill>
            </a:endParaRPr>
          </a:p>
        </p:txBody>
      </p:sp>
      <p:grpSp>
        <p:nvGrpSpPr>
          <p:cNvPr id="2" name="Group 27"/>
          <p:cNvGrpSpPr/>
          <p:nvPr/>
        </p:nvGrpSpPr>
        <p:grpSpPr>
          <a:xfrm>
            <a:off x="762000" y="1066800"/>
            <a:ext cx="914400" cy="369332"/>
            <a:chOff x="762000" y="1415534"/>
            <a:chExt cx="914400" cy="369332"/>
          </a:xfrm>
        </p:grpSpPr>
        <p:sp>
          <p:nvSpPr>
            <p:cNvPr id="19" name="TextBox 18"/>
            <p:cNvSpPr txBox="1"/>
            <p:nvPr/>
          </p:nvSpPr>
          <p:spPr>
            <a:xfrm>
              <a:off x="778214" y="1415534"/>
              <a:ext cx="881973" cy="369332"/>
            </a:xfrm>
            <a:prstGeom prst="rect">
              <a:avLst/>
            </a:prstGeom>
            <a:noFill/>
          </p:spPr>
          <p:txBody>
            <a:bodyPr wrap="none" rtlCol="0">
              <a:spAutoFit/>
            </a:bodyPr>
            <a:lstStyle/>
            <a:p>
              <a:r>
                <a:rPr lang="en-US" b="1" dirty="0" smtClean="0"/>
                <a:t>Finding</a:t>
              </a:r>
              <a:endParaRPr lang="en-US" b="1" dirty="0"/>
            </a:p>
          </p:txBody>
        </p:sp>
        <p:cxnSp>
          <p:nvCxnSpPr>
            <p:cNvPr id="22" name="Straight Connector 21"/>
            <p:cNvCxnSpPr/>
            <p:nvPr/>
          </p:nvCxnSpPr>
          <p:spPr>
            <a:xfrm>
              <a:off x="762000" y="1752600"/>
              <a:ext cx="914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762000" y="1447800"/>
              <a:ext cx="9144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 name="Group 26"/>
          <p:cNvGrpSpPr/>
          <p:nvPr/>
        </p:nvGrpSpPr>
        <p:grpSpPr>
          <a:xfrm>
            <a:off x="5205771" y="1066800"/>
            <a:ext cx="1094659" cy="369332"/>
            <a:chOff x="5205771" y="1415534"/>
            <a:chExt cx="1094659" cy="369332"/>
          </a:xfrm>
        </p:grpSpPr>
        <p:sp>
          <p:nvSpPr>
            <p:cNvPr id="20" name="TextBox 19"/>
            <p:cNvSpPr txBox="1"/>
            <p:nvPr/>
          </p:nvSpPr>
          <p:spPr>
            <a:xfrm>
              <a:off x="5205771" y="1415534"/>
              <a:ext cx="1094659" cy="369332"/>
            </a:xfrm>
            <a:prstGeom prst="rect">
              <a:avLst/>
            </a:prstGeom>
            <a:noFill/>
          </p:spPr>
          <p:txBody>
            <a:bodyPr wrap="none" rtlCol="0">
              <a:spAutoFit/>
            </a:bodyPr>
            <a:lstStyle/>
            <a:p>
              <a:r>
                <a:rPr lang="en-US" b="1" dirty="0" smtClean="0"/>
                <a:t>Rationale</a:t>
              </a:r>
              <a:endParaRPr lang="en-US" b="1" dirty="0"/>
            </a:p>
          </p:txBody>
        </p:sp>
        <p:cxnSp>
          <p:nvCxnSpPr>
            <p:cNvPr id="24" name="Straight Connector 23"/>
            <p:cNvCxnSpPr/>
            <p:nvPr/>
          </p:nvCxnSpPr>
          <p:spPr>
            <a:xfrm>
              <a:off x="5219700" y="1752600"/>
              <a:ext cx="1066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5219700" y="1447800"/>
              <a:ext cx="1066800" cy="0"/>
            </a:xfrm>
            <a:prstGeom prst="line">
              <a:avLst/>
            </a:prstGeom>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4324350"/>
            <a:ext cx="1920240" cy="1104900"/>
          </a:xfrm>
          <a:prstGeom prst="rect">
            <a:avLst/>
          </a:prstGeom>
          <a:solidFill>
            <a:schemeClr val="bg1">
              <a:lumMod val="85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Availability, reliability &amp; security are priority characteristics</a:t>
            </a:r>
            <a:endParaRPr lang="en-US" sz="1600" b="1" dirty="0">
              <a:solidFill>
                <a:schemeClr val="tx1"/>
              </a:solidFill>
            </a:endParaRPr>
          </a:p>
        </p:txBody>
      </p:sp>
      <p:sp>
        <p:nvSpPr>
          <p:cNvPr id="8" name="TextBox 7"/>
          <p:cNvSpPr txBox="1"/>
          <p:nvPr/>
        </p:nvSpPr>
        <p:spPr>
          <a:xfrm>
            <a:off x="536448" y="155448"/>
            <a:ext cx="8150352" cy="1015663"/>
          </a:xfrm>
          <a:prstGeom prst="rect">
            <a:avLst/>
          </a:prstGeom>
          <a:noFill/>
        </p:spPr>
        <p:txBody>
          <a:bodyPr wrap="square" rtlCol="0">
            <a:spAutoFit/>
          </a:bodyPr>
          <a:lstStyle/>
          <a:p>
            <a:pPr algn="ctr"/>
            <a:r>
              <a:rPr lang="en-US" sz="2000" b="1" dirty="0" smtClean="0"/>
              <a:t>Top Line Findings: Stakeholders are Not in Agreement on what “ODR” Means, but Generally they Prioritize Availability, Reliability and Security from any Future System. </a:t>
            </a:r>
            <a:endParaRPr lang="en-US" sz="2000" b="1" i="1" dirty="0"/>
          </a:p>
        </p:txBody>
      </p:sp>
      <p:sp>
        <p:nvSpPr>
          <p:cNvPr id="9" name="Rounded Rectangle 8"/>
          <p:cNvSpPr/>
          <p:nvPr/>
        </p:nvSpPr>
        <p:spPr>
          <a:xfrm>
            <a:off x="2670048" y="3810000"/>
            <a:ext cx="6248400" cy="2133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sz="1500" dirty="0" smtClean="0"/>
              <a:t> </a:t>
            </a:r>
            <a:r>
              <a:rPr lang="en-US" sz="1500" b="1" dirty="0" smtClean="0"/>
              <a:t>Availability: </a:t>
            </a:r>
            <a:r>
              <a:rPr lang="en-US" sz="1500" dirty="0" smtClean="0"/>
              <a:t> Stakeholders desire  increased popular awareness of ODR schemes, coverage of multiple disputes types, industries, languages.  </a:t>
            </a:r>
          </a:p>
          <a:p>
            <a:pPr>
              <a:buFont typeface="Arial" pitchFamily="34" charset="0"/>
              <a:buChar char="•"/>
            </a:pPr>
            <a:r>
              <a:rPr lang="en-US" sz="1500" b="1" dirty="0" smtClean="0"/>
              <a:t> Reliability &amp; Security: </a:t>
            </a:r>
            <a:r>
              <a:rPr lang="en-US" sz="1500" dirty="0" smtClean="0"/>
              <a:t>Stakeholders seek to ensure neutral and competent decision-makers; neutral service providers.  Secure platform to protect  private information.   </a:t>
            </a:r>
          </a:p>
          <a:p>
            <a:pPr>
              <a:buFont typeface="Arial" pitchFamily="34" charset="0"/>
              <a:buChar char="•"/>
            </a:pPr>
            <a:r>
              <a:rPr lang="en-US" sz="1500" dirty="0" smtClean="0"/>
              <a:t> </a:t>
            </a:r>
            <a:r>
              <a:rPr lang="en-US" sz="1500" b="1" dirty="0" smtClean="0"/>
              <a:t>Efficiency &amp; Affordability: </a:t>
            </a:r>
            <a:r>
              <a:rPr lang="en-US" sz="1500" dirty="0" smtClean="0"/>
              <a:t>Stakeholders report interest in affordability and speed, but consumer advocates  accept some payment by consumer; many stakeholders concerned about proposed 30-day settlement deadline. </a:t>
            </a:r>
          </a:p>
        </p:txBody>
      </p:sp>
      <p:sp>
        <p:nvSpPr>
          <p:cNvPr id="12" name="Slide Number Placeholder 11"/>
          <p:cNvSpPr txBox="1">
            <a:spLocks/>
          </p:cNvSpPr>
          <p:nvPr/>
        </p:nvSpPr>
        <p:spPr>
          <a:xfrm>
            <a:off x="6705600" y="6508750"/>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13" name="Rectangle 12"/>
          <p:cNvSpPr/>
          <p:nvPr/>
        </p:nvSpPr>
        <p:spPr>
          <a:xfrm>
            <a:off x="228600" y="2152650"/>
            <a:ext cx="1920240" cy="1104900"/>
          </a:xfrm>
          <a:prstGeom prst="rect">
            <a:avLst/>
          </a:prstGeom>
          <a:solidFill>
            <a:schemeClr val="bg1">
              <a:lumMod val="85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Lack of common definition or widespread use of ODR </a:t>
            </a:r>
            <a:endParaRPr lang="en-US" sz="1600" b="1" dirty="0">
              <a:solidFill>
                <a:schemeClr val="tx1"/>
              </a:solidFill>
            </a:endParaRPr>
          </a:p>
        </p:txBody>
      </p:sp>
      <p:sp>
        <p:nvSpPr>
          <p:cNvPr id="14" name="Rounded Rectangle 13"/>
          <p:cNvSpPr/>
          <p:nvPr/>
        </p:nvSpPr>
        <p:spPr>
          <a:xfrm>
            <a:off x="2670048" y="1905000"/>
            <a:ext cx="6248400" cy="1600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sz="1500" dirty="0" smtClean="0"/>
              <a:t> </a:t>
            </a:r>
            <a:r>
              <a:rPr lang="en-US" sz="1500" b="1" dirty="0" smtClean="0"/>
              <a:t>No Common Definition of ODR:  </a:t>
            </a:r>
            <a:r>
              <a:rPr lang="en-US" sz="1500" dirty="0" smtClean="0"/>
              <a:t>ADR providers understand ODR as mediation or arbitration with added online communication. Consumer protection organization definitions vary  in terms of claim scope, technological integration. </a:t>
            </a:r>
          </a:p>
          <a:p>
            <a:pPr>
              <a:buFont typeface="Arial" pitchFamily="34" charset="0"/>
              <a:buChar char="•"/>
            </a:pPr>
            <a:r>
              <a:rPr lang="en-US" sz="1500" b="1" dirty="0" smtClean="0"/>
              <a:t> Lack of Use: </a:t>
            </a:r>
            <a:r>
              <a:rPr lang="en-US" sz="1500" dirty="0" smtClean="0"/>
              <a:t>ADR providers and consumer protection organizations agree that consumers are currently unaware of and not using ODR services.</a:t>
            </a:r>
          </a:p>
        </p:txBody>
      </p:sp>
      <p:sp>
        <p:nvSpPr>
          <p:cNvPr id="15" name="Slide Number Placeholder 14"/>
          <p:cNvSpPr>
            <a:spLocks noGrp="1"/>
          </p:cNvSpPr>
          <p:nvPr>
            <p:ph type="sldNum" sz="quarter" idx="12"/>
          </p:nvPr>
        </p:nvSpPr>
        <p:spPr>
          <a:xfrm>
            <a:off x="8610600" y="6464300"/>
            <a:ext cx="533400" cy="393700"/>
          </a:xfrm>
        </p:spPr>
        <p:txBody>
          <a:bodyPr/>
          <a:lstStyle/>
          <a:p>
            <a:fld id="{DE6670D6-F1EF-4E4E-BE9C-5D8B6D21C5F5}" type="slidenum">
              <a:rPr lang="en-US" smtClean="0"/>
              <a:pPr/>
              <a:t>44</a:t>
            </a:fld>
            <a:endParaRPr lang="en-US" dirty="0"/>
          </a:p>
        </p:txBody>
      </p:sp>
      <p:sp>
        <p:nvSpPr>
          <p:cNvPr id="10" name="TextBox 9"/>
          <p:cNvSpPr txBox="1"/>
          <p:nvPr/>
        </p:nvSpPr>
        <p:spPr>
          <a:xfrm>
            <a:off x="298940" y="6511751"/>
            <a:ext cx="2438400" cy="261610"/>
          </a:xfrm>
          <a:prstGeom prst="rect">
            <a:avLst/>
          </a:prstGeom>
          <a:noFill/>
        </p:spPr>
        <p:txBody>
          <a:bodyPr wrap="square" rtlCol="0">
            <a:spAutoFit/>
          </a:bodyPr>
          <a:lstStyle/>
          <a:p>
            <a:r>
              <a:rPr lang="en-US" sz="1100" i="1" dirty="0" smtClean="0">
                <a:solidFill>
                  <a:schemeClr val="bg1"/>
                </a:solidFill>
              </a:rPr>
              <a:t>Source</a:t>
            </a:r>
            <a:r>
              <a:rPr lang="en-US" sz="1100" dirty="0" smtClean="0">
                <a:solidFill>
                  <a:schemeClr val="bg1"/>
                </a:solidFill>
              </a:rPr>
              <a:t>: Interview and survey results</a:t>
            </a:r>
            <a:endParaRPr lang="en-US" sz="1100" dirty="0">
              <a:solidFill>
                <a:schemeClr val="bg1"/>
              </a:solidFill>
            </a:endParaRPr>
          </a:p>
        </p:txBody>
      </p:sp>
      <p:grpSp>
        <p:nvGrpSpPr>
          <p:cNvPr id="2" name="Group 17"/>
          <p:cNvGrpSpPr/>
          <p:nvPr/>
        </p:nvGrpSpPr>
        <p:grpSpPr>
          <a:xfrm>
            <a:off x="762000" y="1383268"/>
            <a:ext cx="914400" cy="369332"/>
            <a:chOff x="762000" y="1415534"/>
            <a:chExt cx="914400" cy="369332"/>
          </a:xfrm>
        </p:grpSpPr>
        <p:sp>
          <p:nvSpPr>
            <p:cNvPr id="19" name="TextBox 18"/>
            <p:cNvSpPr txBox="1"/>
            <p:nvPr/>
          </p:nvSpPr>
          <p:spPr>
            <a:xfrm>
              <a:off x="778214" y="1415534"/>
              <a:ext cx="881973" cy="369332"/>
            </a:xfrm>
            <a:prstGeom prst="rect">
              <a:avLst/>
            </a:prstGeom>
            <a:noFill/>
          </p:spPr>
          <p:txBody>
            <a:bodyPr wrap="none" rtlCol="0">
              <a:spAutoFit/>
            </a:bodyPr>
            <a:lstStyle/>
            <a:p>
              <a:r>
                <a:rPr lang="en-US" b="1" dirty="0" smtClean="0"/>
                <a:t>Finding</a:t>
              </a:r>
              <a:endParaRPr lang="en-US" b="1" dirty="0"/>
            </a:p>
          </p:txBody>
        </p:sp>
        <p:cxnSp>
          <p:nvCxnSpPr>
            <p:cNvPr id="20" name="Straight Connector 19"/>
            <p:cNvCxnSpPr/>
            <p:nvPr/>
          </p:nvCxnSpPr>
          <p:spPr>
            <a:xfrm>
              <a:off x="762000" y="1752600"/>
              <a:ext cx="914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762000" y="1447800"/>
              <a:ext cx="9144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 name="Group 21"/>
          <p:cNvGrpSpPr/>
          <p:nvPr/>
        </p:nvGrpSpPr>
        <p:grpSpPr>
          <a:xfrm>
            <a:off x="5205771" y="1383268"/>
            <a:ext cx="1094659" cy="369332"/>
            <a:chOff x="5205771" y="1415534"/>
            <a:chExt cx="1094659" cy="369332"/>
          </a:xfrm>
        </p:grpSpPr>
        <p:sp>
          <p:nvSpPr>
            <p:cNvPr id="23" name="TextBox 22"/>
            <p:cNvSpPr txBox="1"/>
            <p:nvPr/>
          </p:nvSpPr>
          <p:spPr>
            <a:xfrm>
              <a:off x="5205771" y="1415534"/>
              <a:ext cx="1094659" cy="369332"/>
            </a:xfrm>
            <a:prstGeom prst="rect">
              <a:avLst/>
            </a:prstGeom>
            <a:noFill/>
          </p:spPr>
          <p:txBody>
            <a:bodyPr wrap="none" rtlCol="0">
              <a:spAutoFit/>
            </a:bodyPr>
            <a:lstStyle/>
            <a:p>
              <a:r>
                <a:rPr lang="en-US" b="1" dirty="0" smtClean="0"/>
                <a:t>Rationale</a:t>
              </a:r>
              <a:endParaRPr lang="en-US" b="1" dirty="0"/>
            </a:p>
          </p:txBody>
        </p:sp>
        <p:cxnSp>
          <p:nvCxnSpPr>
            <p:cNvPr id="24" name="Straight Connector 23"/>
            <p:cNvCxnSpPr/>
            <p:nvPr/>
          </p:nvCxnSpPr>
          <p:spPr>
            <a:xfrm>
              <a:off x="5219700" y="1752600"/>
              <a:ext cx="1066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5219700" y="1447800"/>
              <a:ext cx="1066800" cy="0"/>
            </a:xfrm>
            <a:prstGeom prst="line">
              <a:avLst/>
            </a:prstGeom>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55448"/>
            <a:ext cx="7924800" cy="704088"/>
          </a:xfrm>
          <a:prstGeom prst="rect">
            <a:avLst/>
          </a:prstGeom>
          <a:noFill/>
        </p:spPr>
        <p:txBody>
          <a:bodyPr wrap="square" rtlCol="0">
            <a:spAutoFit/>
          </a:bodyPr>
          <a:lstStyle/>
          <a:p>
            <a:pPr algn="ctr"/>
            <a:r>
              <a:rPr lang="en-US" sz="2000" b="1" dirty="0" smtClean="0"/>
              <a:t>Top Line Findings (Germany):  Industry Ombudsman Scheme, Reputation and Access to Courts Drive ODR Design Priorities</a:t>
            </a:r>
            <a:endParaRPr lang="en-US" sz="2000" b="1" i="1" dirty="0"/>
          </a:p>
        </p:txBody>
      </p:sp>
      <p:sp>
        <p:nvSpPr>
          <p:cNvPr id="21" name="Rectangle 20"/>
          <p:cNvSpPr/>
          <p:nvPr/>
        </p:nvSpPr>
        <p:spPr>
          <a:xfrm>
            <a:off x="533400" y="1085850"/>
            <a:ext cx="1828800" cy="1104900"/>
          </a:xfrm>
          <a:prstGeom prst="rect">
            <a:avLst/>
          </a:prstGeom>
          <a:solidFill>
            <a:schemeClr val="bg1">
              <a:lumMod val="85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Industry Ombudsman widely cited as best practice</a:t>
            </a:r>
            <a:endParaRPr lang="en-US" sz="1600" b="1" dirty="0">
              <a:solidFill>
                <a:schemeClr val="tx1"/>
              </a:solidFill>
            </a:endParaRPr>
          </a:p>
        </p:txBody>
      </p:sp>
      <p:sp>
        <p:nvSpPr>
          <p:cNvPr id="22" name="Rectangle 21"/>
          <p:cNvSpPr/>
          <p:nvPr/>
        </p:nvSpPr>
        <p:spPr>
          <a:xfrm>
            <a:off x="533400" y="3067050"/>
            <a:ext cx="1828800" cy="1104900"/>
          </a:xfrm>
          <a:prstGeom prst="rect">
            <a:avLst/>
          </a:prstGeom>
          <a:solidFill>
            <a:schemeClr val="bg1">
              <a:lumMod val="85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Marketplace receptive to reputation- based incentives</a:t>
            </a:r>
            <a:endParaRPr lang="en-US" sz="1600" b="1" dirty="0">
              <a:solidFill>
                <a:schemeClr val="tx1"/>
              </a:solidFill>
            </a:endParaRPr>
          </a:p>
        </p:txBody>
      </p:sp>
      <p:sp>
        <p:nvSpPr>
          <p:cNvPr id="24" name="Rectangle 23"/>
          <p:cNvSpPr/>
          <p:nvPr/>
        </p:nvSpPr>
        <p:spPr>
          <a:xfrm>
            <a:off x="533400" y="5124450"/>
            <a:ext cx="1828800" cy="1104900"/>
          </a:xfrm>
          <a:prstGeom prst="rect">
            <a:avLst/>
          </a:prstGeom>
          <a:solidFill>
            <a:schemeClr val="bg1">
              <a:lumMod val="85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Limited penetration of ADR; ODR nearly non-existent</a:t>
            </a:r>
            <a:endParaRPr lang="en-US" sz="1600" b="1" dirty="0">
              <a:solidFill>
                <a:schemeClr val="tx1"/>
              </a:solidFill>
            </a:endParaRPr>
          </a:p>
        </p:txBody>
      </p:sp>
      <p:sp>
        <p:nvSpPr>
          <p:cNvPr id="26" name="Rounded Rectangle 25"/>
          <p:cNvSpPr/>
          <p:nvPr/>
        </p:nvSpPr>
        <p:spPr>
          <a:xfrm>
            <a:off x="2743200" y="914400"/>
            <a:ext cx="6248400" cy="14478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sz="1400" dirty="0" smtClean="0"/>
              <a:t>  </a:t>
            </a:r>
            <a:r>
              <a:rPr lang="en-US" sz="1400" b="1" dirty="0" smtClean="0"/>
              <a:t>Sector-Specific: </a:t>
            </a:r>
            <a:r>
              <a:rPr lang="en-US" sz="1400" dirty="0" smtClean="0"/>
              <a:t>ADR primarily provided through industry associations (e.g. banks, insurance, transportation) . </a:t>
            </a:r>
          </a:p>
          <a:p>
            <a:pPr>
              <a:buFont typeface="Arial" pitchFamily="34" charset="0"/>
              <a:buChar char="•"/>
            </a:pPr>
            <a:r>
              <a:rPr lang="en-US" sz="1400" dirty="0" smtClean="0"/>
              <a:t> </a:t>
            </a:r>
            <a:r>
              <a:rPr lang="en-US" sz="1400" b="1" dirty="0" smtClean="0"/>
              <a:t>Industry-Financed: </a:t>
            </a:r>
            <a:r>
              <a:rPr lang="en-US" sz="1400" dirty="0" smtClean="0"/>
              <a:t> ADR schemes financed by industry; free to consumers. </a:t>
            </a:r>
          </a:p>
          <a:p>
            <a:pPr>
              <a:buFont typeface="Arial" pitchFamily="34" charset="0"/>
              <a:buChar char="•"/>
            </a:pPr>
            <a:r>
              <a:rPr lang="en-US" sz="1400" dirty="0" smtClean="0"/>
              <a:t>  </a:t>
            </a:r>
            <a:r>
              <a:rPr lang="en-US" sz="1400" b="1" dirty="0" smtClean="0"/>
              <a:t>Consumer Option: </a:t>
            </a:r>
            <a:r>
              <a:rPr lang="en-US" sz="1400" dirty="0" smtClean="0"/>
              <a:t>Ombudsman decisions binding on traders (up to a maximum settlement threshold), non-binding  on consumers.</a:t>
            </a:r>
            <a:endParaRPr lang="en-US" sz="1400" dirty="0"/>
          </a:p>
        </p:txBody>
      </p:sp>
      <p:sp>
        <p:nvSpPr>
          <p:cNvPr id="27" name="Rounded Rectangle 26"/>
          <p:cNvSpPr/>
          <p:nvPr/>
        </p:nvSpPr>
        <p:spPr>
          <a:xfrm>
            <a:off x="2743200" y="2743200"/>
            <a:ext cx="6248400" cy="175260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sz="1400" dirty="0" smtClean="0"/>
              <a:t> </a:t>
            </a:r>
            <a:r>
              <a:rPr lang="en-US" sz="1400" b="1" dirty="0" smtClean="0"/>
              <a:t>Trustmarks Popular: </a:t>
            </a:r>
            <a:r>
              <a:rPr lang="en-US" sz="1400" dirty="0" smtClean="0"/>
              <a:t>Majority of 12,000+ e-</a:t>
            </a:r>
            <a:r>
              <a:rPr lang="en-US" sz="1400" dirty="0" err="1" smtClean="0"/>
              <a:t>tailers</a:t>
            </a:r>
            <a:r>
              <a:rPr lang="en-US" sz="1400" dirty="0" smtClean="0"/>
              <a:t> covered by EU’s largest Trustmark provider (Trusted Shops) located in Germany.</a:t>
            </a:r>
          </a:p>
          <a:p>
            <a:pPr>
              <a:buFont typeface="Arial" pitchFamily="34" charset="0"/>
              <a:buChar char="•"/>
            </a:pPr>
            <a:r>
              <a:rPr lang="en-US" sz="1400" dirty="0" smtClean="0"/>
              <a:t> </a:t>
            </a:r>
            <a:r>
              <a:rPr lang="en-US" sz="1400" b="1" dirty="0" smtClean="0"/>
              <a:t> Market-Driven: </a:t>
            </a:r>
            <a:r>
              <a:rPr lang="en-US" sz="1400" dirty="0" smtClean="0"/>
              <a:t>Traders voluntarily participate in Industry –financed ombudsman schemes. Traders cite participation on own, websites; customer service directs consumers to ombudsman in case of dispute.  </a:t>
            </a:r>
          </a:p>
          <a:p>
            <a:pPr>
              <a:buFont typeface="Arial" pitchFamily="34" charset="0"/>
              <a:buChar char="•"/>
            </a:pPr>
            <a:r>
              <a:rPr lang="en-US" sz="1400" dirty="0" smtClean="0"/>
              <a:t> </a:t>
            </a:r>
            <a:r>
              <a:rPr lang="en-US" sz="1400" b="1" dirty="0" smtClean="0"/>
              <a:t>Information Consumers: </a:t>
            </a:r>
            <a:r>
              <a:rPr lang="en-US" sz="1400" dirty="0" smtClean="0"/>
              <a:t>Stakeholders prefer EU as information provider (clearinghouse, outcome and compliance statistics reporter) . </a:t>
            </a:r>
          </a:p>
        </p:txBody>
      </p:sp>
      <p:sp>
        <p:nvSpPr>
          <p:cNvPr id="29" name="Rounded Rectangle 28"/>
          <p:cNvSpPr/>
          <p:nvPr/>
        </p:nvSpPr>
        <p:spPr>
          <a:xfrm>
            <a:off x="2743200" y="4953000"/>
            <a:ext cx="6248400" cy="14478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sz="1400" dirty="0" smtClean="0">
                <a:solidFill>
                  <a:schemeClr val="tx1"/>
                </a:solidFill>
              </a:rPr>
              <a:t>  </a:t>
            </a:r>
            <a:r>
              <a:rPr lang="en-US" sz="1400" b="1" dirty="0" smtClean="0">
                <a:solidFill>
                  <a:schemeClr val="tx1"/>
                </a:solidFill>
              </a:rPr>
              <a:t>Penetration: </a:t>
            </a:r>
            <a:r>
              <a:rPr lang="en-US" sz="1400" dirty="0" smtClean="0">
                <a:solidFill>
                  <a:schemeClr val="tx1"/>
                </a:solidFill>
              </a:rPr>
              <a:t>“ADR has no real tradition in Germany.”</a:t>
            </a:r>
          </a:p>
          <a:p>
            <a:pPr>
              <a:buFont typeface="Arial" pitchFamily="34" charset="0"/>
              <a:buChar char="•"/>
            </a:pPr>
            <a:r>
              <a:rPr lang="en-US" sz="1400" dirty="0" smtClean="0">
                <a:solidFill>
                  <a:schemeClr val="tx1"/>
                </a:solidFill>
              </a:rPr>
              <a:t>  </a:t>
            </a:r>
            <a:r>
              <a:rPr lang="en-US" sz="1400" b="1" dirty="0" smtClean="0">
                <a:solidFill>
                  <a:schemeClr val="tx1"/>
                </a:solidFill>
              </a:rPr>
              <a:t>No German Governing Body: </a:t>
            </a:r>
            <a:r>
              <a:rPr lang="en-US" sz="1400" dirty="0" smtClean="0">
                <a:solidFill>
                  <a:schemeClr val="tx1"/>
                </a:solidFill>
              </a:rPr>
              <a:t>Aside from regulations associated with EU mediation directive, ADR provision essentially privatized via industry associations. </a:t>
            </a:r>
          </a:p>
          <a:p>
            <a:pPr>
              <a:buFont typeface="Arial" pitchFamily="34" charset="0"/>
              <a:buChar char="•"/>
            </a:pPr>
            <a:r>
              <a:rPr lang="en-US" sz="1400" dirty="0" smtClean="0">
                <a:solidFill>
                  <a:schemeClr val="tx1"/>
                </a:solidFill>
              </a:rPr>
              <a:t> </a:t>
            </a:r>
            <a:r>
              <a:rPr lang="en-US" sz="1400" b="1" dirty="0" smtClean="0">
                <a:solidFill>
                  <a:schemeClr val="tx1"/>
                </a:solidFill>
              </a:rPr>
              <a:t> Single Pure-Play ODR Provider: </a:t>
            </a:r>
            <a:r>
              <a:rPr lang="en-US" sz="1400" i="1" dirty="0" err="1" smtClean="0">
                <a:solidFill>
                  <a:schemeClr val="tx1"/>
                </a:solidFill>
              </a:rPr>
              <a:t>Der</a:t>
            </a:r>
            <a:r>
              <a:rPr lang="en-US" sz="1400" i="1" dirty="0" smtClean="0">
                <a:solidFill>
                  <a:schemeClr val="tx1"/>
                </a:solidFill>
              </a:rPr>
              <a:t> Online </a:t>
            </a:r>
            <a:r>
              <a:rPr lang="en-US" sz="1400" i="1" dirty="0" err="1" smtClean="0">
                <a:solidFill>
                  <a:schemeClr val="tx1"/>
                </a:solidFill>
              </a:rPr>
              <a:t>Schlichter</a:t>
            </a:r>
            <a:r>
              <a:rPr lang="en-US" sz="1400" i="1" dirty="0" smtClean="0">
                <a:solidFill>
                  <a:schemeClr val="tx1"/>
                </a:solidFill>
              </a:rPr>
              <a:t>, </a:t>
            </a:r>
            <a:r>
              <a:rPr lang="en-US" sz="1400" dirty="0" smtClean="0">
                <a:solidFill>
                  <a:schemeClr val="tx1"/>
                </a:solidFill>
              </a:rPr>
              <a:t>online mediation pilot program (2 states; ~650 cases since 2009). Decisions non-binding on disputants. </a:t>
            </a:r>
            <a:endParaRPr lang="en-US" sz="1400" i="1" dirty="0" smtClean="0">
              <a:solidFill>
                <a:schemeClr val="tx1"/>
              </a:solidFill>
            </a:endParaRPr>
          </a:p>
        </p:txBody>
      </p:sp>
      <p:sp>
        <p:nvSpPr>
          <p:cNvPr id="9" name="Slide Number Placeholder 8"/>
          <p:cNvSpPr>
            <a:spLocks noGrp="1"/>
          </p:cNvSpPr>
          <p:nvPr>
            <p:ph type="sldNum" sz="quarter" idx="12"/>
          </p:nvPr>
        </p:nvSpPr>
        <p:spPr/>
        <p:txBody>
          <a:bodyPr/>
          <a:lstStyle/>
          <a:p>
            <a:fld id="{DE6670D6-F1EF-4E4E-BE9C-5D8B6D21C5F5}" type="slidenum">
              <a:rPr lang="en-US" smtClean="0"/>
              <a:pPr/>
              <a:t>45</a:t>
            </a:fld>
            <a:endParaRPr lang="en-US" dirty="0"/>
          </a:p>
        </p:txBody>
      </p:sp>
      <p:sp>
        <p:nvSpPr>
          <p:cNvPr id="10" name="TextBox 9"/>
          <p:cNvSpPr txBox="1"/>
          <p:nvPr/>
        </p:nvSpPr>
        <p:spPr>
          <a:xfrm>
            <a:off x="152400" y="6428601"/>
            <a:ext cx="8229600" cy="276999"/>
          </a:xfrm>
          <a:prstGeom prst="rect">
            <a:avLst/>
          </a:prstGeom>
          <a:noFill/>
        </p:spPr>
        <p:txBody>
          <a:bodyPr wrap="square" rtlCol="0">
            <a:spAutoFit/>
          </a:bodyPr>
          <a:lstStyle/>
          <a:p>
            <a:r>
              <a:rPr lang="en-US" sz="1200" dirty="0" smtClean="0">
                <a:solidFill>
                  <a:schemeClr val="bg1"/>
                </a:solidFill>
              </a:rPr>
              <a:t>Source: interviews, research, consultation papers. </a:t>
            </a:r>
            <a:endParaRPr lang="en-US" sz="1200" dirty="0">
              <a:solidFill>
                <a:schemeClr val="bg1"/>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46</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88573860"/>
              </p:ext>
            </p:extLst>
          </p:nvPr>
        </p:nvGraphicFramePr>
        <p:xfrm>
          <a:off x="723900" y="1108664"/>
          <a:ext cx="7848600" cy="5063536"/>
        </p:xfrm>
        <a:graphic>
          <a:graphicData uri="http://schemas.openxmlformats.org/drawingml/2006/table">
            <a:tbl>
              <a:tblPr firstRow="1" bandRow="1">
                <a:tableStyleId>{5C22544A-7EE6-4342-B048-85BDC9FD1C3A}</a:tableStyleId>
              </a:tblPr>
              <a:tblGrid>
                <a:gridCol w="1752600"/>
                <a:gridCol w="2895600"/>
                <a:gridCol w="3200400"/>
              </a:tblGrid>
              <a:tr h="308656">
                <a:tc>
                  <a:txBody>
                    <a:bodyPr/>
                    <a:lstStyle/>
                    <a:p>
                      <a:r>
                        <a:rPr lang="en-US" sz="1400" dirty="0" smtClean="0"/>
                        <a:t>Stakeholder </a:t>
                      </a:r>
                      <a:endParaRPr lang="en-US" sz="1400" dirty="0"/>
                    </a:p>
                  </a:txBody>
                  <a:tcPr/>
                </a:tc>
                <a:tc>
                  <a:txBody>
                    <a:bodyPr/>
                    <a:lstStyle/>
                    <a:p>
                      <a:r>
                        <a:rPr lang="en-US" sz="1400" dirty="0" smtClean="0"/>
                        <a:t>Outlook</a:t>
                      </a:r>
                      <a:r>
                        <a:rPr lang="en-US" sz="1400" baseline="0" dirty="0" smtClean="0"/>
                        <a:t> on ADR/ODR</a:t>
                      </a:r>
                      <a:endParaRPr lang="en-US" sz="1400" dirty="0"/>
                    </a:p>
                  </a:txBody>
                  <a:tcPr/>
                </a:tc>
                <a:tc>
                  <a:txBody>
                    <a:bodyPr/>
                    <a:lstStyle/>
                    <a:p>
                      <a:r>
                        <a:rPr lang="en-US" sz="1400" dirty="0" smtClean="0"/>
                        <a:t>Top Interests</a:t>
                      </a:r>
                    </a:p>
                  </a:txBody>
                  <a:tcPr/>
                </a:tc>
              </a:tr>
              <a:tr h="308656">
                <a:tc>
                  <a:txBody>
                    <a:bodyPr/>
                    <a:lstStyle/>
                    <a:p>
                      <a:r>
                        <a:rPr lang="en-US" sz="1400" b="1" dirty="0" smtClean="0"/>
                        <a:t>Government</a:t>
                      </a:r>
                      <a:r>
                        <a:rPr lang="en-US" sz="1400" b="1" baseline="0" dirty="0" smtClean="0"/>
                        <a:t> (Consumer Protection Ministry; Ministry of Justice) </a:t>
                      </a:r>
                      <a:endParaRPr lang="en-US" sz="1400" b="1" dirty="0"/>
                    </a:p>
                  </a:txBody>
                  <a:tcPr/>
                </a:tc>
                <a:tc>
                  <a:txBody>
                    <a:bodyPr/>
                    <a:lstStyle/>
                    <a:p>
                      <a:pPr>
                        <a:buFont typeface="Arial" pitchFamily="34" charset="0"/>
                        <a:buChar char="•"/>
                      </a:pPr>
                      <a:r>
                        <a:rPr lang="en-US" sz="1400" dirty="0" smtClean="0"/>
                        <a:t>   Complaint</a:t>
                      </a:r>
                      <a:r>
                        <a:rPr lang="en-US" sz="1400" baseline="0" dirty="0" smtClean="0"/>
                        <a:t> filed r</a:t>
                      </a:r>
                      <a:r>
                        <a:rPr lang="en-US" sz="1400" dirty="0" smtClean="0"/>
                        <a:t>e: </a:t>
                      </a:r>
                      <a:r>
                        <a:rPr lang="en-US" sz="1400" dirty="0" err="1" smtClean="0"/>
                        <a:t>subsidiarity</a:t>
                      </a:r>
                      <a:r>
                        <a:rPr lang="en-US" sz="1400" dirty="0" smtClean="0"/>
                        <a:t> principle;</a:t>
                      </a:r>
                      <a:r>
                        <a:rPr lang="en-US" sz="1400" baseline="0" dirty="0" smtClean="0"/>
                        <a:t> strong objection to  EU regulation of intra-German activity. </a:t>
                      </a:r>
                      <a:endParaRPr lang="en-US" sz="1400" dirty="0" smtClean="0"/>
                    </a:p>
                    <a:p>
                      <a:pPr>
                        <a:buFont typeface="Arial" pitchFamily="34" charset="0"/>
                        <a:buChar char="•"/>
                      </a:pPr>
                      <a:r>
                        <a:rPr lang="en-US" sz="1400" dirty="0" smtClean="0"/>
                        <a:t> Focused on consumer protection</a:t>
                      </a:r>
                      <a:r>
                        <a:rPr lang="en-US" sz="1400" baseline="0" dirty="0" smtClean="0"/>
                        <a:t> angle. </a:t>
                      </a:r>
                    </a:p>
                  </a:txBody>
                  <a:tcPr/>
                </a:tc>
                <a:tc>
                  <a:txBody>
                    <a:bodyPr/>
                    <a:lstStyle/>
                    <a:p>
                      <a:pPr>
                        <a:buFont typeface="Arial" pitchFamily="34" charset="0"/>
                        <a:buChar char="•"/>
                      </a:pPr>
                      <a:r>
                        <a:rPr lang="en-US" sz="1400" dirty="0" smtClean="0"/>
                        <a:t> Centralized</a:t>
                      </a:r>
                      <a:r>
                        <a:rPr lang="en-US" sz="1400" baseline="0" dirty="0" smtClean="0"/>
                        <a:t> information</a:t>
                      </a:r>
                      <a:r>
                        <a:rPr lang="en-US" sz="1400" dirty="0" smtClean="0"/>
                        <a:t>. provision, </a:t>
                      </a:r>
                    </a:p>
                    <a:p>
                      <a:pPr>
                        <a:buFont typeface="Arial" pitchFamily="34" charset="0"/>
                        <a:buChar char="•"/>
                      </a:pPr>
                      <a:r>
                        <a:rPr lang="en-US" sz="1400" baseline="0" dirty="0" smtClean="0"/>
                        <a:t> Centralized incentives </a:t>
                      </a:r>
                      <a:r>
                        <a:rPr lang="en-US" sz="1400" dirty="0" smtClean="0"/>
                        <a:t> (e. g.</a:t>
                      </a:r>
                      <a:r>
                        <a:rPr lang="en-US" sz="1400" baseline="0" dirty="0" smtClean="0"/>
                        <a:t> </a:t>
                      </a:r>
                    </a:p>
                    <a:p>
                      <a:pPr>
                        <a:buFont typeface="Arial" pitchFamily="34" charset="0"/>
                        <a:buChar char="•"/>
                      </a:pPr>
                      <a:r>
                        <a:rPr lang="en-US" sz="1400" baseline="0" dirty="0" smtClean="0"/>
                        <a:t>  Priority characteristics are process transparency,  and ADR service provider neutrality  and independence. </a:t>
                      </a:r>
                      <a:endParaRPr lang="en-US" sz="1400" dirty="0" smtClean="0"/>
                    </a:p>
                  </a:txBody>
                  <a:tcPr/>
                </a:tc>
              </a:tr>
              <a:tr h="308656">
                <a:tc>
                  <a:txBody>
                    <a:bodyPr/>
                    <a:lstStyle/>
                    <a:p>
                      <a:r>
                        <a:rPr lang="en-US" sz="1400" b="1" dirty="0" smtClean="0"/>
                        <a:t>Federation of German Consumer Organizations </a:t>
                      </a:r>
                      <a:endParaRPr lang="en-US" sz="1400" b="1" dirty="0"/>
                    </a:p>
                  </a:txBody>
                  <a:tcPr/>
                </a:tc>
                <a:tc>
                  <a:txBody>
                    <a:bodyPr/>
                    <a:lstStyle/>
                    <a:p>
                      <a:pPr>
                        <a:buFont typeface="Arial" pitchFamily="34" charset="0"/>
                        <a:buChar char="•"/>
                      </a:pPr>
                      <a:r>
                        <a:rPr lang="en-US" sz="1400" baseline="0" dirty="0" smtClean="0"/>
                        <a:t> “ADR can only be a real alternative to court actions if binding minimum standards are set.” </a:t>
                      </a:r>
                    </a:p>
                    <a:p>
                      <a:pPr>
                        <a:buFont typeface="Arial" pitchFamily="34" charset="0"/>
                        <a:buChar char="•"/>
                      </a:pPr>
                      <a:r>
                        <a:rPr lang="en-US" sz="1400" baseline="0" dirty="0" smtClean="0"/>
                        <a:t>  ADR cannot replace or collective court actions (i.e. class-action suits)</a:t>
                      </a:r>
                    </a:p>
                  </a:txBody>
                  <a:tcPr/>
                </a:tc>
                <a:tc>
                  <a:txBody>
                    <a:bodyPr/>
                    <a:lstStyle/>
                    <a:p>
                      <a:pPr>
                        <a:buFont typeface="Arial" pitchFamily="34" charset="0"/>
                        <a:buChar char="•"/>
                      </a:pPr>
                      <a:r>
                        <a:rPr lang="en-US" sz="1400" dirty="0" smtClean="0"/>
                        <a:t>Retain access to court system regardless of dispute settlement outcome:</a:t>
                      </a:r>
                      <a:r>
                        <a:rPr lang="en-US" sz="1400" baseline="0" dirty="0" smtClean="0"/>
                        <a:t>  ADR/ODR decisions should NEVER be binding. </a:t>
                      </a:r>
                    </a:p>
                    <a:p>
                      <a:pPr>
                        <a:buFont typeface="Arial" pitchFamily="34" charset="0"/>
                        <a:buChar char="•"/>
                      </a:pPr>
                      <a:r>
                        <a:rPr lang="en-US" sz="1400" baseline="0" dirty="0" smtClean="0"/>
                        <a:t> Independence of ADR/ODR providers: schemes should be organizationally separate from trader organizations with advisory boards including consumer reps. </a:t>
                      </a:r>
                      <a:endParaRPr lang="en-US" sz="1400" dirty="0" smtClean="0"/>
                    </a:p>
                  </a:txBody>
                  <a:tcPr/>
                </a:tc>
              </a:tr>
              <a:tr h="308656">
                <a:tc>
                  <a:txBody>
                    <a:bodyPr/>
                    <a:lstStyle/>
                    <a:p>
                      <a:r>
                        <a:rPr lang="en-US" sz="1400" b="1" dirty="0" smtClean="0"/>
                        <a:t>Bar</a:t>
                      </a:r>
                      <a:r>
                        <a:rPr lang="en-US" sz="1400" b="1" baseline="0" dirty="0" smtClean="0"/>
                        <a:t> Association </a:t>
                      </a:r>
                      <a:endParaRPr lang="en-US" sz="1400" b="1" dirty="0"/>
                    </a:p>
                  </a:txBody>
                  <a:tcPr/>
                </a:tc>
                <a:tc>
                  <a:txBody>
                    <a:bodyPr/>
                    <a:lstStyle/>
                    <a:p>
                      <a:pPr>
                        <a:buFont typeface="Arial" pitchFamily="34" charset="0"/>
                        <a:buChar char="•"/>
                      </a:pPr>
                      <a:r>
                        <a:rPr lang="en-US" sz="1400" baseline="0" dirty="0" smtClean="0"/>
                        <a:t>  “Ombudsmen are tried and tested”</a:t>
                      </a:r>
                    </a:p>
                    <a:p>
                      <a:pPr>
                        <a:buFont typeface="Arial" pitchFamily="34" charset="0"/>
                        <a:buChar char="•"/>
                      </a:pPr>
                      <a:r>
                        <a:rPr lang="en-US" sz="1400" baseline="0" dirty="0" smtClean="0"/>
                        <a:t> ADR schemes must represent a minimum standard</a:t>
                      </a:r>
                    </a:p>
                  </a:txBody>
                  <a:tcPr/>
                </a:tc>
                <a:tc>
                  <a:txBody>
                    <a:bodyPr/>
                    <a:lstStyle/>
                    <a:p>
                      <a:pPr>
                        <a:buFont typeface="Arial" pitchFamily="34" charset="0"/>
                        <a:buChar char="•"/>
                      </a:pPr>
                      <a:r>
                        <a:rPr lang="en-US" sz="1400" baseline="0" dirty="0" smtClean="0"/>
                        <a:t> EU as information source on ADR &amp; providers (including blacklists)</a:t>
                      </a:r>
                    </a:p>
                    <a:p>
                      <a:pPr>
                        <a:buFont typeface="Arial" pitchFamily="34" charset="0"/>
                        <a:buChar char="•"/>
                      </a:pPr>
                      <a:r>
                        <a:rPr lang="en-US" sz="1400" baseline="0" dirty="0" smtClean="0"/>
                        <a:t> Businesses must retain maximum flexibility to chose ADR schemes  (or none)</a:t>
                      </a:r>
                    </a:p>
                    <a:p>
                      <a:pPr>
                        <a:buFont typeface="Arial" pitchFamily="34" charset="0"/>
                        <a:buChar char="•"/>
                      </a:pPr>
                      <a:r>
                        <a:rPr lang="en-US" sz="1400" baseline="0" dirty="0" smtClean="0"/>
                        <a:t> Let market decide: “A centralized [EU] ODR scheme would bring no additional benefits.” </a:t>
                      </a:r>
                      <a:endParaRPr lang="en-US" sz="1400" dirty="0" smtClean="0"/>
                    </a:p>
                  </a:txBody>
                  <a:tcPr/>
                </a:tc>
              </a:tr>
            </a:tbl>
          </a:graphicData>
        </a:graphic>
      </p:graphicFrame>
      <p:sp>
        <p:nvSpPr>
          <p:cNvPr id="6" name="TextBox 5"/>
          <p:cNvSpPr txBox="1"/>
          <p:nvPr/>
        </p:nvSpPr>
        <p:spPr>
          <a:xfrm>
            <a:off x="152400" y="6428601"/>
            <a:ext cx="8229600" cy="276999"/>
          </a:xfrm>
          <a:prstGeom prst="rect">
            <a:avLst/>
          </a:prstGeom>
          <a:noFill/>
        </p:spPr>
        <p:txBody>
          <a:bodyPr wrap="square" rtlCol="0">
            <a:spAutoFit/>
          </a:bodyPr>
          <a:lstStyle/>
          <a:p>
            <a:r>
              <a:rPr lang="en-US" sz="1200" dirty="0" smtClean="0">
                <a:solidFill>
                  <a:schemeClr val="bg1"/>
                </a:solidFill>
              </a:rPr>
              <a:t>Source: Interviews and consultation papers  </a:t>
            </a:r>
            <a:endParaRPr lang="en-US" sz="1200" dirty="0">
              <a:solidFill>
                <a:schemeClr val="bg1"/>
              </a:solidFill>
            </a:endParaRPr>
          </a:p>
        </p:txBody>
      </p:sp>
      <p:sp>
        <p:nvSpPr>
          <p:cNvPr id="7" name="TextBox 6"/>
          <p:cNvSpPr txBox="1"/>
          <p:nvPr/>
        </p:nvSpPr>
        <p:spPr>
          <a:xfrm>
            <a:off x="685800" y="155448"/>
            <a:ext cx="7924800" cy="400110"/>
          </a:xfrm>
          <a:prstGeom prst="rect">
            <a:avLst/>
          </a:prstGeom>
          <a:noFill/>
        </p:spPr>
        <p:txBody>
          <a:bodyPr wrap="square" rtlCol="0">
            <a:spAutoFit/>
          </a:bodyPr>
          <a:lstStyle/>
          <a:p>
            <a:pPr algn="ctr"/>
            <a:r>
              <a:rPr lang="en-US" sz="2000" b="1" dirty="0" smtClean="0"/>
              <a:t>German Stakeholder Interest Breakdown</a:t>
            </a:r>
            <a:endParaRPr lang="en-US" sz="2000" b="1" i="1"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47</a:t>
            </a:fld>
            <a:endParaRPr lang="en-US"/>
          </a:p>
        </p:txBody>
      </p:sp>
      <p:graphicFrame>
        <p:nvGraphicFramePr>
          <p:cNvPr id="5" name="Table 4"/>
          <p:cNvGraphicFramePr>
            <a:graphicFrameLocks noGrp="1"/>
          </p:cNvGraphicFramePr>
          <p:nvPr/>
        </p:nvGraphicFramePr>
        <p:xfrm>
          <a:off x="685800" y="1371600"/>
          <a:ext cx="7848600" cy="4210096"/>
        </p:xfrm>
        <a:graphic>
          <a:graphicData uri="http://schemas.openxmlformats.org/drawingml/2006/table">
            <a:tbl>
              <a:tblPr firstRow="1" bandRow="1">
                <a:tableStyleId>{5C22544A-7EE6-4342-B048-85BDC9FD1C3A}</a:tableStyleId>
              </a:tblPr>
              <a:tblGrid>
                <a:gridCol w="1752600"/>
                <a:gridCol w="2895600"/>
                <a:gridCol w="3200400"/>
              </a:tblGrid>
              <a:tr h="308656">
                <a:tc>
                  <a:txBody>
                    <a:bodyPr/>
                    <a:lstStyle/>
                    <a:p>
                      <a:r>
                        <a:rPr lang="en-US" sz="1400" b="1" dirty="0" smtClean="0"/>
                        <a:t>Stakeholder </a:t>
                      </a:r>
                      <a:endParaRPr lang="en-US" sz="1400" b="1" dirty="0"/>
                    </a:p>
                  </a:txBody>
                  <a:tcPr/>
                </a:tc>
                <a:tc>
                  <a:txBody>
                    <a:bodyPr/>
                    <a:lstStyle/>
                    <a:p>
                      <a:pPr>
                        <a:buFont typeface="Arial" pitchFamily="34" charset="0"/>
                        <a:buNone/>
                      </a:pPr>
                      <a:r>
                        <a:rPr lang="en-US" sz="1400" baseline="0" dirty="0" smtClean="0"/>
                        <a:t>Outlook on ADR/ODR</a:t>
                      </a:r>
                    </a:p>
                  </a:txBody>
                  <a:tcPr/>
                </a:tc>
                <a:tc>
                  <a:txBody>
                    <a:bodyPr/>
                    <a:lstStyle/>
                    <a:p>
                      <a:pPr>
                        <a:buFont typeface="Arial" pitchFamily="34" charset="0"/>
                        <a:buNone/>
                      </a:pPr>
                      <a:r>
                        <a:rPr lang="en-US" sz="1400" dirty="0" smtClean="0"/>
                        <a:t>Top  Interests</a:t>
                      </a:r>
                    </a:p>
                  </a:txBody>
                  <a:tcPr/>
                </a:tc>
              </a:tr>
              <a:tr h="308656">
                <a:tc>
                  <a:txBody>
                    <a:bodyPr/>
                    <a:lstStyle/>
                    <a:p>
                      <a:r>
                        <a:rPr lang="en-US" sz="1400" b="1" dirty="0" smtClean="0"/>
                        <a:t>Federation of German Industry (BDI)</a:t>
                      </a:r>
                      <a:endParaRPr lang="en-US" sz="1400" b="1" dirty="0"/>
                    </a:p>
                  </a:txBody>
                  <a:tcPr/>
                </a:tc>
                <a:tc>
                  <a:txBody>
                    <a:bodyPr/>
                    <a:lstStyle/>
                    <a:p>
                      <a:pPr>
                        <a:buFont typeface="Arial" pitchFamily="34" charset="0"/>
                        <a:buChar char="•"/>
                      </a:pPr>
                      <a:r>
                        <a:rPr lang="en-US" sz="1400" baseline="0" dirty="0" smtClean="0"/>
                        <a:t> Strongly positive toward ODR if market driven. No centralized ODR scheme. </a:t>
                      </a:r>
                    </a:p>
                    <a:p>
                      <a:pPr>
                        <a:buFont typeface="Arial" pitchFamily="34" charset="0"/>
                        <a:buChar char="•"/>
                      </a:pPr>
                      <a:r>
                        <a:rPr lang="en-US" sz="1400" baseline="0" dirty="0" smtClean="0"/>
                        <a:t>Binding processes ok if both parties opt-in</a:t>
                      </a:r>
                    </a:p>
                  </a:txBody>
                  <a:tcPr/>
                </a:tc>
                <a:tc>
                  <a:txBody>
                    <a:bodyPr/>
                    <a:lstStyle/>
                    <a:p>
                      <a:pPr>
                        <a:buFont typeface="Arial" pitchFamily="34" charset="0"/>
                        <a:buChar char="•"/>
                      </a:pPr>
                      <a:r>
                        <a:rPr lang="en-US" sz="1400" dirty="0" smtClean="0"/>
                        <a:t> Keep</a:t>
                      </a:r>
                      <a:r>
                        <a:rPr lang="en-US" sz="1400" baseline="0" dirty="0" smtClean="0"/>
                        <a:t> all ADR processes optional</a:t>
                      </a:r>
                    </a:p>
                    <a:p>
                      <a:pPr>
                        <a:buFont typeface="Arial" pitchFamily="34" charset="0"/>
                        <a:buChar char="•"/>
                      </a:pPr>
                      <a:r>
                        <a:rPr lang="en-US" sz="1400" baseline="0" dirty="0" smtClean="0"/>
                        <a:t> EU as an information provider on key data re: ADR schemes (preferred scope, operation, prerequisites) </a:t>
                      </a:r>
                      <a:endParaRPr lang="en-US" sz="1400" dirty="0" smtClean="0"/>
                    </a:p>
                  </a:txBody>
                  <a:tcPr/>
                </a:tc>
              </a:tr>
              <a:tr h="308656">
                <a:tc>
                  <a:txBody>
                    <a:bodyPr/>
                    <a:lstStyle/>
                    <a:p>
                      <a:r>
                        <a:rPr lang="en-US" sz="1400" b="1" dirty="0" smtClean="0"/>
                        <a:t>Association of German Chambers of Commerce  (DIHK)</a:t>
                      </a:r>
                      <a:endParaRPr lang="en-US" sz="1400" b="1" dirty="0"/>
                    </a:p>
                  </a:txBody>
                  <a:tcPr/>
                </a:tc>
                <a:tc>
                  <a:txBody>
                    <a:bodyPr/>
                    <a:lstStyle/>
                    <a:p>
                      <a:pPr>
                        <a:buFont typeface="Arial" pitchFamily="34" charset="0"/>
                        <a:buChar char="•"/>
                      </a:pPr>
                      <a:r>
                        <a:rPr lang="en-US" sz="1400" baseline="0" dirty="0" smtClean="0"/>
                        <a:t>  Litigation system in Germany is unique in providing maximum access for small claims. </a:t>
                      </a:r>
                    </a:p>
                    <a:p>
                      <a:pPr>
                        <a:buFont typeface="Arial" pitchFamily="34" charset="0"/>
                        <a:buChar char="•"/>
                      </a:pPr>
                      <a:r>
                        <a:rPr lang="en-US" sz="1400" baseline="0" dirty="0" smtClean="0"/>
                        <a:t>  Voluntary participation is the defining characteristic of ADR processes. </a:t>
                      </a:r>
                    </a:p>
                  </a:txBody>
                  <a:tcPr/>
                </a:tc>
                <a:tc>
                  <a:txBody>
                    <a:bodyPr/>
                    <a:lstStyle/>
                    <a:p>
                      <a:pPr>
                        <a:buFont typeface="Arial" pitchFamily="34" charset="0"/>
                        <a:buChar char="•"/>
                      </a:pPr>
                      <a:r>
                        <a:rPr lang="en-US" sz="1400" dirty="0" smtClean="0"/>
                        <a:t> “We advise against seeking solutions which provide as much information as possible to consumers.” </a:t>
                      </a:r>
                    </a:p>
                    <a:p>
                      <a:pPr>
                        <a:buFont typeface="Arial" pitchFamily="34" charset="0"/>
                        <a:buChar char="•"/>
                      </a:pPr>
                      <a:r>
                        <a:rPr lang="en-US" sz="1400" baseline="0" dirty="0" smtClean="0"/>
                        <a:t> Keep all ADR processes optional </a:t>
                      </a:r>
                    </a:p>
                    <a:p>
                      <a:pPr>
                        <a:buFont typeface="Arial" pitchFamily="34" charset="0"/>
                        <a:buChar char="•"/>
                      </a:pPr>
                      <a:r>
                        <a:rPr lang="en-US" sz="1400" baseline="0" dirty="0" smtClean="0"/>
                        <a:t> Each side should bear own costs to fund ADR processes</a:t>
                      </a:r>
                      <a:endParaRPr lang="en-US" sz="1400" dirty="0" smtClean="0"/>
                    </a:p>
                  </a:txBody>
                  <a:tcPr/>
                </a:tc>
              </a:tr>
              <a:tr h="308656">
                <a:tc>
                  <a:txBody>
                    <a:bodyPr/>
                    <a:lstStyle/>
                    <a:p>
                      <a:r>
                        <a:rPr lang="en-US" sz="1400" b="1" dirty="0" smtClean="0"/>
                        <a:t>German Federation of Skilled Crafts (ZDH)</a:t>
                      </a:r>
                      <a:r>
                        <a:rPr lang="en-US" sz="1400" b="1" baseline="0" dirty="0" smtClean="0"/>
                        <a:t> </a:t>
                      </a:r>
                      <a:endParaRPr lang="en-US" sz="1400" b="1" dirty="0"/>
                    </a:p>
                  </a:txBody>
                  <a:tcPr/>
                </a:tc>
                <a:tc>
                  <a:txBody>
                    <a:bodyPr/>
                    <a:lstStyle/>
                    <a:p>
                      <a:pPr>
                        <a:buFont typeface="Arial" pitchFamily="34" charset="0"/>
                        <a:buChar char="•"/>
                      </a:pPr>
                      <a:r>
                        <a:rPr lang="en-US" sz="1400" baseline="0" dirty="0" smtClean="0"/>
                        <a:t> </a:t>
                      </a:r>
                      <a:r>
                        <a:rPr lang="en-US" sz="1400" b="0" baseline="0" dirty="0" smtClean="0"/>
                        <a:t>ADR should not be endorsed blindly by the EU. </a:t>
                      </a:r>
                    </a:p>
                    <a:p>
                      <a:pPr>
                        <a:buFont typeface="Arial" pitchFamily="34" charset="0"/>
                        <a:buChar char="•"/>
                      </a:pPr>
                      <a:r>
                        <a:rPr lang="en-US" sz="1400" b="0" baseline="0" dirty="0" smtClean="0"/>
                        <a:t>  “An essential and defining characteristic of ADR is its voluntary nature. “</a:t>
                      </a:r>
                      <a:endParaRPr lang="en-US" sz="1400" baseline="0" dirty="0" smtClean="0"/>
                    </a:p>
                  </a:txBody>
                  <a:tcPr/>
                </a:tc>
                <a:tc>
                  <a:txBody>
                    <a:bodyPr/>
                    <a:lstStyle/>
                    <a:p>
                      <a:pPr>
                        <a:buFont typeface="Arial" pitchFamily="34" charset="0"/>
                        <a:buChar char="•"/>
                      </a:pPr>
                      <a:r>
                        <a:rPr lang="en-US" sz="1400" dirty="0" smtClean="0"/>
                        <a:t> Avoid centralization of ADR schemes</a:t>
                      </a:r>
                    </a:p>
                    <a:p>
                      <a:pPr>
                        <a:buFont typeface="Arial" pitchFamily="34" charset="0"/>
                        <a:buChar char="•"/>
                      </a:pPr>
                      <a:r>
                        <a:rPr lang="en-US" sz="1400" baseline="0" dirty="0" smtClean="0"/>
                        <a:t> Avoid centralization of legal claims (class actions) in ADR settings </a:t>
                      </a:r>
                    </a:p>
                    <a:p>
                      <a:pPr>
                        <a:buFont typeface="Arial" pitchFamily="34" charset="0"/>
                        <a:buChar char="•"/>
                      </a:pPr>
                      <a:r>
                        <a:rPr lang="en-US" sz="1400" baseline="0" dirty="0" smtClean="0"/>
                        <a:t> Complainants should be forced to pay at least a minimum contribution for all processes. </a:t>
                      </a:r>
                      <a:endParaRPr lang="en-US" sz="1400" dirty="0" smtClean="0"/>
                    </a:p>
                  </a:txBody>
                  <a:tcPr/>
                </a:tc>
              </a:tr>
            </a:tbl>
          </a:graphicData>
        </a:graphic>
      </p:graphicFrame>
      <p:sp>
        <p:nvSpPr>
          <p:cNvPr id="7" name="TextBox 6"/>
          <p:cNvSpPr txBox="1"/>
          <p:nvPr/>
        </p:nvSpPr>
        <p:spPr>
          <a:xfrm>
            <a:off x="152400" y="6428601"/>
            <a:ext cx="8229600" cy="276999"/>
          </a:xfrm>
          <a:prstGeom prst="rect">
            <a:avLst/>
          </a:prstGeom>
          <a:noFill/>
        </p:spPr>
        <p:txBody>
          <a:bodyPr wrap="square" rtlCol="0">
            <a:spAutoFit/>
          </a:bodyPr>
          <a:lstStyle/>
          <a:p>
            <a:r>
              <a:rPr lang="en-US" sz="1200" dirty="0" smtClean="0">
                <a:solidFill>
                  <a:schemeClr val="bg1"/>
                </a:solidFill>
              </a:rPr>
              <a:t>Source: Interviews and consultation papers  </a:t>
            </a:r>
            <a:endParaRPr lang="en-US" sz="1200" dirty="0">
              <a:solidFill>
                <a:schemeClr val="bg1"/>
              </a:solidFill>
            </a:endParaRPr>
          </a:p>
        </p:txBody>
      </p:sp>
      <p:sp>
        <p:nvSpPr>
          <p:cNvPr id="8" name="TextBox 7"/>
          <p:cNvSpPr txBox="1"/>
          <p:nvPr/>
        </p:nvSpPr>
        <p:spPr>
          <a:xfrm>
            <a:off x="647700" y="155448"/>
            <a:ext cx="7924800" cy="400110"/>
          </a:xfrm>
          <a:prstGeom prst="rect">
            <a:avLst/>
          </a:prstGeom>
          <a:noFill/>
        </p:spPr>
        <p:txBody>
          <a:bodyPr wrap="square" rtlCol="0">
            <a:spAutoFit/>
          </a:bodyPr>
          <a:lstStyle/>
          <a:p>
            <a:pPr algn="ctr"/>
            <a:r>
              <a:rPr lang="en-US" sz="2000" b="1" dirty="0" smtClean="0"/>
              <a:t>German Stakeholder Interest Breakdown (Business Advocates)</a:t>
            </a:r>
            <a:endParaRPr lang="en-US" sz="2000" b="1" i="1"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2648" y="152400"/>
            <a:ext cx="7927848" cy="707886"/>
          </a:xfrm>
          <a:prstGeom prst="rect">
            <a:avLst/>
          </a:prstGeom>
          <a:noFill/>
        </p:spPr>
        <p:txBody>
          <a:bodyPr wrap="square" rtlCol="0">
            <a:spAutoFit/>
          </a:bodyPr>
          <a:lstStyle/>
          <a:p>
            <a:pPr algn="ctr"/>
            <a:r>
              <a:rPr lang="en-US" sz="2000" b="1" dirty="0" smtClean="0"/>
              <a:t>Alternative Dispute Resolution has Limited Penetration in Germany; </a:t>
            </a:r>
          </a:p>
          <a:p>
            <a:pPr algn="ctr"/>
            <a:r>
              <a:rPr lang="en-US" sz="2000" b="1" dirty="0" smtClean="0"/>
              <a:t>Online Dispute Resolution is Nearly Nonexistent</a:t>
            </a:r>
            <a:endParaRPr lang="en-US" sz="2000" b="1" dirty="0"/>
          </a:p>
        </p:txBody>
      </p:sp>
      <p:sp>
        <p:nvSpPr>
          <p:cNvPr id="6" name="Rectangle 5"/>
          <p:cNvSpPr/>
          <p:nvPr/>
        </p:nvSpPr>
        <p:spPr>
          <a:xfrm>
            <a:off x="457200" y="1752600"/>
            <a:ext cx="3810000" cy="4419600"/>
          </a:xfrm>
          <a:prstGeom prst="rect">
            <a:avLst/>
          </a:prstGeom>
          <a:solidFill>
            <a:schemeClr val="accent3"/>
          </a:solidFill>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876800" y="1752600"/>
            <a:ext cx="3810000" cy="4419600"/>
          </a:xfrm>
          <a:prstGeom prst="rect">
            <a:avLst/>
          </a:prstGeom>
          <a:solidFill>
            <a:schemeClr val="accent3"/>
          </a:solidFill>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457200" y="1768019"/>
            <a:ext cx="3810000" cy="4493538"/>
          </a:xfrm>
          <a:prstGeom prst="rect">
            <a:avLst/>
          </a:prstGeom>
          <a:noFill/>
        </p:spPr>
        <p:txBody>
          <a:bodyPr wrap="square" rtlCol="0">
            <a:spAutoFit/>
          </a:bodyPr>
          <a:lstStyle/>
          <a:p>
            <a:pPr>
              <a:spcBef>
                <a:spcPts val="600"/>
              </a:spcBef>
              <a:spcAft>
                <a:spcPts val="600"/>
              </a:spcAft>
              <a:buFont typeface="Arial" pitchFamily="34" charset="0"/>
              <a:buChar char="•"/>
            </a:pPr>
            <a:r>
              <a:rPr lang="en-US" sz="1600" b="1" i="1" dirty="0" smtClean="0"/>
              <a:t>Penetration</a:t>
            </a:r>
            <a:r>
              <a:rPr lang="en-US" sz="1600" b="1" dirty="0" smtClean="0"/>
              <a:t>: </a:t>
            </a:r>
            <a:r>
              <a:rPr lang="en-US" sz="1600" dirty="0" smtClean="0"/>
              <a:t>“ADR has no real tradition in  Germany.” </a:t>
            </a:r>
          </a:p>
          <a:p>
            <a:pPr>
              <a:spcBef>
                <a:spcPts val="600"/>
              </a:spcBef>
              <a:spcAft>
                <a:spcPts val="600"/>
              </a:spcAft>
              <a:buFont typeface="Arial" pitchFamily="34" charset="0"/>
              <a:buChar char="•"/>
            </a:pPr>
            <a:r>
              <a:rPr lang="en-US" sz="1600" b="1" dirty="0" smtClean="0"/>
              <a:t> </a:t>
            </a:r>
            <a:r>
              <a:rPr lang="en-US" sz="1600" b="1" i="1" dirty="0" smtClean="0"/>
              <a:t>Infrastructure</a:t>
            </a:r>
            <a:r>
              <a:rPr lang="en-US" sz="1600" b="1" dirty="0" smtClean="0"/>
              <a:t>: </a:t>
            </a:r>
            <a:r>
              <a:rPr lang="en-US" sz="1600" dirty="0" smtClean="0"/>
              <a:t>Almost all ADR is delivered via industry associations. Private mediators exist, but are less prevalent.  </a:t>
            </a:r>
            <a:endParaRPr lang="en-US" sz="1600" b="1" dirty="0" smtClean="0"/>
          </a:p>
          <a:p>
            <a:pPr>
              <a:spcBef>
                <a:spcPts val="600"/>
              </a:spcBef>
              <a:spcAft>
                <a:spcPts val="600"/>
              </a:spcAft>
              <a:buFont typeface="Arial" pitchFamily="34" charset="0"/>
              <a:buChar char="•"/>
            </a:pPr>
            <a:r>
              <a:rPr lang="en-US" sz="1600" b="1" i="1" dirty="0" smtClean="0"/>
              <a:t>Government Regulation: </a:t>
            </a:r>
            <a:r>
              <a:rPr lang="en-US" sz="1600" i="1" dirty="0" smtClean="0"/>
              <a:t> </a:t>
            </a:r>
            <a:r>
              <a:rPr lang="en-US" sz="1600" dirty="0" smtClean="0"/>
              <a:t>No government oversight body for ADR, only for compliance with EU mediation directive.</a:t>
            </a:r>
          </a:p>
          <a:p>
            <a:pPr>
              <a:spcBef>
                <a:spcPts val="600"/>
              </a:spcBef>
              <a:spcAft>
                <a:spcPts val="600"/>
              </a:spcAft>
              <a:buFont typeface="Arial" pitchFamily="34" charset="0"/>
              <a:buChar char="•"/>
            </a:pPr>
            <a:r>
              <a:rPr lang="en-US" sz="1600" dirty="0" smtClean="0"/>
              <a:t> </a:t>
            </a:r>
            <a:r>
              <a:rPr lang="en-US" sz="1600" b="1" i="1" dirty="0" smtClean="0"/>
              <a:t>Typical Example: SOP </a:t>
            </a:r>
            <a:r>
              <a:rPr lang="en-US" sz="1600" dirty="0" smtClean="0"/>
              <a:t>(German Conciliation Body for Public Transport): 7500 conciliations since established in 2009.  Ombuds is separate from association; Ombuds is industry financed.   Advisory council of equal parts industry, consumer protection org., academy oversees.</a:t>
            </a:r>
            <a:endParaRPr lang="en-US" sz="1600" dirty="0"/>
          </a:p>
        </p:txBody>
      </p:sp>
      <p:grpSp>
        <p:nvGrpSpPr>
          <p:cNvPr id="2" name="Group 19"/>
          <p:cNvGrpSpPr/>
          <p:nvPr/>
        </p:nvGrpSpPr>
        <p:grpSpPr>
          <a:xfrm>
            <a:off x="789783" y="1219200"/>
            <a:ext cx="3144835" cy="381000"/>
            <a:chOff x="794263" y="1295400"/>
            <a:chExt cx="3144835" cy="381000"/>
          </a:xfrm>
        </p:grpSpPr>
        <p:sp>
          <p:nvSpPr>
            <p:cNvPr id="10" name="TextBox 9"/>
            <p:cNvSpPr txBox="1"/>
            <p:nvPr/>
          </p:nvSpPr>
          <p:spPr>
            <a:xfrm>
              <a:off x="794263" y="1301234"/>
              <a:ext cx="3144835" cy="369332"/>
            </a:xfrm>
            <a:prstGeom prst="rect">
              <a:avLst/>
            </a:prstGeom>
            <a:noFill/>
          </p:spPr>
          <p:txBody>
            <a:bodyPr wrap="none" rtlCol="0">
              <a:spAutoFit/>
            </a:bodyPr>
            <a:lstStyle/>
            <a:p>
              <a:r>
                <a:rPr lang="en-US" b="1" dirty="0" smtClean="0"/>
                <a:t>Alternative Dispute Resolution</a:t>
              </a:r>
              <a:endParaRPr lang="en-US" b="1" dirty="0"/>
            </a:p>
          </p:txBody>
        </p:sp>
        <p:cxnSp>
          <p:nvCxnSpPr>
            <p:cNvPr id="12" name="Straight Connector 11"/>
            <p:cNvCxnSpPr/>
            <p:nvPr/>
          </p:nvCxnSpPr>
          <p:spPr>
            <a:xfrm>
              <a:off x="842680" y="1295400"/>
              <a:ext cx="3048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842680" y="1676400"/>
              <a:ext cx="3048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 name="Group 18"/>
          <p:cNvGrpSpPr/>
          <p:nvPr/>
        </p:nvGrpSpPr>
        <p:grpSpPr>
          <a:xfrm>
            <a:off x="5445441" y="1219200"/>
            <a:ext cx="2672719" cy="381000"/>
            <a:chOff x="5410200" y="1295400"/>
            <a:chExt cx="2672719" cy="381000"/>
          </a:xfrm>
        </p:grpSpPr>
        <p:sp>
          <p:nvSpPr>
            <p:cNvPr id="14" name="TextBox 13"/>
            <p:cNvSpPr txBox="1"/>
            <p:nvPr/>
          </p:nvSpPr>
          <p:spPr>
            <a:xfrm>
              <a:off x="5410200" y="1301234"/>
              <a:ext cx="2672719" cy="369332"/>
            </a:xfrm>
            <a:prstGeom prst="rect">
              <a:avLst/>
            </a:prstGeom>
            <a:noFill/>
          </p:spPr>
          <p:txBody>
            <a:bodyPr wrap="none" rtlCol="0">
              <a:spAutoFit/>
            </a:bodyPr>
            <a:lstStyle/>
            <a:p>
              <a:r>
                <a:rPr lang="en-US" b="1" dirty="0" smtClean="0"/>
                <a:t>Online Dispute Resolution</a:t>
              </a:r>
              <a:endParaRPr lang="en-US" b="1" dirty="0"/>
            </a:p>
          </p:txBody>
        </p:sp>
        <p:cxnSp>
          <p:nvCxnSpPr>
            <p:cNvPr id="15" name="Straight Connector 14"/>
            <p:cNvCxnSpPr/>
            <p:nvPr/>
          </p:nvCxnSpPr>
          <p:spPr>
            <a:xfrm>
              <a:off x="5426950" y="1295400"/>
              <a:ext cx="263921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426950" y="1676400"/>
              <a:ext cx="2639218"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1" name="TextBox 20"/>
          <p:cNvSpPr txBox="1"/>
          <p:nvPr/>
        </p:nvSpPr>
        <p:spPr>
          <a:xfrm>
            <a:off x="4876800" y="1752600"/>
            <a:ext cx="3810000" cy="4278094"/>
          </a:xfrm>
          <a:prstGeom prst="rect">
            <a:avLst/>
          </a:prstGeom>
          <a:noFill/>
        </p:spPr>
        <p:txBody>
          <a:bodyPr wrap="square" rtlCol="0">
            <a:spAutoFit/>
          </a:bodyPr>
          <a:lstStyle/>
          <a:p>
            <a:pPr>
              <a:spcBef>
                <a:spcPts val="600"/>
              </a:spcBef>
              <a:spcAft>
                <a:spcPts val="600"/>
              </a:spcAft>
              <a:buFont typeface="Arial" pitchFamily="34" charset="0"/>
              <a:buChar char="•"/>
            </a:pPr>
            <a:r>
              <a:rPr lang="en-US" sz="1600" b="1" i="1" dirty="0" smtClean="0"/>
              <a:t>Penetration</a:t>
            </a:r>
            <a:r>
              <a:rPr lang="en-US" sz="1600" b="1" dirty="0" smtClean="0"/>
              <a:t>: </a:t>
            </a:r>
            <a:r>
              <a:rPr lang="en-US" sz="1600" dirty="0" smtClean="0"/>
              <a:t>Single pure play ODR provider (</a:t>
            </a:r>
            <a:r>
              <a:rPr lang="en-US" sz="1600" dirty="0" err="1" smtClean="0"/>
              <a:t>Der</a:t>
            </a:r>
            <a:r>
              <a:rPr lang="en-US" sz="1600" dirty="0" smtClean="0"/>
              <a:t> Online </a:t>
            </a:r>
            <a:r>
              <a:rPr lang="en-US" sz="1600" dirty="0" err="1" smtClean="0"/>
              <a:t>Schlichter</a:t>
            </a:r>
            <a:r>
              <a:rPr lang="en-US" sz="1600" dirty="0" smtClean="0"/>
              <a:t> [Mediator]).</a:t>
            </a:r>
          </a:p>
          <a:p>
            <a:pPr>
              <a:spcBef>
                <a:spcPts val="600"/>
              </a:spcBef>
              <a:spcAft>
                <a:spcPts val="600"/>
              </a:spcAft>
              <a:buFont typeface="Arial" pitchFamily="34" charset="0"/>
              <a:buChar char="•"/>
            </a:pPr>
            <a:r>
              <a:rPr lang="en-US" sz="1600" b="1" dirty="0" smtClean="0"/>
              <a:t> </a:t>
            </a:r>
            <a:r>
              <a:rPr lang="en-US" sz="1600" b="1" i="1" dirty="0" smtClean="0"/>
              <a:t>Model: </a:t>
            </a:r>
            <a:r>
              <a:rPr lang="en-US" sz="1600" dirty="0" smtClean="0"/>
              <a:t>Online intake for limited set of disputes (vendor or consumer can file); lawyers review each claim, engage via shuttle mediation via email.  Outcomes binding on neither party. </a:t>
            </a:r>
            <a:endParaRPr lang="en-US" sz="1600" b="1" dirty="0" smtClean="0"/>
          </a:p>
          <a:p>
            <a:pPr>
              <a:spcBef>
                <a:spcPts val="600"/>
              </a:spcBef>
              <a:spcAft>
                <a:spcPts val="600"/>
              </a:spcAft>
              <a:buFont typeface="Arial" pitchFamily="34" charset="0"/>
              <a:buChar char="•"/>
            </a:pPr>
            <a:r>
              <a:rPr lang="en-US" sz="1600" b="1" i="1" dirty="0" smtClean="0"/>
              <a:t>Coverage: </a:t>
            </a:r>
            <a:r>
              <a:rPr lang="en-US" sz="1600" dirty="0" smtClean="0"/>
              <a:t>Pilot project covering two German States; approximately 650 cases handled in total since June 2009.</a:t>
            </a:r>
          </a:p>
          <a:p>
            <a:pPr>
              <a:spcBef>
                <a:spcPts val="600"/>
              </a:spcBef>
              <a:spcAft>
                <a:spcPts val="600"/>
              </a:spcAft>
              <a:buFont typeface="Arial" pitchFamily="34" charset="0"/>
              <a:buChar char="•"/>
            </a:pPr>
            <a:r>
              <a:rPr lang="en-US" sz="1600" b="1" dirty="0" smtClean="0"/>
              <a:t> </a:t>
            </a:r>
            <a:r>
              <a:rPr lang="en-US" sz="1600" b="1" i="1" dirty="0" smtClean="0"/>
              <a:t>Results: </a:t>
            </a:r>
            <a:r>
              <a:rPr lang="en-US" sz="1600" dirty="0" smtClean="0"/>
              <a:t>70% success rate (i.e. parties accept mediation). </a:t>
            </a:r>
          </a:p>
          <a:p>
            <a:pPr>
              <a:spcBef>
                <a:spcPts val="600"/>
              </a:spcBef>
              <a:spcAft>
                <a:spcPts val="600"/>
              </a:spcAft>
              <a:buFont typeface="Arial" pitchFamily="34" charset="0"/>
              <a:buChar char="•"/>
            </a:pPr>
            <a:r>
              <a:rPr lang="en-US" sz="1600" b="1" i="1" dirty="0" smtClean="0"/>
              <a:t> Commentary: </a:t>
            </a:r>
            <a:r>
              <a:rPr lang="en-US" sz="1600" dirty="0" smtClean="0"/>
              <a:t>“Our customers can’t lose. They can only win.” </a:t>
            </a:r>
            <a:endParaRPr lang="en-US" sz="1600" b="1" i="1" dirty="0"/>
          </a:p>
        </p:txBody>
      </p:sp>
      <p:sp>
        <p:nvSpPr>
          <p:cNvPr id="19" name="Slide Number Placeholder 18"/>
          <p:cNvSpPr>
            <a:spLocks noGrp="1"/>
          </p:cNvSpPr>
          <p:nvPr>
            <p:ph type="sldNum" sz="quarter" idx="12"/>
          </p:nvPr>
        </p:nvSpPr>
        <p:spPr/>
        <p:txBody>
          <a:bodyPr/>
          <a:lstStyle/>
          <a:p>
            <a:fld id="{DE6670D6-F1EF-4E4E-BE9C-5D8B6D21C5F5}" type="slidenum">
              <a:rPr lang="en-US" smtClean="0"/>
              <a:pPr/>
              <a:t>48</a:t>
            </a:fld>
            <a:endParaRPr lang="en-US"/>
          </a:p>
        </p:txBody>
      </p:sp>
      <p:sp>
        <p:nvSpPr>
          <p:cNvPr id="20" name="TextBox 19"/>
          <p:cNvSpPr txBox="1"/>
          <p:nvPr/>
        </p:nvSpPr>
        <p:spPr>
          <a:xfrm>
            <a:off x="304800" y="6504801"/>
            <a:ext cx="8229600" cy="276999"/>
          </a:xfrm>
          <a:prstGeom prst="rect">
            <a:avLst/>
          </a:prstGeom>
          <a:noFill/>
        </p:spPr>
        <p:txBody>
          <a:bodyPr wrap="square" rtlCol="0">
            <a:spAutoFit/>
          </a:bodyPr>
          <a:lstStyle/>
          <a:p>
            <a:r>
              <a:rPr lang="en-US" sz="1200" dirty="0" smtClean="0">
                <a:solidFill>
                  <a:schemeClr val="bg1"/>
                </a:solidFill>
              </a:rPr>
              <a:t>Source: interviews, research, consultation papers. </a:t>
            </a:r>
            <a:endParaRPr lang="en-US" sz="1200" dirty="0">
              <a:solidFill>
                <a:schemeClr val="bg1"/>
              </a:solidFill>
            </a:endParaRPr>
          </a:p>
        </p:txBody>
      </p:sp>
    </p:spTree>
    <p:extLst>
      <p:ext uri="{BB962C8B-B14F-4D97-AF65-F5344CB8AC3E}">
        <p14:creationId xmlns:p14="http://schemas.microsoft.com/office/powerpoint/2010/main" val="112306268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2648" y="155448"/>
            <a:ext cx="7927848" cy="707886"/>
          </a:xfrm>
          <a:prstGeom prst="rect">
            <a:avLst/>
          </a:prstGeom>
          <a:noFill/>
        </p:spPr>
        <p:txBody>
          <a:bodyPr wrap="square" rtlCol="0">
            <a:spAutoFit/>
          </a:bodyPr>
          <a:lstStyle/>
          <a:p>
            <a:pPr algn="ctr"/>
            <a:r>
              <a:rPr lang="en-US" sz="2000" b="1" dirty="0" smtClean="0"/>
              <a:t>Germans Prioritize “Access to Justice;” German Law and Policy Promotes Recourse to Courts</a:t>
            </a:r>
            <a:endParaRPr lang="en-US" sz="2000" b="1" dirty="0"/>
          </a:p>
        </p:txBody>
      </p:sp>
      <p:sp>
        <p:nvSpPr>
          <p:cNvPr id="8" name="TextBox 7"/>
          <p:cNvSpPr txBox="1"/>
          <p:nvPr/>
        </p:nvSpPr>
        <p:spPr>
          <a:xfrm>
            <a:off x="152400" y="2362200"/>
            <a:ext cx="1524000" cy="830997"/>
          </a:xfrm>
          <a:prstGeom prst="rect">
            <a:avLst/>
          </a:prstGeom>
          <a:noFill/>
          <a:ln>
            <a:solidFill>
              <a:schemeClr val="tx1"/>
            </a:solidFill>
            <a:prstDash val="dashDot"/>
          </a:ln>
        </p:spPr>
        <p:txBody>
          <a:bodyPr wrap="square" rtlCol="0">
            <a:spAutoFit/>
          </a:bodyPr>
          <a:lstStyle/>
          <a:p>
            <a:r>
              <a:rPr lang="en-US" sz="1600" b="1" dirty="0" smtClean="0"/>
              <a:t>“Loser Pays” </a:t>
            </a:r>
            <a:r>
              <a:rPr lang="en-US" sz="1600" dirty="0" smtClean="0"/>
              <a:t>Court costs paid by losing party</a:t>
            </a:r>
            <a:endParaRPr lang="en-US" sz="1600" dirty="0"/>
          </a:p>
        </p:txBody>
      </p:sp>
      <p:sp>
        <p:nvSpPr>
          <p:cNvPr id="9" name="TextBox 8"/>
          <p:cNvSpPr txBox="1"/>
          <p:nvPr/>
        </p:nvSpPr>
        <p:spPr>
          <a:xfrm>
            <a:off x="1738952" y="2362200"/>
            <a:ext cx="1905000" cy="1815882"/>
          </a:xfrm>
          <a:prstGeom prst="rect">
            <a:avLst/>
          </a:prstGeom>
          <a:noFill/>
          <a:ln>
            <a:solidFill>
              <a:schemeClr val="tx1"/>
            </a:solidFill>
            <a:prstDash val="dashDot"/>
          </a:ln>
        </p:spPr>
        <p:txBody>
          <a:bodyPr wrap="square" rtlCol="0">
            <a:spAutoFit/>
          </a:bodyPr>
          <a:lstStyle/>
          <a:p>
            <a:r>
              <a:rPr lang="en-US" sz="1600" b="1" dirty="0" smtClean="0"/>
              <a:t>Legal Insurance </a:t>
            </a:r>
            <a:r>
              <a:rPr lang="en-US" sz="1600" dirty="0" smtClean="0"/>
              <a:t>Prevalent: &gt;50% carry insurance; may both </a:t>
            </a:r>
            <a:r>
              <a:rPr lang="en-US" sz="1600" b="1" dirty="0" smtClean="0"/>
              <a:t>defend</a:t>
            </a:r>
            <a:r>
              <a:rPr lang="en-US" sz="1600" dirty="0" smtClean="0"/>
              <a:t> </a:t>
            </a:r>
            <a:r>
              <a:rPr lang="en-US" sz="1600" b="1" dirty="0" smtClean="0"/>
              <a:t>&amp; sue </a:t>
            </a:r>
            <a:r>
              <a:rPr lang="en-US" sz="1600" dirty="0" smtClean="0"/>
              <a:t>without pay in a typical consumer dispute</a:t>
            </a:r>
            <a:endParaRPr lang="en-US" sz="1600" dirty="0"/>
          </a:p>
        </p:txBody>
      </p:sp>
      <p:sp>
        <p:nvSpPr>
          <p:cNvPr id="10" name="Rectangle 9"/>
          <p:cNvSpPr/>
          <p:nvPr/>
        </p:nvSpPr>
        <p:spPr>
          <a:xfrm>
            <a:off x="291152" y="5486400"/>
            <a:ext cx="3276600" cy="830997"/>
          </a:xfrm>
          <a:prstGeom prst="rect">
            <a:avLst/>
          </a:prstGeom>
          <a:solidFill>
            <a:schemeClr val="bg1">
              <a:lumMod val="75000"/>
            </a:schemeClr>
          </a:solidFill>
          <a:ln>
            <a:solidFill>
              <a:schemeClr val="tx1"/>
            </a:solidFill>
          </a:ln>
          <a:effectLst>
            <a:outerShdw blurRad="50800" dist="38100" dir="8100000" algn="tr" rotWithShape="0">
              <a:prstClr val="black">
                <a:alpha val="40000"/>
              </a:prstClr>
            </a:outerShdw>
          </a:effectLst>
        </p:spPr>
        <p:txBody>
          <a:bodyPr wrap="square">
            <a:spAutoFit/>
          </a:bodyPr>
          <a:lstStyle/>
          <a:p>
            <a:r>
              <a:rPr lang="en-US" sz="1600" i="1" dirty="0" smtClean="0"/>
              <a:t>“The number of small-value cases has grown continuously throughout the last years.”  </a:t>
            </a:r>
            <a:r>
              <a:rPr lang="en-US" sz="1600" dirty="0" smtClean="0"/>
              <a:t>- Univ. of Hamburg</a:t>
            </a:r>
          </a:p>
        </p:txBody>
      </p:sp>
      <p:cxnSp>
        <p:nvCxnSpPr>
          <p:cNvPr id="12" name="Straight Arrow Connector 11"/>
          <p:cNvCxnSpPr>
            <a:stCxn id="21" idx="2"/>
            <a:endCxn id="10" idx="0"/>
          </p:cNvCxnSpPr>
          <p:nvPr/>
        </p:nvCxnSpPr>
        <p:spPr>
          <a:xfrm>
            <a:off x="914400" y="5151060"/>
            <a:ext cx="1015052" cy="3353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9" idx="2"/>
            <a:endCxn id="10" idx="0"/>
          </p:cNvCxnSpPr>
          <p:nvPr/>
        </p:nvCxnSpPr>
        <p:spPr>
          <a:xfrm flipH="1">
            <a:off x="1929452" y="4178082"/>
            <a:ext cx="762000" cy="13083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Pentagon 17"/>
          <p:cNvSpPr/>
          <p:nvPr/>
        </p:nvSpPr>
        <p:spPr>
          <a:xfrm>
            <a:off x="443552" y="1295400"/>
            <a:ext cx="2819400" cy="560832"/>
          </a:xfrm>
          <a:prstGeom prst="homePlate">
            <a:avLst/>
          </a:prstGeom>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Procedural</a:t>
            </a:r>
            <a:endParaRPr lang="en-US" b="1" dirty="0">
              <a:solidFill>
                <a:schemeClr val="tx1"/>
              </a:solidFill>
            </a:endParaRPr>
          </a:p>
        </p:txBody>
      </p:sp>
      <p:sp>
        <p:nvSpPr>
          <p:cNvPr id="19" name="Chevron 18"/>
          <p:cNvSpPr/>
          <p:nvPr/>
        </p:nvSpPr>
        <p:spPr>
          <a:xfrm>
            <a:off x="6539552" y="1295400"/>
            <a:ext cx="2476500" cy="560832"/>
          </a:xfrm>
          <a:prstGeom prst="chevron">
            <a:avLst/>
          </a:prstGeom>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Political</a:t>
            </a:r>
            <a:endParaRPr lang="en-US" b="1" dirty="0">
              <a:solidFill>
                <a:schemeClr val="tx1"/>
              </a:solidFill>
            </a:endParaRPr>
          </a:p>
        </p:txBody>
      </p:sp>
      <p:sp>
        <p:nvSpPr>
          <p:cNvPr id="20" name="Chevron 19"/>
          <p:cNvSpPr/>
          <p:nvPr/>
        </p:nvSpPr>
        <p:spPr>
          <a:xfrm>
            <a:off x="3720152" y="1295400"/>
            <a:ext cx="2590800" cy="560832"/>
          </a:xfrm>
          <a:prstGeom prst="chevron">
            <a:avLst/>
          </a:prstGeom>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Legal</a:t>
            </a:r>
            <a:endParaRPr lang="en-US" b="1" dirty="0">
              <a:solidFill>
                <a:schemeClr val="tx1"/>
              </a:solidFill>
            </a:endParaRPr>
          </a:p>
        </p:txBody>
      </p:sp>
      <p:sp>
        <p:nvSpPr>
          <p:cNvPr id="23" name="Rectangle 22"/>
          <p:cNvSpPr/>
          <p:nvPr/>
        </p:nvSpPr>
        <p:spPr>
          <a:xfrm>
            <a:off x="3796353" y="2174557"/>
            <a:ext cx="2667000" cy="1323439"/>
          </a:xfrm>
          <a:prstGeom prst="rect">
            <a:avLst/>
          </a:prstGeom>
        </p:spPr>
        <p:txBody>
          <a:bodyPr wrap="square">
            <a:spAutoFit/>
          </a:bodyPr>
          <a:lstStyle/>
          <a:p>
            <a:r>
              <a:rPr lang="en-US" sz="1600" b="1" dirty="0" smtClean="0"/>
              <a:t>EU Charter of Fundamental Rights: </a:t>
            </a:r>
            <a:r>
              <a:rPr lang="en-US" sz="1600" dirty="0" smtClean="0"/>
              <a:t>Art. 47</a:t>
            </a:r>
            <a:r>
              <a:rPr lang="en-US" sz="1600" dirty="0" smtClean="0">
                <a:sym typeface="Wingdings" pitchFamily="2" charset="2"/>
              </a:rPr>
              <a:t>:</a:t>
            </a:r>
            <a:r>
              <a:rPr lang="en-US" sz="1600" dirty="0" smtClean="0"/>
              <a:t>“Everyone is entitled to a fair and public hearing...by an independent tribunal...established by law.” </a:t>
            </a:r>
            <a:endParaRPr lang="en-US" sz="1600" dirty="0"/>
          </a:p>
        </p:txBody>
      </p:sp>
      <p:sp>
        <p:nvSpPr>
          <p:cNvPr id="24" name="TextBox 23"/>
          <p:cNvSpPr txBox="1"/>
          <p:nvPr/>
        </p:nvSpPr>
        <p:spPr>
          <a:xfrm>
            <a:off x="6615752" y="2057400"/>
            <a:ext cx="2528248" cy="4278094"/>
          </a:xfrm>
          <a:prstGeom prst="rect">
            <a:avLst/>
          </a:prstGeom>
          <a:noFill/>
        </p:spPr>
        <p:txBody>
          <a:bodyPr wrap="square" rtlCol="0">
            <a:spAutoFit/>
          </a:bodyPr>
          <a:lstStyle/>
          <a:p>
            <a:pPr>
              <a:buFont typeface="Arial" pitchFamily="34" charset="0"/>
              <a:buChar char="•"/>
            </a:pPr>
            <a:r>
              <a:rPr lang="en-US" sz="1600" dirty="0" smtClean="0"/>
              <a:t> </a:t>
            </a:r>
            <a:r>
              <a:rPr lang="en-US" sz="1600" b="1" dirty="0" smtClean="0"/>
              <a:t>German Bar Association:</a:t>
            </a:r>
            <a:r>
              <a:rPr lang="en-US" sz="1600" dirty="0" smtClean="0"/>
              <a:t> “Consumers are likely to accept such ADR schemes, provided, they can exit the ADR proceedings at any stage and enter into litigation.”</a:t>
            </a:r>
          </a:p>
          <a:p>
            <a:pPr>
              <a:buFont typeface="Arial" pitchFamily="34" charset="0"/>
              <a:buChar char="•"/>
            </a:pPr>
            <a:endParaRPr lang="en-US" sz="1600" dirty="0" smtClean="0"/>
          </a:p>
          <a:p>
            <a:pPr>
              <a:buFont typeface="Arial" pitchFamily="34" charset="0"/>
              <a:buChar char="•"/>
            </a:pPr>
            <a:r>
              <a:rPr lang="en-US" sz="1600" dirty="0" smtClean="0"/>
              <a:t> </a:t>
            </a:r>
            <a:r>
              <a:rPr lang="en-US" sz="1600" b="1" dirty="0" smtClean="0"/>
              <a:t>VZBV</a:t>
            </a:r>
            <a:r>
              <a:rPr lang="en-US" sz="1600" dirty="0" smtClean="0"/>
              <a:t> </a:t>
            </a:r>
            <a:r>
              <a:rPr lang="en-US" sz="1600" b="1" dirty="0" smtClean="0"/>
              <a:t>(Federation of Consumer Orgs): </a:t>
            </a:r>
            <a:r>
              <a:rPr lang="en-US" sz="1600" dirty="0" smtClean="0"/>
              <a:t>“ADR can only be an option, never an obligation” </a:t>
            </a:r>
          </a:p>
          <a:p>
            <a:endParaRPr lang="en-US" sz="1600" dirty="0" smtClean="0"/>
          </a:p>
          <a:p>
            <a:pPr>
              <a:buFont typeface="Arial" pitchFamily="34" charset="0"/>
              <a:buChar char="•"/>
            </a:pPr>
            <a:r>
              <a:rPr lang="en-US" sz="1600" dirty="0" smtClean="0"/>
              <a:t> </a:t>
            </a:r>
            <a:r>
              <a:rPr lang="en-US" sz="1600" b="1" dirty="0" smtClean="0"/>
              <a:t>MEP Staffer</a:t>
            </a:r>
            <a:r>
              <a:rPr lang="en-US" sz="1600" dirty="0" smtClean="0"/>
              <a:t>: “[There are] no real discussion of ADR decisions being binding at any point.” </a:t>
            </a:r>
          </a:p>
        </p:txBody>
      </p:sp>
      <p:sp>
        <p:nvSpPr>
          <p:cNvPr id="25" name="Rectangle 24"/>
          <p:cNvSpPr/>
          <p:nvPr/>
        </p:nvSpPr>
        <p:spPr>
          <a:xfrm>
            <a:off x="3796352" y="3698557"/>
            <a:ext cx="2756847" cy="1077218"/>
          </a:xfrm>
          <a:prstGeom prst="rect">
            <a:avLst/>
          </a:prstGeom>
        </p:spPr>
        <p:txBody>
          <a:bodyPr wrap="square">
            <a:spAutoFit/>
          </a:bodyPr>
          <a:lstStyle/>
          <a:p>
            <a:r>
              <a:rPr lang="en-US" sz="1600" b="1" dirty="0" smtClean="0"/>
              <a:t>German Basic Law: </a:t>
            </a:r>
            <a:r>
              <a:rPr lang="en-US" sz="1600" dirty="0" smtClean="0"/>
              <a:t>Art. 103: “Every person shall be entitled to a hearing in accordance with law.”   </a:t>
            </a:r>
            <a:endParaRPr lang="en-US" sz="1600" dirty="0"/>
          </a:p>
        </p:txBody>
      </p:sp>
      <p:sp>
        <p:nvSpPr>
          <p:cNvPr id="15" name="Rectangle 14"/>
          <p:cNvSpPr/>
          <p:nvPr/>
        </p:nvSpPr>
        <p:spPr>
          <a:xfrm>
            <a:off x="3796353" y="4953000"/>
            <a:ext cx="2667000" cy="1323439"/>
          </a:xfrm>
          <a:prstGeom prst="rect">
            <a:avLst/>
          </a:prstGeom>
        </p:spPr>
        <p:txBody>
          <a:bodyPr wrap="square">
            <a:spAutoFit/>
          </a:bodyPr>
          <a:lstStyle/>
          <a:p>
            <a:r>
              <a:rPr lang="en-US" sz="1600" b="1" dirty="0" smtClean="0"/>
              <a:t>No Mandatory ADR: </a:t>
            </a:r>
            <a:r>
              <a:rPr lang="en-US" sz="1600" dirty="0" smtClean="0"/>
              <a:t>recent attempt by German legislature to mandate ADR before court for all disputes &lt;€750 was unsuccessful. </a:t>
            </a:r>
            <a:endParaRPr lang="en-US" sz="1600" dirty="0"/>
          </a:p>
        </p:txBody>
      </p:sp>
      <p:sp>
        <p:nvSpPr>
          <p:cNvPr id="17" name="Slide Number Placeholder 16"/>
          <p:cNvSpPr>
            <a:spLocks noGrp="1"/>
          </p:cNvSpPr>
          <p:nvPr>
            <p:ph type="sldNum" sz="quarter" idx="12"/>
          </p:nvPr>
        </p:nvSpPr>
        <p:spPr/>
        <p:txBody>
          <a:bodyPr/>
          <a:lstStyle/>
          <a:p>
            <a:fld id="{DE6670D6-F1EF-4E4E-BE9C-5D8B6D21C5F5}" type="slidenum">
              <a:rPr lang="en-US" smtClean="0"/>
              <a:pPr/>
              <a:t>49</a:t>
            </a:fld>
            <a:endParaRPr lang="en-US"/>
          </a:p>
        </p:txBody>
      </p:sp>
      <p:cxnSp>
        <p:nvCxnSpPr>
          <p:cNvPr id="27" name="Straight Arrow Connector 26"/>
          <p:cNvCxnSpPr>
            <a:stCxn id="8" idx="2"/>
            <a:endCxn id="10" idx="0"/>
          </p:cNvCxnSpPr>
          <p:nvPr/>
        </p:nvCxnSpPr>
        <p:spPr>
          <a:xfrm>
            <a:off x="914400" y="3193197"/>
            <a:ext cx="1015052" cy="229320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152400" y="3581400"/>
            <a:ext cx="1524000" cy="1569660"/>
          </a:xfrm>
          <a:prstGeom prst="rect">
            <a:avLst/>
          </a:prstGeom>
          <a:solidFill>
            <a:schemeClr val="bg1"/>
          </a:solidFill>
          <a:ln>
            <a:solidFill>
              <a:schemeClr val="tx1"/>
            </a:solidFill>
            <a:prstDash val="dashDot"/>
          </a:ln>
        </p:spPr>
        <p:txBody>
          <a:bodyPr wrap="square" rtlCol="0">
            <a:spAutoFit/>
          </a:bodyPr>
          <a:lstStyle/>
          <a:p>
            <a:r>
              <a:rPr lang="en-US" sz="1600" b="1" dirty="0" smtClean="0"/>
              <a:t>Proportional Legal Fees:  </a:t>
            </a:r>
            <a:r>
              <a:rPr lang="en-US" sz="1600" dirty="0" smtClean="0"/>
              <a:t>costs of litigation proportional to claim value. </a:t>
            </a:r>
            <a:endParaRPr lang="en-US" sz="1600" dirty="0"/>
          </a:p>
        </p:txBody>
      </p:sp>
      <p:sp>
        <p:nvSpPr>
          <p:cNvPr id="22" name="TextBox 21"/>
          <p:cNvSpPr txBox="1"/>
          <p:nvPr/>
        </p:nvSpPr>
        <p:spPr>
          <a:xfrm>
            <a:off x="304800" y="6504801"/>
            <a:ext cx="8229600" cy="276999"/>
          </a:xfrm>
          <a:prstGeom prst="rect">
            <a:avLst/>
          </a:prstGeom>
          <a:noFill/>
        </p:spPr>
        <p:txBody>
          <a:bodyPr wrap="square" rtlCol="0">
            <a:spAutoFit/>
          </a:bodyPr>
          <a:lstStyle/>
          <a:p>
            <a:r>
              <a:rPr lang="en-US" sz="1200" dirty="0" smtClean="0">
                <a:solidFill>
                  <a:schemeClr val="bg1"/>
                </a:solidFill>
              </a:rPr>
              <a:t>Source: interviews, research, consultation papers. </a:t>
            </a:r>
            <a:endParaRPr lang="en-US" sz="1200" dirty="0">
              <a:solidFill>
                <a:schemeClr val="bg1"/>
              </a:solidFill>
            </a:endParaRPr>
          </a:p>
        </p:txBody>
      </p:sp>
    </p:spTree>
    <p:extLst>
      <p:ext uri="{BB962C8B-B14F-4D97-AF65-F5344CB8AC3E}">
        <p14:creationId xmlns:p14="http://schemas.microsoft.com/office/powerpoint/2010/main" val="14469620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2648" y="155448"/>
            <a:ext cx="7927848" cy="707886"/>
          </a:xfrm>
          <a:prstGeom prst="rect">
            <a:avLst/>
          </a:prstGeom>
        </p:spPr>
        <p:txBody>
          <a:bodyPr wrap="square">
            <a:spAutoFit/>
          </a:bodyPr>
          <a:lstStyle/>
          <a:p>
            <a:pPr algn="ctr"/>
            <a:r>
              <a:rPr lang="en-US" sz="2000" b="1" dirty="0" smtClean="0"/>
              <a:t>To Address Cross-Border E-Commerce Concerns, the EU Commission has Proposed a Regulation for Consumer ODR</a:t>
            </a:r>
          </a:p>
        </p:txBody>
      </p:sp>
      <p:sp>
        <p:nvSpPr>
          <p:cNvPr id="3" name="Rectangle 2"/>
          <p:cNvSpPr/>
          <p:nvPr/>
        </p:nvSpPr>
        <p:spPr>
          <a:xfrm>
            <a:off x="114300" y="1589782"/>
            <a:ext cx="2819400" cy="1077218"/>
          </a:xfrm>
          <a:prstGeom prst="rect">
            <a:avLst/>
          </a:prstGeom>
        </p:spPr>
        <p:txBody>
          <a:bodyPr wrap="square">
            <a:spAutoFit/>
          </a:bodyPr>
          <a:lstStyle/>
          <a:p>
            <a:r>
              <a:rPr lang="en-US" sz="1600" i="1" dirty="0" smtClean="0"/>
              <a:t>The business-to-consumer (“B2C”) e-commerce market is an increasingly important component of the EU economy.</a:t>
            </a:r>
          </a:p>
        </p:txBody>
      </p:sp>
      <p:sp>
        <p:nvSpPr>
          <p:cNvPr id="10" name="Rectangle 9"/>
          <p:cNvSpPr/>
          <p:nvPr/>
        </p:nvSpPr>
        <p:spPr>
          <a:xfrm>
            <a:off x="2895600" y="3276600"/>
            <a:ext cx="5905500" cy="2123658"/>
          </a:xfrm>
          <a:prstGeom prst="rect">
            <a:avLst/>
          </a:prstGeom>
          <a:solidFill>
            <a:schemeClr val="accent1">
              <a:lumMod val="20000"/>
              <a:lumOff val="80000"/>
            </a:schemeClr>
          </a:solidFill>
          <a:ln>
            <a:solidFill>
              <a:schemeClr val="accent1"/>
            </a:solidFill>
            <a:prstDash val="dash"/>
          </a:ln>
          <a:effectLst>
            <a:outerShdw blurRad="50800" dist="38100" dir="2700000" algn="tl" rotWithShape="0">
              <a:prstClr val="black">
                <a:alpha val="40000"/>
              </a:prstClr>
            </a:outerShdw>
          </a:effectLst>
        </p:spPr>
        <p:txBody>
          <a:bodyPr wrap="square">
            <a:spAutoFit/>
          </a:bodyPr>
          <a:lstStyle/>
          <a:p>
            <a:pPr>
              <a:buFont typeface="Arial" pitchFamily="34" charset="0"/>
              <a:buChar char="•"/>
            </a:pPr>
            <a:r>
              <a:rPr lang="en-US" sz="1400" dirty="0" smtClean="0"/>
              <a:t> </a:t>
            </a:r>
            <a:r>
              <a:rPr lang="en-US" sz="1600" b="1" dirty="0" smtClean="0"/>
              <a:t> Low Cross-Border Activity</a:t>
            </a:r>
          </a:p>
          <a:p>
            <a:r>
              <a:rPr lang="en-US" sz="1600" b="1" dirty="0" smtClean="0"/>
              <a:t>33% </a:t>
            </a:r>
            <a:r>
              <a:rPr lang="en-US" sz="1400" dirty="0" smtClean="0"/>
              <a:t>of EU consumers purchase goods over the Internet from a domestic supplier, but only </a:t>
            </a:r>
            <a:r>
              <a:rPr lang="en-US" sz="1400" b="1" dirty="0" smtClean="0"/>
              <a:t>7% </a:t>
            </a:r>
            <a:r>
              <a:rPr lang="en-US" sz="1400" dirty="0" smtClean="0"/>
              <a:t>had shop  online from sellers located in  other EU member states.</a:t>
            </a:r>
          </a:p>
          <a:p>
            <a:endParaRPr lang="en-US" sz="1400" dirty="0" smtClean="0"/>
          </a:p>
          <a:p>
            <a:pPr marL="0" lvl="1">
              <a:buFont typeface="Arial" pitchFamily="34" charset="0"/>
              <a:buChar char="•"/>
            </a:pPr>
            <a:r>
              <a:rPr lang="en-US" sz="1600" b="1" dirty="0" smtClean="0"/>
              <a:t> Low Consumer Confidence</a:t>
            </a:r>
            <a:r>
              <a:rPr lang="en-US" sz="1400" b="1" dirty="0" smtClean="0"/>
              <a:t>	</a:t>
            </a:r>
          </a:p>
          <a:p>
            <a:pPr marL="0" lvl="1"/>
            <a:r>
              <a:rPr lang="en-US" sz="1400" b="1" dirty="0" smtClean="0"/>
              <a:t>33% </a:t>
            </a:r>
            <a:r>
              <a:rPr lang="en-US" sz="1400" dirty="0" smtClean="0"/>
              <a:t>of EU consumers are as confident making  purchases online from sellers located in their own country as they are in making purchases online from sellers located in another EU member state</a:t>
            </a:r>
          </a:p>
        </p:txBody>
      </p:sp>
      <p:sp>
        <p:nvSpPr>
          <p:cNvPr id="6" name="Rectangle 5"/>
          <p:cNvSpPr/>
          <p:nvPr/>
        </p:nvSpPr>
        <p:spPr>
          <a:xfrm>
            <a:off x="2933700" y="1343561"/>
            <a:ext cx="5905500" cy="1323439"/>
          </a:xfrm>
          <a:prstGeom prst="rect">
            <a:avLst/>
          </a:prstGeom>
          <a:solidFill>
            <a:schemeClr val="accent1">
              <a:lumMod val="20000"/>
              <a:lumOff val="80000"/>
            </a:schemeClr>
          </a:solidFill>
          <a:ln>
            <a:solidFill>
              <a:schemeClr val="accent1"/>
            </a:solidFill>
            <a:prstDash val="dash"/>
          </a:ln>
          <a:effectLst>
            <a:outerShdw blurRad="50800" dist="38100" dir="2700000" algn="tl" rotWithShape="0">
              <a:prstClr val="black">
                <a:alpha val="40000"/>
              </a:prstClr>
            </a:outerShdw>
          </a:effectLst>
        </p:spPr>
        <p:txBody>
          <a:bodyPr wrap="square">
            <a:spAutoFit/>
          </a:bodyPr>
          <a:lstStyle/>
          <a:p>
            <a:pPr>
              <a:buFont typeface="Arial" pitchFamily="34" charset="0"/>
              <a:buChar char="•"/>
            </a:pPr>
            <a:r>
              <a:rPr lang="en-US" sz="1600" dirty="0" smtClean="0"/>
              <a:t>The EU Internet economy totaled €498 billion in 2010, comprising </a:t>
            </a:r>
            <a:r>
              <a:rPr lang="en-US" sz="1600" b="1" dirty="0" smtClean="0"/>
              <a:t>4.1% of total EU GDP</a:t>
            </a:r>
          </a:p>
          <a:p>
            <a:pPr>
              <a:buFont typeface="Arial" pitchFamily="34" charset="0"/>
              <a:buChar char="•"/>
            </a:pPr>
            <a:r>
              <a:rPr lang="en-US" sz="1600" dirty="0" smtClean="0"/>
              <a:t> B2C e-commerce is </a:t>
            </a:r>
            <a:r>
              <a:rPr lang="en-US" sz="1600" b="1" dirty="0" smtClean="0"/>
              <a:t>65% of total EU Internet Economy</a:t>
            </a:r>
          </a:p>
          <a:p>
            <a:pPr>
              <a:buFont typeface="Arial" pitchFamily="34" charset="0"/>
              <a:buChar char="•"/>
            </a:pPr>
            <a:r>
              <a:rPr lang="en-US" sz="1600" dirty="0" smtClean="0"/>
              <a:t> B2C e-commerce </a:t>
            </a:r>
            <a:r>
              <a:rPr lang="en-US" sz="1600" b="1" dirty="0" smtClean="0"/>
              <a:t>is projected to grow at 15% </a:t>
            </a:r>
            <a:r>
              <a:rPr lang="en-US" sz="1600" dirty="0" smtClean="0"/>
              <a:t>from €323 billion in 2010 to €566 billion in 2014. </a:t>
            </a:r>
          </a:p>
        </p:txBody>
      </p:sp>
      <p:sp>
        <p:nvSpPr>
          <p:cNvPr id="7" name="Rectangle 6"/>
          <p:cNvSpPr/>
          <p:nvPr/>
        </p:nvSpPr>
        <p:spPr>
          <a:xfrm>
            <a:off x="152400" y="3568988"/>
            <a:ext cx="2819400" cy="1323439"/>
          </a:xfrm>
          <a:prstGeom prst="rect">
            <a:avLst/>
          </a:prstGeom>
        </p:spPr>
        <p:txBody>
          <a:bodyPr wrap="square">
            <a:spAutoFit/>
          </a:bodyPr>
          <a:lstStyle/>
          <a:p>
            <a:r>
              <a:rPr lang="en-US" sz="1600" i="1" dirty="0" smtClean="0"/>
              <a:t>Despite B2C e-commerce growth, intra-EU cross-border e-commerce lags. Consumers report low confidence in cross-border transactions. </a:t>
            </a:r>
            <a:r>
              <a:rPr lang="en-US" sz="1600" dirty="0" smtClean="0"/>
              <a:t> </a:t>
            </a:r>
            <a:endParaRPr lang="en-US" sz="1600" i="1" dirty="0" smtClean="0"/>
          </a:p>
        </p:txBody>
      </p:sp>
      <p:sp>
        <p:nvSpPr>
          <p:cNvPr id="9" name="Slide Number Placeholder 8"/>
          <p:cNvSpPr>
            <a:spLocks noGrp="1"/>
          </p:cNvSpPr>
          <p:nvPr>
            <p:ph type="sldNum" sz="quarter" idx="12"/>
          </p:nvPr>
        </p:nvSpPr>
        <p:spPr>
          <a:xfrm>
            <a:off x="8763000" y="6465165"/>
            <a:ext cx="304800" cy="365125"/>
          </a:xfrm>
        </p:spPr>
        <p:txBody>
          <a:bodyPr/>
          <a:lstStyle/>
          <a:p>
            <a:fld id="{DE6670D6-F1EF-4E4E-BE9C-5D8B6D21C5F5}" type="slidenum">
              <a:rPr lang="en-US" b="1" smtClean="0">
                <a:solidFill>
                  <a:schemeClr val="bg1"/>
                </a:solidFill>
              </a:rPr>
              <a:pPr/>
              <a:t>5</a:t>
            </a:fld>
            <a:endParaRPr lang="en-US" b="1" dirty="0">
              <a:solidFill>
                <a:schemeClr val="bg1"/>
              </a:solidFill>
            </a:endParaRPr>
          </a:p>
        </p:txBody>
      </p:sp>
      <p:sp>
        <p:nvSpPr>
          <p:cNvPr id="11" name="TextBox 10"/>
          <p:cNvSpPr txBox="1"/>
          <p:nvPr/>
        </p:nvSpPr>
        <p:spPr>
          <a:xfrm>
            <a:off x="1600200" y="5602069"/>
            <a:ext cx="5867400" cy="707886"/>
          </a:xfrm>
          <a:prstGeom prst="rect">
            <a:avLst/>
          </a:prstGeom>
          <a:noFill/>
        </p:spPr>
        <p:txBody>
          <a:bodyPr wrap="square" rtlCol="0">
            <a:spAutoFit/>
          </a:bodyPr>
          <a:lstStyle/>
          <a:p>
            <a:pPr algn="ctr"/>
            <a:r>
              <a:rPr lang="en-US" sz="2000" b="1" i="1" dirty="0" smtClean="0"/>
              <a:t>A stated goal of the proposed EU-wide ODR platform is to promote cross-border e-commerce. </a:t>
            </a:r>
            <a:endParaRPr lang="en-US" sz="2000" b="1" i="1" dirty="0"/>
          </a:p>
        </p:txBody>
      </p:sp>
      <p:sp>
        <p:nvSpPr>
          <p:cNvPr id="12" name="TextBox 11"/>
          <p:cNvSpPr txBox="1"/>
          <p:nvPr/>
        </p:nvSpPr>
        <p:spPr>
          <a:xfrm>
            <a:off x="228600" y="6400800"/>
            <a:ext cx="3886200" cy="507831"/>
          </a:xfrm>
          <a:prstGeom prst="rect">
            <a:avLst/>
          </a:prstGeom>
          <a:noFill/>
        </p:spPr>
        <p:txBody>
          <a:bodyPr wrap="square" rtlCol="0">
            <a:spAutoFit/>
          </a:bodyPr>
          <a:lstStyle/>
          <a:p>
            <a:r>
              <a:rPr lang="en-US" sz="900" i="1" dirty="0" smtClean="0">
                <a:solidFill>
                  <a:schemeClr val="bg1"/>
                </a:solidFill>
              </a:rPr>
              <a:t>Source: The European Internet Industry and Market – Deliverable 2; Online Cross-Border Mystery Shopping – State of the e-Union; Eurobarometer : Consumer Attitudes Towards  Cross-Border Trade and Consumer Protection  </a:t>
            </a:r>
            <a:endParaRPr lang="en-US" sz="900" i="1" dirty="0">
              <a:solidFill>
                <a:schemeClr val="bg1"/>
              </a:solidFill>
            </a:endParaRPr>
          </a:p>
        </p:txBody>
      </p:sp>
      <p:sp>
        <p:nvSpPr>
          <p:cNvPr id="13" name="TextBox 12"/>
          <p:cNvSpPr txBox="1"/>
          <p:nvPr/>
        </p:nvSpPr>
        <p:spPr>
          <a:xfrm>
            <a:off x="5715000" y="6539299"/>
            <a:ext cx="2895600" cy="261610"/>
          </a:xfrm>
          <a:prstGeom prst="rect">
            <a:avLst/>
          </a:prstGeom>
          <a:noFill/>
        </p:spPr>
        <p:txBody>
          <a:bodyPr wrap="square" rtlCol="0">
            <a:spAutoFit/>
          </a:bodyPr>
          <a:lstStyle/>
          <a:p>
            <a:pPr algn="r"/>
            <a:r>
              <a:rPr lang="en-US" sz="1100" i="1" dirty="0" smtClean="0">
                <a:solidFill>
                  <a:schemeClr val="bg1"/>
                </a:solidFill>
              </a:rPr>
              <a:t>See Appendix 2 for additional background. </a:t>
            </a:r>
            <a:endParaRPr lang="en-US" sz="1100" i="1" dirty="0">
              <a:solidFill>
                <a:schemeClr val="bg1"/>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3400" y="1276350"/>
            <a:ext cx="1828800" cy="1104900"/>
          </a:xfrm>
          <a:prstGeom prst="rect">
            <a:avLst/>
          </a:prstGeom>
          <a:solidFill>
            <a:schemeClr val="bg1">
              <a:lumMod val="85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Ombudsman schemes leading growth of ADR in the UK</a:t>
            </a:r>
            <a:endParaRPr lang="en-US" sz="1600" b="1" dirty="0">
              <a:solidFill>
                <a:schemeClr val="tx1"/>
              </a:solidFill>
            </a:endParaRPr>
          </a:p>
        </p:txBody>
      </p:sp>
      <p:sp>
        <p:nvSpPr>
          <p:cNvPr id="6" name="Rectangle 5"/>
          <p:cNvSpPr/>
          <p:nvPr/>
        </p:nvSpPr>
        <p:spPr>
          <a:xfrm>
            <a:off x="533400" y="3105150"/>
            <a:ext cx="1828800" cy="1104900"/>
          </a:xfrm>
          <a:prstGeom prst="rect">
            <a:avLst/>
          </a:prstGeom>
          <a:solidFill>
            <a:schemeClr val="bg1">
              <a:lumMod val="85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ADR providers moving towards ODR adoption</a:t>
            </a:r>
            <a:endParaRPr lang="en-US" sz="1600" b="1" dirty="0">
              <a:solidFill>
                <a:schemeClr val="tx1"/>
              </a:solidFill>
            </a:endParaRPr>
          </a:p>
        </p:txBody>
      </p:sp>
      <p:sp>
        <p:nvSpPr>
          <p:cNvPr id="7" name="Rectangle 6"/>
          <p:cNvSpPr/>
          <p:nvPr/>
        </p:nvSpPr>
        <p:spPr>
          <a:xfrm>
            <a:off x="533400" y="5048250"/>
            <a:ext cx="1828800" cy="1104900"/>
          </a:xfrm>
          <a:prstGeom prst="rect">
            <a:avLst/>
          </a:prstGeom>
          <a:solidFill>
            <a:schemeClr val="bg1">
              <a:lumMod val="85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Stakeholders see value of ODR  as efficiency, access, &amp; branding</a:t>
            </a:r>
            <a:endParaRPr lang="en-US" sz="1600" b="1" dirty="0">
              <a:solidFill>
                <a:schemeClr val="tx1"/>
              </a:solidFill>
            </a:endParaRPr>
          </a:p>
        </p:txBody>
      </p:sp>
      <p:sp>
        <p:nvSpPr>
          <p:cNvPr id="8" name="TextBox 7"/>
          <p:cNvSpPr txBox="1"/>
          <p:nvPr/>
        </p:nvSpPr>
        <p:spPr>
          <a:xfrm>
            <a:off x="612648" y="155448"/>
            <a:ext cx="7927848" cy="707886"/>
          </a:xfrm>
          <a:prstGeom prst="rect">
            <a:avLst/>
          </a:prstGeom>
          <a:noFill/>
        </p:spPr>
        <p:txBody>
          <a:bodyPr wrap="square" rtlCol="0">
            <a:spAutoFit/>
          </a:bodyPr>
          <a:lstStyle/>
          <a:p>
            <a:pPr algn="ctr"/>
            <a:r>
              <a:rPr lang="en-US" sz="2000" b="1" dirty="0" smtClean="0"/>
              <a:t>Key Findings (UK): Ombudsman Schemes Prominent with Many Providing Online Services; Value of ODR Seen as Efficiency, Access, Branding     </a:t>
            </a:r>
            <a:endParaRPr lang="en-US" sz="2000" b="1" i="1" dirty="0"/>
          </a:p>
        </p:txBody>
      </p:sp>
      <p:sp>
        <p:nvSpPr>
          <p:cNvPr id="9" name="Rounded Rectangle 8"/>
          <p:cNvSpPr/>
          <p:nvPr/>
        </p:nvSpPr>
        <p:spPr>
          <a:xfrm>
            <a:off x="2743200" y="1066800"/>
            <a:ext cx="6248400" cy="15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sz="1400" dirty="0" smtClean="0"/>
              <a:t>  </a:t>
            </a:r>
            <a:r>
              <a:rPr lang="en-US" sz="1400" b="1" dirty="0" smtClean="0"/>
              <a:t>Sector-Specific: </a:t>
            </a:r>
            <a:r>
              <a:rPr lang="en-US" sz="1400" dirty="0" smtClean="0"/>
              <a:t> Ombudsman schemes and trade associations want to continue handling all complaints against their member vendors. </a:t>
            </a:r>
          </a:p>
          <a:p>
            <a:pPr>
              <a:buFont typeface="Arial" pitchFamily="34" charset="0"/>
              <a:buChar char="•"/>
            </a:pPr>
            <a:r>
              <a:rPr lang="en-US" sz="1400" dirty="0" smtClean="0"/>
              <a:t> </a:t>
            </a:r>
            <a:r>
              <a:rPr lang="en-US" sz="1400" b="1" dirty="0" smtClean="0"/>
              <a:t>Mixed Participation Drivers: </a:t>
            </a:r>
            <a:r>
              <a:rPr lang="en-US" sz="1400" dirty="0" smtClean="0"/>
              <a:t> Participation in schemes varies by industry, with some participating voluntarily, others by virtue of statute or regulation. </a:t>
            </a:r>
          </a:p>
          <a:p>
            <a:pPr>
              <a:buFont typeface="Arial" pitchFamily="34" charset="0"/>
              <a:buChar char="•"/>
            </a:pPr>
            <a:r>
              <a:rPr lang="en-US" sz="1400" dirty="0" smtClean="0"/>
              <a:t> </a:t>
            </a:r>
            <a:r>
              <a:rPr lang="en-US" sz="1400" b="1" dirty="0" smtClean="0"/>
              <a:t>Consumer Option: </a:t>
            </a:r>
            <a:r>
              <a:rPr lang="en-US" sz="1400" dirty="0" smtClean="0"/>
              <a:t>ADR providers will continue to make their decisions binding on businesses, but not on consumers. </a:t>
            </a:r>
          </a:p>
        </p:txBody>
      </p:sp>
      <p:sp>
        <p:nvSpPr>
          <p:cNvPr id="10" name="Rounded Rectangle 9"/>
          <p:cNvSpPr/>
          <p:nvPr/>
        </p:nvSpPr>
        <p:spPr>
          <a:xfrm>
            <a:off x="2743200" y="2743200"/>
            <a:ext cx="6248400" cy="2133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sz="1400" dirty="0" smtClean="0"/>
              <a:t> “</a:t>
            </a:r>
            <a:r>
              <a:rPr lang="en-US" sz="1400" b="1" dirty="0" smtClean="0"/>
              <a:t>We don’t see the ADR/ODR distinction as material:” </a:t>
            </a:r>
            <a:r>
              <a:rPr lang="en-US" sz="1400" dirty="0" smtClean="0"/>
              <a:t>Every major institutional ADR provider currently has some online capacity, e.g. online complaint lodging. Some are moving toward automated resolution processes. </a:t>
            </a:r>
          </a:p>
          <a:p>
            <a:pPr>
              <a:buFont typeface="Arial" pitchFamily="34" charset="0"/>
              <a:buChar char="•"/>
            </a:pPr>
            <a:r>
              <a:rPr lang="en-US" sz="1400" dirty="0" smtClean="0"/>
              <a:t> </a:t>
            </a:r>
            <a:r>
              <a:rPr lang="en-US" sz="1400" b="1" dirty="0" smtClean="0"/>
              <a:t>“We see the EU as a market follower, not a market leader:” </a:t>
            </a:r>
            <a:r>
              <a:rPr lang="en-US" sz="1400" dirty="0" smtClean="0"/>
              <a:t>Top ADR providers are confident about meeting EU ODR requirements, and believe that adoption will be driven by market factors </a:t>
            </a:r>
            <a:r>
              <a:rPr lang="en-US" sz="1400" i="1" dirty="0" smtClean="0"/>
              <a:t>(</a:t>
            </a:r>
            <a:r>
              <a:rPr lang="en-US" sz="1400" dirty="0" smtClean="0"/>
              <a:t>i.e. growing online markets, e-currency, mobile) and </a:t>
            </a:r>
            <a:r>
              <a:rPr lang="en-US" sz="1400" i="1" dirty="0" smtClean="0"/>
              <a:t>not</a:t>
            </a:r>
            <a:r>
              <a:rPr lang="en-US" sz="1400" dirty="0" smtClean="0"/>
              <a:t> by regulation.</a:t>
            </a:r>
          </a:p>
          <a:p>
            <a:pPr>
              <a:buFont typeface="Arial" pitchFamily="34" charset="0"/>
              <a:buChar char="•"/>
            </a:pPr>
            <a:r>
              <a:rPr lang="en-US" sz="1400" b="1" dirty="0" smtClean="0"/>
              <a:t> Perceived Need: </a:t>
            </a:r>
            <a:r>
              <a:rPr lang="en-US" sz="1400" dirty="0" smtClean="0"/>
              <a:t>The need for the future is to “build an architecture to create private investment.”</a:t>
            </a:r>
          </a:p>
        </p:txBody>
      </p:sp>
      <p:sp>
        <p:nvSpPr>
          <p:cNvPr id="11" name="Rounded Rectangle 10"/>
          <p:cNvSpPr/>
          <p:nvPr/>
        </p:nvSpPr>
        <p:spPr>
          <a:xfrm>
            <a:off x="2743200" y="5029200"/>
            <a:ext cx="6248400" cy="1143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sz="1500" dirty="0" smtClean="0">
                <a:solidFill>
                  <a:schemeClr val="tx1"/>
                </a:solidFill>
              </a:rPr>
              <a:t> </a:t>
            </a:r>
            <a:r>
              <a:rPr lang="en-US" sz="1400" b="1" dirty="0" smtClean="0">
                <a:solidFill>
                  <a:schemeClr val="tx1"/>
                </a:solidFill>
              </a:rPr>
              <a:t>Branding:</a:t>
            </a:r>
            <a:r>
              <a:rPr lang="en-US" sz="1400" dirty="0" smtClean="0">
                <a:solidFill>
                  <a:schemeClr val="tx1"/>
                </a:solidFill>
              </a:rPr>
              <a:t> “If you do not have strong branding, people will not use your service.” </a:t>
            </a:r>
          </a:p>
          <a:p>
            <a:pPr>
              <a:buFont typeface="Arial" pitchFamily="34" charset="0"/>
              <a:buChar char="•"/>
            </a:pPr>
            <a:r>
              <a:rPr lang="en-US" sz="1400" dirty="0" smtClean="0">
                <a:solidFill>
                  <a:schemeClr val="tx1"/>
                </a:solidFill>
              </a:rPr>
              <a:t> </a:t>
            </a:r>
            <a:r>
              <a:rPr lang="en-US" sz="1400" b="1" dirty="0" smtClean="0">
                <a:solidFill>
                  <a:schemeClr val="tx1"/>
                </a:solidFill>
              </a:rPr>
              <a:t>Reliability: </a:t>
            </a:r>
            <a:r>
              <a:rPr lang="en-US" sz="1400" dirty="0" smtClean="0">
                <a:solidFill>
                  <a:schemeClr val="tx1"/>
                </a:solidFill>
              </a:rPr>
              <a:t>“It is going to come down to statistics and showing that consumer satisfaction improves.” </a:t>
            </a:r>
          </a:p>
          <a:p>
            <a:pPr>
              <a:buFont typeface="Arial" pitchFamily="34" charset="0"/>
              <a:buChar char="•"/>
            </a:pPr>
            <a:r>
              <a:rPr lang="en-US" sz="1400" b="1" dirty="0" smtClean="0">
                <a:solidFill>
                  <a:schemeClr val="tx1"/>
                </a:solidFill>
              </a:rPr>
              <a:t>Efficiency: </a:t>
            </a:r>
            <a:r>
              <a:rPr lang="en-US" sz="1400" dirty="0" smtClean="0">
                <a:solidFill>
                  <a:schemeClr val="tx1"/>
                </a:solidFill>
              </a:rPr>
              <a:t>“The key is keeping costs down.”</a:t>
            </a:r>
          </a:p>
        </p:txBody>
      </p:sp>
      <p:sp>
        <p:nvSpPr>
          <p:cNvPr id="12" name="Slide Number Placeholder 11"/>
          <p:cNvSpPr>
            <a:spLocks noGrp="1"/>
          </p:cNvSpPr>
          <p:nvPr>
            <p:ph type="sldNum" sz="quarter" idx="12"/>
          </p:nvPr>
        </p:nvSpPr>
        <p:spPr/>
        <p:txBody>
          <a:bodyPr/>
          <a:lstStyle/>
          <a:p>
            <a:fld id="{DE6670D6-F1EF-4E4E-BE9C-5D8B6D21C5F5}" type="slidenum">
              <a:rPr lang="en-US" smtClean="0"/>
              <a:pPr/>
              <a:t>50</a:t>
            </a:fld>
            <a:endParaRPr lang="en-US"/>
          </a:p>
        </p:txBody>
      </p:sp>
      <p:sp>
        <p:nvSpPr>
          <p:cNvPr id="14" name="TextBox 13"/>
          <p:cNvSpPr txBox="1"/>
          <p:nvPr/>
        </p:nvSpPr>
        <p:spPr>
          <a:xfrm>
            <a:off x="304800" y="6504801"/>
            <a:ext cx="8229600" cy="276999"/>
          </a:xfrm>
          <a:prstGeom prst="rect">
            <a:avLst/>
          </a:prstGeom>
          <a:noFill/>
        </p:spPr>
        <p:txBody>
          <a:bodyPr wrap="square" rtlCol="0">
            <a:spAutoFit/>
          </a:bodyPr>
          <a:lstStyle/>
          <a:p>
            <a:r>
              <a:rPr lang="en-US" sz="1200" dirty="0" smtClean="0">
                <a:solidFill>
                  <a:schemeClr val="bg1"/>
                </a:solidFill>
              </a:rPr>
              <a:t>Source: interviews, research, consultation papers. </a:t>
            </a:r>
            <a:endParaRPr lang="en-US" sz="1200" dirty="0">
              <a:solidFill>
                <a:schemeClr val="bg1"/>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88573860"/>
              </p:ext>
            </p:extLst>
          </p:nvPr>
        </p:nvGraphicFramePr>
        <p:xfrm>
          <a:off x="1143000" y="838200"/>
          <a:ext cx="7848600" cy="5455582"/>
        </p:xfrm>
        <a:graphic>
          <a:graphicData uri="http://schemas.openxmlformats.org/drawingml/2006/table">
            <a:tbl>
              <a:tblPr firstRow="1" bandRow="1">
                <a:tableStyleId>{5C22544A-7EE6-4342-B048-85BDC9FD1C3A}</a:tableStyleId>
              </a:tblPr>
              <a:tblGrid>
                <a:gridCol w="1752600"/>
                <a:gridCol w="4114800"/>
                <a:gridCol w="1981200"/>
              </a:tblGrid>
              <a:tr h="308656">
                <a:tc>
                  <a:txBody>
                    <a:bodyPr/>
                    <a:lstStyle/>
                    <a:p>
                      <a:r>
                        <a:rPr lang="en-US" sz="1400" dirty="0" smtClean="0"/>
                        <a:t>Stakeholder </a:t>
                      </a:r>
                      <a:endParaRPr lang="en-US" sz="1400" dirty="0"/>
                    </a:p>
                  </a:txBody>
                  <a:tcPr/>
                </a:tc>
                <a:tc>
                  <a:txBody>
                    <a:bodyPr/>
                    <a:lstStyle/>
                    <a:p>
                      <a:r>
                        <a:rPr lang="en-US" sz="1400" dirty="0" smtClean="0"/>
                        <a:t>Outlook</a:t>
                      </a:r>
                      <a:r>
                        <a:rPr lang="en-US" sz="1400" baseline="0" dirty="0" smtClean="0"/>
                        <a:t> on ADR/ODR</a:t>
                      </a:r>
                      <a:endParaRPr lang="en-US" sz="1400" dirty="0"/>
                    </a:p>
                  </a:txBody>
                  <a:tcPr/>
                </a:tc>
                <a:tc>
                  <a:txBody>
                    <a:bodyPr/>
                    <a:lstStyle/>
                    <a:p>
                      <a:r>
                        <a:rPr lang="en-US" sz="1400" dirty="0" smtClean="0"/>
                        <a:t>Top Interests</a:t>
                      </a:r>
                      <a:endParaRPr lang="en-US" sz="1400" dirty="0"/>
                    </a:p>
                  </a:txBody>
                  <a:tcPr/>
                </a:tc>
              </a:tr>
              <a:tr h="1522333">
                <a:tc>
                  <a:txBody>
                    <a:bodyPr/>
                    <a:lstStyle/>
                    <a:p>
                      <a:r>
                        <a:rPr lang="en-US" sz="1200" b="1" dirty="0" smtClean="0"/>
                        <a:t>Bureau of Innovation</a:t>
                      </a:r>
                      <a:r>
                        <a:rPr lang="en-US" sz="1200" b="1" baseline="0" dirty="0" smtClean="0"/>
                        <a:t> and Skills (BIS)</a:t>
                      </a:r>
                    </a:p>
                    <a:p>
                      <a:endParaRPr lang="en-US" sz="1200" b="1"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1" baseline="0" dirty="0" smtClean="0"/>
                        <a:t>(</a:t>
                      </a:r>
                      <a:r>
                        <a:rPr lang="en-US" sz="1200" b="1" dirty="0" smtClean="0"/>
                        <a:t>Leading negotiations on European ADR/ODR proposals</a:t>
                      </a:r>
                      <a:r>
                        <a:rPr lang="en-US" sz="1200" b="1" baseline="0" dirty="0" smtClean="0"/>
                        <a:t> on behalf of UK)</a:t>
                      </a:r>
                      <a:endParaRPr lang="en-US" sz="1200" b="1" dirty="0" smtClean="0"/>
                    </a:p>
                    <a:p>
                      <a:endParaRPr lang="en-US" sz="12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Concerned that regulation and directive will overly burden</a:t>
                      </a:r>
                      <a:r>
                        <a:rPr lang="en-US" sz="1200" baseline="0" dirty="0" smtClean="0"/>
                        <a:t> business.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At the same time, promoting new Consumer Bill of Rights. </a:t>
                      </a:r>
                      <a:endParaRPr lang="en-US" sz="1200" dirty="0" smtClean="0"/>
                    </a:p>
                  </a:txBody>
                  <a:tcPr/>
                </a:tc>
                <a:tc>
                  <a:txBody>
                    <a:bodyPr/>
                    <a:lstStyle/>
                    <a:p>
                      <a:r>
                        <a:rPr lang="en-US" sz="1200" dirty="0" smtClean="0"/>
                        <a:t>Promoting Competitive Business Environment</a:t>
                      </a:r>
                    </a:p>
                    <a:p>
                      <a:endParaRPr lang="en-US" sz="1200" dirty="0" smtClean="0"/>
                    </a:p>
                    <a:p>
                      <a:r>
                        <a:rPr lang="en-US" sz="1200" dirty="0" smtClean="0"/>
                        <a:t>Consumer Protection</a:t>
                      </a:r>
                    </a:p>
                    <a:p>
                      <a:endParaRPr lang="en-US" sz="1200" dirty="0"/>
                    </a:p>
                  </a:txBody>
                  <a:tcPr/>
                </a:tc>
              </a:tr>
              <a:tr h="689685">
                <a:tc>
                  <a:txBody>
                    <a:bodyPr/>
                    <a:lstStyle/>
                    <a:p>
                      <a:r>
                        <a:rPr lang="en-US" sz="1200" b="1" dirty="0" smtClean="0"/>
                        <a:t>Ministry of Justice</a:t>
                      </a:r>
                      <a:endParaRPr lang="en-US" sz="1200" b="1" dirty="0"/>
                    </a:p>
                  </a:txBody>
                  <a:tcPr/>
                </a:tc>
                <a:tc>
                  <a:txBody>
                    <a:bodyPr/>
                    <a:lstStyle/>
                    <a:p>
                      <a:r>
                        <a:rPr lang="en-US" sz="1200" dirty="0" smtClean="0"/>
                        <a:t>Strongly favorable. Wish to promote  mediation in UK, including online and by</a:t>
                      </a:r>
                      <a:r>
                        <a:rPr lang="en-US" sz="1200" baseline="0" dirty="0" smtClean="0"/>
                        <a:t> phone</a:t>
                      </a:r>
                      <a:r>
                        <a:rPr lang="en-US" sz="1200" dirty="0" smtClean="0"/>
                        <a:t>. Supportive of EU measures</a:t>
                      </a:r>
                      <a:r>
                        <a:rPr lang="en-US" sz="1200" baseline="0" dirty="0" smtClean="0"/>
                        <a:t>. Promoting ADR pledge for government agencies. </a:t>
                      </a:r>
                      <a:endParaRPr lang="en-US" sz="1200" dirty="0"/>
                    </a:p>
                  </a:txBody>
                  <a:tcPr/>
                </a:tc>
                <a:tc>
                  <a:txBody>
                    <a:bodyPr/>
                    <a:lstStyle/>
                    <a:p>
                      <a:r>
                        <a:rPr lang="en-US" sz="1200" dirty="0" smtClean="0"/>
                        <a:t>Cost of Justice Provision</a:t>
                      </a:r>
                    </a:p>
                    <a:p>
                      <a:endParaRPr lang="en-US" sz="1200" dirty="0" smtClean="0"/>
                    </a:p>
                    <a:p>
                      <a:r>
                        <a:rPr lang="en-US" sz="1200" dirty="0" smtClean="0"/>
                        <a:t>Efficiency</a:t>
                      </a:r>
                      <a:endParaRPr lang="en-US" sz="1200" dirty="0"/>
                    </a:p>
                  </a:txBody>
                  <a:tcPr/>
                </a:tc>
              </a:tr>
              <a:tr h="626843">
                <a:tc>
                  <a:txBody>
                    <a:bodyPr/>
                    <a:lstStyle/>
                    <a:p>
                      <a:r>
                        <a:rPr lang="en-US" sz="1200" b="1" dirty="0" smtClean="0"/>
                        <a:t>Businesses</a:t>
                      </a:r>
                      <a:endParaRPr lang="en-US" sz="1200" b="1" dirty="0"/>
                    </a:p>
                  </a:txBody>
                  <a:tcPr/>
                </a:tc>
                <a:tc>
                  <a:txBody>
                    <a:bodyPr/>
                    <a:lstStyle/>
                    <a:p>
                      <a:r>
                        <a:rPr lang="en-US" sz="1200" dirty="0" smtClean="0"/>
                        <a:t>Favorable</a:t>
                      </a:r>
                      <a:r>
                        <a:rPr lang="en-US" sz="1200" baseline="0" dirty="0" smtClean="0"/>
                        <a:t> so long as it promotes the business’s reputation. </a:t>
                      </a:r>
                      <a:endParaRPr lang="en-US" sz="1200" dirty="0"/>
                    </a:p>
                  </a:txBody>
                  <a:tcPr/>
                </a:tc>
                <a:tc>
                  <a:txBody>
                    <a:bodyPr/>
                    <a:lstStyle/>
                    <a:p>
                      <a:r>
                        <a:rPr lang="en-US" sz="1200" dirty="0" smtClean="0"/>
                        <a:t>Cost</a:t>
                      </a:r>
                    </a:p>
                    <a:p>
                      <a:r>
                        <a:rPr lang="en-US" sz="1200" dirty="0" smtClean="0"/>
                        <a:t>Efficiency</a:t>
                      </a:r>
                    </a:p>
                    <a:p>
                      <a:r>
                        <a:rPr lang="en-US" sz="1200" dirty="0" smtClean="0"/>
                        <a:t>Reputation</a:t>
                      </a:r>
                      <a:endParaRPr lang="en-US" sz="1200" dirty="0"/>
                    </a:p>
                  </a:txBody>
                  <a:tcPr/>
                </a:tc>
              </a:tr>
              <a:tr h="626843">
                <a:tc>
                  <a:txBody>
                    <a:bodyPr/>
                    <a:lstStyle/>
                    <a:p>
                      <a:r>
                        <a:rPr lang="en-US" sz="1200" b="1" dirty="0" smtClean="0"/>
                        <a:t>ADR Providers</a:t>
                      </a:r>
                      <a:endParaRPr lang="en-US" sz="1200" b="1" dirty="0"/>
                    </a:p>
                  </a:txBody>
                  <a:tcPr/>
                </a:tc>
                <a:tc>
                  <a:txBody>
                    <a:bodyPr/>
                    <a:lstStyle/>
                    <a:p>
                      <a:r>
                        <a:rPr lang="en-US" sz="1200" dirty="0" smtClean="0"/>
                        <a:t>With a few exceptions, favor at least</a:t>
                      </a:r>
                      <a:r>
                        <a:rPr lang="en-US" sz="1200" baseline="0" dirty="0" smtClean="0"/>
                        <a:t> some integration of online capabilities.</a:t>
                      </a:r>
                      <a:endParaRPr lang="en-US" sz="1200" dirty="0"/>
                    </a:p>
                  </a:txBody>
                  <a:tcPr/>
                </a:tc>
                <a:tc>
                  <a:txBody>
                    <a:bodyPr/>
                    <a:lstStyle/>
                    <a:p>
                      <a:r>
                        <a:rPr lang="en-US" sz="1200" dirty="0" smtClean="0"/>
                        <a:t>Maintain</a:t>
                      </a:r>
                      <a:r>
                        <a:rPr lang="en-US" sz="1200" baseline="0" dirty="0" smtClean="0"/>
                        <a:t> Professional Niche</a:t>
                      </a:r>
                    </a:p>
                    <a:p>
                      <a:endParaRPr lang="en-US" sz="1200" dirty="0" smtClean="0"/>
                    </a:p>
                  </a:txBody>
                  <a:tcPr/>
                </a:tc>
              </a:tr>
              <a:tr h="510249">
                <a:tc>
                  <a:txBody>
                    <a:bodyPr/>
                    <a:lstStyle/>
                    <a:p>
                      <a:r>
                        <a:rPr lang="en-US" sz="1200" b="1" dirty="0" smtClean="0"/>
                        <a:t>Legal Profession</a:t>
                      </a:r>
                      <a:endParaRPr lang="en-US" sz="1200" b="1" dirty="0"/>
                    </a:p>
                  </a:txBody>
                  <a:tcPr/>
                </a:tc>
                <a:tc>
                  <a:txBody>
                    <a:bodyPr/>
                    <a:lstStyle/>
                    <a:p>
                      <a:r>
                        <a:rPr lang="en-US" sz="1200" dirty="0" smtClean="0"/>
                        <a:t>Generally</a:t>
                      </a:r>
                      <a:r>
                        <a:rPr lang="en-US" sz="1200" baseline="0" dirty="0" smtClean="0"/>
                        <a:t> favor traditional litigation system. Were primary opponents of small claims mediation initiative. </a:t>
                      </a:r>
                      <a:endParaRPr lang="en-US" sz="1200" dirty="0"/>
                    </a:p>
                  </a:txBody>
                  <a:tcPr/>
                </a:tc>
                <a:tc>
                  <a:txBody>
                    <a:bodyPr/>
                    <a:lstStyle/>
                    <a:p>
                      <a:r>
                        <a:rPr lang="en-US" sz="1200" dirty="0" smtClean="0"/>
                        <a:t>Maintain</a:t>
                      </a:r>
                      <a:r>
                        <a:rPr lang="en-US" sz="1200" baseline="0" dirty="0" smtClean="0"/>
                        <a:t> Professional Niche</a:t>
                      </a:r>
                    </a:p>
                  </a:txBody>
                  <a:tcPr/>
                </a:tc>
              </a:tr>
              <a:tr h="1125589">
                <a:tc>
                  <a:txBody>
                    <a:bodyPr/>
                    <a:lstStyle/>
                    <a:p>
                      <a:r>
                        <a:rPr lang="en-US" sz="1200" b="1" dirty="0" smtClean="0"/>
                        <a:t>Consumers</a:t>
                      </a:r>
                      <a:endParaRPr lang="en-US" sz="1200" b="1" dirty="0"/>
                    </a:p>
                  </a:txBody>
                  <a:tcPr/>
                </a:tc>
                <a:tc>
                  <a:txBody>
                    <a:bodyPr/>
                    <a:lstStyle/>
                    <a:p>
                      <a:r>
                        <a:rPr lang="en-US" sz="1200" dirty="0" smtClean="0"/>
                        <a:t>Consumers</a:t>
                      </a:r>
                      <a:r>
                        <a:rPr lang="en-US" sz="1200" baseline="0" dirty="0" smtClean="0"/>
                        <a:t> are generally not well-informed about ODR. Younger, more tech-savvy consumers likely to be favorable towards it; however, large segments of market lack sufficient access to technology.</a:t>
                      </a:r>
                    </a:p>
                    <a:p>
                      <a:r>
                        <a:rPr lang="en-US" sz="1200" baseline="0" dirty="0" smtClean="0"/>
                        <a:t>Outlooks on ADR processes like mediation are favorable.</a:t>
                      </a:r>
                      <a:endParaRPr lang="en-US" sz="1200" dirty="0"/>
                    </a:p>
                  </a:txBody>
                  <a:tcPr/>
                </a:tc>
                <a:tc>
                  <a:txBody>
                    <a:bodyPr/>
                    <a:lstStyle/>
                    <a:p>
                      <a:r>
                        <a:rPr lang="en-US" sz="1200" dirty="0" smtClean="0"/>
                        <a:t>Fairness</a:t>
                      </a:r>
                    </a:p>
                    <a:p>
                      <a:r>
                        <a:rPr lang="en-US" sz="1200" dirty="0" smtClean="0"/>
                        <a:t>Efficiency</a:t>
                      </a:r>
                    </a:p>
                    <a:p>
                      <a:r>
                        <a:rPr lang="en-US" sz="1200" dirty="0" smtClean="0"/>
                        <a:t>Cost</a:t>
                      </a:r>
                      <a:endParaRPr lang="en-US" sz="1200" dirty="0"/>
                    </a:p>
                  </a:txBody>
                  <a:tcPr/>
                </a:tc>
              </a:tr>
            </a:tbl>
          </a:graphicData>
        </a:graphic>
      </p:graphicFrame>
      <p:sp>
        <p:nvSpPr>
          <p:cNvPr id="2" name="TextBox 1"/>
          <p:cNvSpPr txBox="1"/>
          <p:nvPr/>
        </p:nvSpPr>
        <p:spPr>
          <a:xfrm>
            <a:off x="536448" y="155448"/>
            <a:ext cx="8226552" cy="400110"/>
          </a:xfrm>
          <a:prstGeom prst="rect">
            <a:avLst/>
          </a:prstGeom>
          <a:noFill/>
        </p:spPr>
        <p:txBody>
          <a:bodyPr wrap="square" rtlCol="0">
            <a:spAutoFit/>
          </a:bodyPr>
          <a:lstStyle/>
          <a:p>
            <a:r>
              <a:rPr lang="en-US" sz="2000" b="1" dirty="0" smtClean="0"/>
              <a:t>Positions on ODR/ADR Vary Among Key Stakeholders in the UK Legal System</a:t>
            </a:r>
            <a:endParaRPr lang="en-US" sz="2000" b="1" dirty="0"/>
          </a:p>
        </p:txBody>
      </p:sp>
      <p:sp>
        <p:nvSpPr>
          <p:cNvPr id="5" name="Down Arrow 4"/>
          <p:cNvSpPr/>
          <p:nvPr/>
        </p:nvSpPr>
        <p:spPr>
          <a:xfrm>
            <a:off x="0" y="841712"/>
            <a:ext cx="1295400" cy="5550611"/>
          </a:xfrm>
          <a:prstGeom prst="downArrow">
            <a:avLst/>
          </a:prstGeom>
          <a:gradFill flip="none" rotWithShape="1">
            <a:gsLst>
              <a:gs pos="0">
                <a:schemeClr val="accent1">
                  <a:tint val="100000"/>
                  <a:shade val="100000"/>
                  <a:satMod val="130000"/>
                </a:schemeClr>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TextBox 2"/>
          <p:cNvSpPr txBox="1"/>
          <p:nvPr/>
        </p:nvSpPr>
        <p:spPr>
          <a:xfrm>
            <a:off x="381000" y="1371601"/>
            <a:ext cx="461665" cy="3733799"/>
          </a:xfrm>
          <a:prstGeom prst="rect">
            <a:avLst/>
          </a:prstGeom>
          <a:noFill/>
        </p:spPr>
        <p:txBody>
          <a:bodyPr vert="vert270" wrap="square" rtlCol="0">
            <a:spAutoFit/>
          </a:bodyPr>
          <a:lstStyle/>
          <a:p>
            <a:r>
              <a:rPr lang="en-US" b="1" dirty="0" smtClean="0"/>
              <a:t>Degree of Influence Over EU Process</a:t>
            </a:r>
            <a:endParaRPr lang="en-US" b="1" dirty="0"/>
          </a:p>
        </p:txBody>
      </p:sp>
      <p:sp>
        <p:nvSpPr>
          <p:cNvPr id="7" name="Slide Number Placeholder 6"/>
          <p:cNvSpPr>
            <a:spLocks noGrp="1"/>
          </p:cNvSpPr>
          <p:nvPr>
            <p:ph type="sldNum" sz="quarter" idx="12"/>
          </p:nvPr>
        </p:nvSpPr>
        <p:spPr/>
        <p:txBody>
          <a:bodyPr/>
          <a:lstStyle/>
          <a:p>
            <a:fld id="{DE6670D6-F1EF-4E4E-BE9C-5D8B6D21C5F5}" type="slidenum">
              <a:rPr lang="en-US" smtClean="0"/>
              <a:pPr/>
              <a:t>51</a:t>
            </a:fld>
            <a:endParaRPr lang="en-US"/>
          </a:p>
        </p:txBody>
      </p:sp>
      <p:sp>
        <p:nvSpPr>
          <p:cNvPr id="9" name="TextBox 8"/>
          <p:cNvSpPr txBox="1"/>
          <p:nvPr/>
        </p:nvSpPr>
        <p:spPr>
          <a:xfrm>
            <a:off x="304800" y="6504801"/>
            <a:ext cx="8229600" cy="276999"/>
          </a:xfrm>
          <a:prstGeom prst="rect">
            <a:avLst/>
          </a:prstGeom>
          <a:noFill/>
        </p:spPr>
        <p:txBody>
          <a:bodyPr wrap="square" rtlCol="0">
            <a:spAutoFit/>
          </a:bodyPr>
          <a:lstStyle/>
          <a:p>
            <a:r>
              <a:rPr lang="en-US" sz="1200" dirty="0" smtClean="0">
                <a:solidFill>
                  <a:schemeClr val="bg1"/>
                </a:solidFill>
              </a:rPr>
              <a:t>Source: interviews, research, consultation papers. </a:t>
            </a:r>
            <a:endParaRPr lang="en-US" sz="1200" dirty="0">
              <a:solidFill>
                <a:schemeClr val="bg1"/>
              </a:solidFill>
            </a:endParaRPr>
          </a:p>
        </p:txBody>
      </p:sp>
    </p:spTree>
    <p:extLst>
      <p:ext uri="{BB962C8B-B14F-4D97-AF65-F5344CB8AC3E}">
        <p14:creationId xmlns:p14="http://schemas.microsoft.com/office/powerpoint/2010/main" val="345148546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own Arrow 2"/>
          <p:cNvSpPr/>
          <p:nvPr/>
        </p:nvSpPr>
        <p:spPr>
          <a:xfrm>
            <a:off x="15124" y="898942"/>
            <a:ext cx="670676" cy="5501858"/>
          </a:xfrm>
          <a:prstGeom prst="downArrow">
            <a:avLst/>
          </a:prstGeom>
          <a:gradFill flip="none" rotWithShape="1">
            <a:gsLst>
              <a:gs pos="0">
                <a:schemeClr val="accent1">
                  <a:tint val="100000"/>
                  <a:shade val="100000"/>
                  <a:satMod val="130000"/>
                </a:schemeClr>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TextBox 4"/>
          <p:cNvSpPr txBox="1"/>
          <p:nvPr/>
        </p:nvSpPr>
        <p:spPr>
          <a:xfrm>
            <a:off x="147667" y="838200"/>
            <a:ext cx="430887" cy="5299911"/>
          </a:xfrm>
          <a:prstGeom prst="rect">
            <a:avLst/>
          </a:prstGeom>
          <a:noFill/>
        </p:spPr>
        <p:txBody>
          <a:bodyPr vert="vert270" wrap="square" rtlCol="0">
            <a:spAutoFit/>
          </a:bodyPr>
          <a:lstStyle/>
          <a:p>
            <a:pPr lvl="1"/>
            <a:r>
              <a:rPr lang="en-US" sz="1600" b="1" dirty="0" smtClean="0"/>
              <a:t>Degree of Government Control Over ADR Provider</a:t>
            </a:r>
            <a:endParaRPr lang="en-US" sz="1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12669786"/>
              </p:ext>
            </p:extLst>
          </p:nvPr>
        </p:nvGraphicFramePr>
        <p:xfrm>
          <a:off x="685800" y="838201"/>
          <a:ext cx="8217651" cy="5521428"/>
        </p:xfrm>
        <a:graphic>
          <a:graphicData uri="http://schemas.openxmlformats.org/drawingml/2006/table">
            <a:tbl>
              <a:tblPr firstRow="1" bandRow="1">
                <a:tableStyleId>{5C22544A-7EE6-4342-B048-85BDC9FD1C3A}</a:tableStyleId>
              </a:tblPr>
              <a:tblGrid>
                <a:gridCol w="2739217"/>
                <a:gridCol w="3624993"/>
                <a:gridCol w="1853441"/>
              </a:tblGrid>
              <a:tr h="294688">
                <a:tc>
                  <a:txBody>
                    <a:bodyPr/>
                    <a:lstStyle/>
                    <a:p>
                      <a:r>
                        <a:rPr lang="en-US" sz="1400" dirty="0" smtClean="0"/>
                        <a:t>Category of Provider</a:t>
                      </a:r>
                      <a:endParaRPr lang="en-US" sz="1400" dirty="0"/>
                    </a:p>
                  </a:txBody>
                  <a:tcPr/>
                </a:tc>
                <a:tc>
                  <a:txBody>
                    <a:bodyPr/>
                    <a:lstStyle/>
                    <a:p>
                      <a:r>
                        <a:rPr lang="en-US" sz="1400" dirty="0" smtClean="0"/>
                        <a:t>Outlook on ODR</a:t>
                      </a:r>
                      <a:endParaRPr lang="en-US" sz="1400" dirty="0"/>
                    </a:p>
                  </a:txBody>
                  <a:tcPr/>
                </a:tc>
                <a:tc>
                  <a:txBody>
                    <a:bodyPr/>
                    <a:lstStyle/>
                    <a:p>
                      <a:r>
                        <a:rPr lang="en-US" sz="1400" dirty="0" smtClean="0"/>
                        <a:t>Top Interests</a:t>
                      </a:r>
                      <a:endParaRPr lang="en-US" sz="1400" dirty="0"/>
                    </a:p>
                  </a:txBody>
                  <a:tcPr/>
                </a:tc>
              </a:tr>
              <a:tr h="1222956">
                <a:tc>
                  <a:txBody>
                    <a:bodyPr/>
                    <a:lstStyle/>
                    <a:p>
                      <a:r>
                        <a:rPr lang="en-US" sz="1200" b="1" dirty="0" smtClean="0"/>
                        <a:t>Statutory</a:t>
                      </a:r>
                      <a:r>
                        <a:rPr lang="en-US" sz="1200" b="1" baseline="0" dirty="0" smtClean="0"/>
                        <a:t> Ombudsman Schemes</a:t>
                      </a:r>
                    </a:p>
                    <a:p>
                      <a:r>
                        <a:rPr lang="en-US" sz="1200" b="0" baseline="0" dirty="0" smtClean="0"/>
                        <a:t>[e.g. </a:t>
                      </a:r>
                      <a:r>
                        <a:rPr lang="en-US" sz="1200" dirty="0" smtClean="0"/>
                        <a:t>Financial</a:t>
                      </a:r>
                      <a:r>
                        <a:rPr lang="en-US" sz="1200" baseline="0" dirty="0" smtClean="0"/>
                        <a:t> Ombudsman, Legal </a:t>
                      </a:r>
                      <a:r>
                        <a:rPr lang="en-US" sz="1200" baseline="0" dirty="0" err="1" smtClean="0"/>
                        <a:t>Ombusman</a:t>
                      </a:r>
                      <a:r>
                        <a:rPr lang="en-US" sz="1200" baseline="0" dirty="0" smtClean="0"/>
                        <a:t>, Housing Ombudsman]</a:t>
                      </a:r>
                      <a:endParaRPr lang="en-US" sz="1200" dirty="0" smtClean="0"/>
                    </a:p>
                  </a:txBody>
                  <a:tcPr/>
                </a:tc>
                <a:tc>
                  <a:txBody>
                    <a:bodyPr/>
                    <a:lstStyle/>
                    <a:p>
                      <a:r>
                        <a:rPr lang="en-US" sz="1100" dirty="0" smtClean="0"/>
                        <a:t>Generally positive; ODR and ADR not viewed</a:t>
                      </a:r>
                      <a:r>
                        <a:rPr lang="en-US" sz="1100" baseline="0" dirty="0" smtClean="0"/>
                        <a:t> as significantly different mechanisms. ODR is facilitative tool that will gain larger foothold in coming years. Move toward ODR is  “adapting service.”</a:t>
                      </a:r>
                    </a:p>
                    <a:p>
                      <a:endParaRPr lang="en-US" sz="1100" baseline="0" dirty="0" smtClean="0"/>
                    </a:p>
                    <a:p>
                      <a:r>
                        <a:rPr lang="en-US" sz="1100" baseline="0" dirty="0" smtClean="0"/>
                        <a:t>Organizations concerns over proposed 30-day limit in ODR regulation.  </a:t>
                      </a:r>
                      <a:endParaRPr lang="en-US" sz="1100" dirty="0"/>
                    </a:p>
                  </a:txBody>
                  <a:tcPr/>
                </a:tc>
                <a:tc>
                  <a:txBody>
                    <a:bodyPr/>
                    <a:lstStyle/>
                    <a:p>
                      <a:r>
                        <a:rPr lang="en-US" sz="1100" dirty="0" smtClean="0"/>
                        <a:t>Consumer</a:t>
                      </a:r>
                      <a:r>
                        <a:rPr lang="en-US" sz="1100" baseline="0" dirty="0" smtClean="0"/>
                        <a:t> Protection</a:t>
                      </a:r>
                    </a:p>
                    <a:p>
                      <a:r>
                        <a:rPr lang="en-US" sz="1100" baseline="0" dirty="0" smtClean="0"/>
                        <a:t>Fairness</a:t>
                      </a:r>
                    </a:p>
                    <a:p>
                      <a:r>
                        <a:rPr lang="en-US" sz="1100" baseline="0" dirty="0" smtClean="0"/>
                        <a:t>Fulfillment of statutory goals</a:t>
                      </a:r>
                      <a:endParaRPr lang="en-US" sz="1100" dirty="0"/>
                    </a:p>
                  </a:txBody>
                  <a:tcPr/>
                </a:tc>
              </a:tr>
              <a:tr h="1149284">
                <a:tc>
                  <a:txBody>
                    <a:bodyPr/>
                    <a:lstStyle/>
                    <a:p>
                      <a:r>
                        <a:rPr lang="en-US" sz="1200" b="1" dirty="0" smtClean="0"/>
                        <a:t>Private Industry-Wide Ombudsman Schemes</a:t>
                      </a:r>
                    </a:p>
                    <a:p>
                      <a:r>
                        <a:rPr lang="en-US" sz="1200" b="0" dirty="0" smtClean="0"/>
                        <a:t>[e.g. </a:t>
                      </a:r>
                      <a:r>
                        <a:rPr lang="en-US" sz="1200" dirty="0" smtClean="0"/>
                        <a:t>OTELO/Telecommunication</a:t>
                      </a:r>
                      <a:r>
                        <a:rPr lang="en-US" sz="1200" baseline="0" dirty="0" smtClean="0"/>
                        <a:t> Ombudsman Services</a:t>
                      </a:r>
                      <a:r>
                        <a:rPr lang="en-US" sz="1200" dirty="0" smtClean="0"/>
                        <a:t>(telecom, energy),</a:t>
                      </a:r>
                      <a:r>
                        <a:rPr lang="en-US" sz="1200" baseline="0" dirty="0" smtClean="0"/>
                        <a:t> </a:t>
                      </a:r>
                      <a:r>
                        <a:rPr lang="en-US" sz="1200" dirty="0" smtClean="0"/>
                        <a:t>CISAS (part of CEDR,</a:t>
                      </a:r>
                      <a:r>
                        <a:rPr lang="en-US" sz="1200" baseline="0" dirty="0" smtClean="0"/>
                        <a:t> handles part of telecom market), </a:t>
                      </a:r>
                      <a:r>
                        <a:rPr lang="en-US" sz="1200" dirty="0" smtClean="0"/>
                        <a:t>POSTRS (Postal)]</a:t>
                      </a:r>
                    </a:p>
                  </a:txBody>
                  <a:tcPr/>
                </a:tc>
                <a:tc>
                  <a:txBody>
                    <a:bodyPr/>
                    <a:lstStyle/>
                    <a:p>
                      <a:r>
                        <a:rPr lang="en-US" sz="1100" dirty="0" smtClean="0"/>
                        <a:t>Generally</a:t>
                      </a:r>
                      <a:r>
                        <a:rPr lang="en-US" sz="1100" baseline="0" dirty="0" smtClean="0"/>
                        <a:t> favorable. OTELO and CISAS already providing online lodging and communication. OTELO looking at expanding service and acquiring automated resolution capacity. </a:t>
                      </a:r>
                    </a:p>
                    <a:p>
                      <a:pPr marL="0" marR="0" indent="0" algn="l" defTabSz="457200" rtl="0" eaLnBrk="1" fontAlgn="auto" latinLnBrk="0" hangingPunct="1">
                        <a:lnSpc>
                          <a:spcPct val="100000"/>
                        </a:lnSpc>
                        <a:spcBef>
                          <a:spcPts val="0"/>
                        </a:spcBef>
                        <a:spcAft>
                          <a:spcPts val="0"/>
                        </a:spcAft>
                        <a:buClrTx/>
                        <a:buSzTx/>
                        <a:buFontTx/>
                        <a:buNone/>
                        <a:tabLst/>
                        <a:defRPr/>
                      </a:pPr>
                      <a:r>
                        <a:rPr lang="en-US" sz="1100" baseline="0" dirty="0" smtClean="0"/>
                        <a:t>Organizations concerned with proposed 30-day limit in ODR regulation.  </a:t>
                      </a:r>
                      <a:endParaRPr lang="en-US" sz="1100" dirty="0" smtClean="0"/>
                    </a:p>
                  </a:txBody>
                  <a:tcPr/>
                </a:tc>
                <a:tc>
                  <a:txBody>
                    <a:bodyPr/>
                    <a:lstStyle/>
                    <a:p>
                      <a:r>
                        <a:rPr lang="en-US" sz="1100" baseline="0" dirty="0" smtClean="0"/>
                        <a:t>Cost</a:t>
                      </a:r>
                    </a:p>
                    <a:p>
                      <a:r>
                        <a:rPr lang="en-US" sz="1100" baseline="0" dirty="0" smtClean="0"/>
                        <a:t>Efficiency</a:t>
                      </a:r>
                    </a:p>
                    <a:p>
                      <a:r>
                        <a:rPr lang="en-US" sz="1100" baseline="0" dirty="0" smtClean="0"/>
                        <a:t>Impartiality</a:t>
                      </a:r>
                      <a:endParaRPr lang="en-US" sz="1100" dirty="0"/>
                    </a:p>
                  </a:txBody>
                  <a:tcPr/>
                </a:tc>
              </a:tr>
              <a:tr h="825537">
                <a:tc>
                  <a:txBody>
                    <a:bodyPr/>
                    <a:lstStyle/>
                    <a:p>
                      <a:r>
                        <a:rPr lang="en-US" sz="1200" b="1" dirty="0" smtClean="0"/>
                        <a:t>Trade Associations</a:t>
                      </a:r>
                    </a:p>
                    <a:p>
                      <a:r>
                        <a:rPr lang="en-US" sz="1200" b="0" dirty="0" smtClean="0"/>
                        <a:t>[e.g.</a:t>
                      </a:r>
                      <a:r>
                        <a:rPr lang="en-US" sz="1200" b="0" baseline="0" dirty="0" smtClean="0"/>
                        <a:t> </a:t>
                      </a:r>
                      <a:r>
                        <a:rPr lang="en-US" sz="1200" dirty="0" smtClean="0"/>
                        <a:t>Direct Selling Association,</a:t>
                      </a:r>
                      <a:r>
                        <a:rPr lang="en-US" sz="1200" baseline="0" dirty="0" smtClean="0"/>
                        <a:t> </a:t>
                      </a:r>
                      <a:r>
                        <a:rPr lang="en-US" sz="1200" dirty="0" smtClean="0"/>
                        <a:t>Federation of Master</a:t>
                      </a:r>
                      <a:r>
                        <a:rPr lang="en-US" sz="1200" baseline="0" dirty="0" smtClean="0"/>
                        <a:t> Builders, </a:t>
                      </a:r>
                      <a:r>
                        <a:rPr lang="en-US" sz="1200" dirty="0" smtClean="0"/>
                        <a:t>Painting and Decorating Association]</a:t>
                      </a:r>
                    </a:p>
                  </a:txBody>
                  <a:tcPr/>
                </a:tc>
                <a:tc>
                  <a:txBody>
                    <a:bodyPr/>
                    <a:lstStyle/>
                    <a:p>
                      <a:r>
                        <a:rPr lang="en-US" sz="1100" dirty="0" smtClean="0"/>
                        <a:t>Some are prepared to adopt ODR</a:t>
                      </a:r>
                      <a:r>
                        <a:rPr lang="en-US" sz="1100" baseline="0" dirty="0" smtClean="0"/>
                        <a:t> methods, and currently offer capabilities such as online lodging of complaints. </a:t>
                      </a:r>
                      <a:endParaRPr lang="en-US" sz="1100" dirty="0"/>
                    </a:p>
                  </a:txBody>
                  <a:tcPr/>
                </a:tc>
                <a:tc>
                  <a:txBody>
                    <a:bodyPr/>
                    <a:lstStyle/>
                    <a:p>
                      <a:r>
                        <a:rPr lang="en-US" sz="1100" dirty="0" smtClean="0"/>
                        <a:t>Customer Demand</a:t>
                      </a:r>
                    </a:p>
                    <a:p>
                      <a:r>
                        <a:rPr lang="en-US" sz="1100" dirty="0" smtClean="0"/>
                        <a:t>Reputation of vendors</a:t>
                      </a:r>
                    </a:p>
                    <a:p>
                      <a:r>
                        <a:rPr lang="en-US" sz="1100" dirty="0" smtClean="0"/>
                        <a:t>Cost</a:t>
                      </a:r>
                      <a:endParaRPr lang="en-US" sz="1100" dirty="0"/>
                    </a:p>
                  </a:txBody>
                  <a:tcPr/>
                </a:tc>
              </a:tr>
              <a:tr h="762996">
                <a:tc>
                  <a:txBody>
                    <a:bodyPr/>
                    <a:lstStyle/>
                    <a:p>
                      <a:r>
                        <a:rPr lang="en-US" sz="1200" b="1" dirty="0" smtClean="0"/>
                        <a:t>Private Institutional ADR</a:t>
                      </a:r>
                      <a:r>
                        <a:rPr lang="en-US" sz="1200" b="1" baseline="0" dirty="0" smtClean="0"/>
                        <a:t>-by-Appointment Providers</a:t>
                      </a:r>
                      <a:endParaRPr lang="en-US" sz="1200" b="1" dirty="0" smtClean="0"/>
                    </a:p>
                    <a:p>
                      <a:r>
                        <a:rPr lang="en-US" sz="1200" b="0" dirty="0" smtClean="0"/>
                        <a:t>[e.g. </a:t>
                      </a:r>
                      <a:r>
                        <a:rPr lang="en-US" sz="1200" dirty="0" err="1" smtClean="0"/>
                        <a:t>ADRGroup</a:t>
                      </a:r>
                      <a:r>
                        <a:rPr lang="en-US" sz="1200" dirty="0" smtClean="0"/>
                        <a:t>,</a:t>
                      </a:r>
                      <a:r>
                        <a:rPr lang="en-US" sz="1200" baseline="0" dirty="0" smtClean="0"/>
                        <a:t> </a:t>
                      </a:r>
                      <a:r>
                        <a:rPr lang="en-US" sz="1200" dirty="0" smtClean="0"/>
                        <a:t>CEDR</a:t>
                      </a:r>
                      <a:r>
                        <a:rPr lang="en-US" sz="1200" baseline="0" dirty="0" smtClean="0"/>
                        <a:t>, </a:t>
                      </a:r>
                      <a:r>
                        <a:rPr lang="en-US" sz="1200" dirty="0" err="1" smtClean="0"/>
                        <a:t>ResoLex</a:t>
                      </a:r>
                      <a:r>
                        <a:rPr lang="en-US" sz="1200" b="0" dirty="0"/>
                        <a:t>]</a:t>
                      </a:r>
                      <a:endParaRPr lang="en-US" sz="1200" dirty="0" smtClean="0"/>
                    </a:p>
                  </a:txBody>
                  <a:tcPr/>
                </a:tc>
                <a:tc>
                  <a:txBody>
                    <a:bodyPr/>
                    <a:lstStyle/>
                    <a:p>
                      <a:r>
                        <a:rPr lang="en-US" sz="1100" dirty="0" smtClean="0"/>
                        <a:t>Generally supportive. </a:t>
                      </a:r>
                      <a:r>
                        <a:rPr lang="en-US" sz="1100" dirty="0" err="1" smtClean="0"/>
                        <a:t>ADRGroup</a:t>
                      </a:r>
                      <a:r>
                        <a:rPr lang="en-US" sz="1100" dirty="0" smtClean="0"/>
                        <a:t> has done ODR pilot, while </a:t>
                      </a:r>
                      <a:r>
                        <a:rPr lang="en-US" sz="1100" dirty="0" err="1" smtClean="0"/>
                        <a:t>ResoLex</a:t>
                      </a:r>
                      <a:r>
                        <a:rPr lang="en-US" sz="1100" dirty="0" smtClean="0"/>
                        <a:t> has significant online</a:t>
                      </a:r>
                      <a:r>
                        <a:rPr lang="en-US" sz="1100" baseline="0" dirty="0" smtClean="0"/>
                        <a:t> complaint management capacity. CEDR has online capacity via CISAS. Concern over erosion of “personal aspect” of ADR.</a:t>
                      </a:r>
                      <a:endParaRPr lang="en-US" sz="1100" dirty="0"/>
                    </a:p>
                  </a:txBody>
                  <a:tcPr/>
                </a:tc>
                <a:tc>
                  <a:txBody>
                    <a:bodyPr/>
                    <a:lstStyle/>
                    <a:p>
                      <a:r>
                        <a:rPr lang="en-US" sz="1100" dirty="0" smtClean="0"/>
                        <a:t>Cost</a:t>
                      </a:r>
                    </a:p>
                    <a:p>
                      <a:r>
                        <a:rPr lang="en-US" sz="1100" dirty="0" smtClean="0"/>
                        <a:t>Reputation</a:t>
                      </a:r>
                    </a:p>
                    <a:p>
                      <a:r>
                        <a:rPr lang="en-US" sz="1100" dirty="0" smtClean="0"/>
                        <a:t>Personal element</a:t>
                      </a:r>
                    </a:p>
                  </a:txBody>
                  <a:tcPr/>
                </a:tc>
              </a:tr>
              <a:tr h="580095">
                <a:tc>
                  <a:txBody>
                    <a:bodyPr/>
                    <a:lstStyle/>
                    <a:p>
                      <a:r>
                        <a:rPr lang="en-US" sz="1200" b="1" dirty="0" smtClean="0"/>
                        <a:t>Private Individual ADR</a:t>
                      </a:r>
                      <a:r>
                        <a:rPr lang="en-US" sz="1200" b="1" baseline="0" dirty="0" smtClean="0"/>
                        <a:t> </a:t>
                      </a:r>
                      <a:r>
                        <a:rPr lang="en-US" sz="1200" b="1" dirty="0" smtClean="0"/>
                        <a:t>Providers</a:t>
                      </a:r>
                    </a:p>
                    <a:p>
                      <a:r>
                        <a:rPr lang="en-US" sz="1200" b="0" dirty="0" smtClean="0"/>
                        <a:t>[Individual</a:t>
                      </a:r>
                      <a:r>
                        <a:rPr lang="en-US" sz="1200" b="0" baseline="0" dirty="0" smtClean="0"/>
                        <a:t>s or small firms]</a:t>
                      </a:r>
                      <a:endParaRPr lang="en-US" sz="1200" b="0" dirty="0"/>
                    </a:p>
                  </a:txBody>
                  <a:tcPr/>
                </a:tc>
                <a:tc>
                  <a:txBody>
                    <a:bodyPr/>
                    <a:lstStyle/>
                    <a:p>
                      <a:r>
                        <a:rPr lang="en-US" sz="1100" dirty="0" smtClean="0"/>
                        <a:t>ODR often</a:t>
                      </a:r>
                      <a:r>
                        <a:rPr lang="en-US" sz="1100" baseline="0" dirty="0" smtClean="0"/>
                        <a:t> seen as threatening traditional in-person mediation practice.</a:t>
                      </a:r>
                      <a:endParaRPr lang="en-US" sz="1100" dirty="0"/>
                    </a:p>
                  </a:txBody>
                  <a:tcPr/>
                </a:tc>
                <a:tc>
                  <a:txBody>
                    <a:bodyPr/>
                    <a:lstStyle/>
                    <a:p>
                      <a:r>
                        <a:rPr lang="en-US" sz="1100" dirty="0" smtClean="0"/>
                        <a:t>Maintain Professional Niche</a:t>
                      </a:r>
                    </a:p>
                    <a:p>
                      <a:r>
                        <a:rPr lang="en-US" sz="1100" dirty="0" smtClean="0"/>
                        <a:t>Personal</a:t>
                      </a:r>
                      <a:r>
                        <a:rPr lang="en-US" sz="1100" baseline="0" dirty="0" smtClean="0"/>
                        <a:t> Element</a:t>
                      </a:r>
                      <a:endParaRPr lang="en-US" sz="1100" dirty="0"/>
                    </a:p>
                  </a:txBody>
                  <a:tcPr/>
                </a:tc>
              </a:tr>
              <a:tr h="574642">
                <a:tc>
                  <a:txBody>
                    <a:bodyPr/>
                    <a:lstStyle/>
                    <a:p>
                      <a:r>
                        <a:rPr lang="en-US" sz="1200" b="1" dirty="0" smtClean="0"/>
                        <a:t>ODR providers</a:t>
                      </a:r>
                    </a:p>
                    <a:p>
                      <a:r>
                        <a:rPr lang="en-US" sz="1200" b="0" dirty="0" smtClean="0"/>
                        <a:t>[The</a:t>
                      </a:r>
                      <a:r>
                        <a:rPr lang="en-US" sz="1200" b="0" baseline="0" dirty="0" smtClean="0"/>
                        <a:t> Mediation Room]</a:t>
                      </a:r>
                      <a:endParaRPr lang="en-US" sz="1200" b="0" dirty="0"/>
                    </a:p>
                  </a:txBody>
                  <a:tcPr/>
                </a:tc>
                <a:tc>
                  <a:txBody>
                    <a:bodyPr/>
                    <a:lstStyle/>
                    <a:p>
                      <a:r>
                        <a:rPr lang="en-US" sz="1100" dirty="0" smtClean="0"/>
                        <a:t>Actively</a:t>
                      </a:r>
                      <a:r>
                        <a:rPr lang="en-US" sz="1100" baseline="0" dirty="0" smtClean="0"/>
                        <a:t> promoting ODR adoption.</a:t>
                      </a:r>
                      <a:endParaRPr lang="en-US" sz="1100" dirty="0"/>
                    </a:p>
                  </a:txBody>
                  <a:tcPr/>
                </a:tc>
                <a:tc>
                  <a:txBody>
                    <a:bodyPr/>
                    <a:lstStyle/>
                    <a:p>
                      <a:r>
                        <a:rPr lang="en-US" sz="1100" baseline="0" dirty="0" smtClean="0"/>
                        <a:t>Movement to Extensive Online Service</a:t>
                      </a:r>
                    </a:p>
                    <a:p>
                      <a:endParaRPr lang="en-US" sz="1100" dirty="0"/>
                    </a:p>
                  </a:txBody>
                  <a:tcPr/>
                </a:tc>
              </a:tr>
            </a:tbl>
          </a:graphicData>
        </a:graphic>
      </p:graphicFrame>
      <p:sp>
        <p:nvSpPr>
          <p:cNvPr id="6" name="TextBox 5"/>
          <p:cNvSpPr txBox="1"/>
          <p:nvPr/>
        </p:nvSpPr>
        <p:spPr>
          <a:xfrm>
            <a:off x="612648" y="155448"/>
            <a:ext cx="7927848" cy="704088"/>
          </a:xfrm>
          <a:prstGeom prst="rect">
            <a:avLst/>
          </a:prstGeom>
          <a:noFill/>
        </p:spPr>
        <p:txBody>
          <a:bodyPr wrap="square" rtlCol="0">
            <a:spAutoFit/>
          </a:bodyPr>
          <a:lstStyle/>
          <a:p>
            <a:pPr algn="ctr"/>
            <a:r>
              <a:rPr lang="en-US" sz="2000" b="1" dirty="0" smtClean="0"/>
              <a:t>ADR Providers –Public and Private – Favor Varying Degrees of Online Integration</a:t>
            </a:r>
            <a:endParaRPr lang="en-US" sz="2000" b="1" dirty="0"/>
          </a:p>
        </p:txBody>
      </p:sp>
      <p:sp>
        <p:nvSpPr>
          <p:cNvPr id="8" name="Slide Number Placeholder 7"/>
          <p:cNvSpPr>
            <a:spLocks noGrp="1"/>
          </p:cNvSpPr>
          <p:nvPr>
            <p:ph type="sldNum" sz="quarter" idx="12"/>
          </p:nvPr>
        </p:nvSpPr>
        <p:spPr/>
        <p:txBody>
          <a:bodyPr/>
          <a:lstStyle/>
          <a:p>
            <a:fld id="{DE6670D6-F1EF-4E4E-BE9C-5D8B6D21C5F5}" type="slidenum">
              <a:rPr lang="en-US" smtClean="0"/>
              <a:pPr/>
              <a:t>52</a:t>
            </a:fld>
            <a:endParaRPr lang="en-US"/>
          </a:p>
        </p:txBody>
      </p:sp>
      <p:sp>
        <p:nvSpPr>
          <p:cNvPr id="9" name="TextBox 8"/>
          <p:cNvSpPr txBox="1"/>
          <p:nvPr/>
        </p:nvSpPr>
        <p:spPr>
          <a:xfrm>
            <a:off x="304800" y="6504801"/>
            <a:ext cx="8229600" cy="276999"/>
          </a:xfrm>
          <a:prstGeom prst="rect">
            <a:avLst/>
          </a:prstGeom>
          <a:noFill/>
        </p:spPr>
        <p:txBody>
          <a:bodyPr wrap="square" rtlCol="0">
            <a:spAutoFit/>
          </a:bodyPr>
          <a:lstStyle/>
          <a:p>
            <a:r>
              <a:rPr lang="en-US" sz="1200" dirty="0" smtClean="0">
                <a:solidFill>
                  <a:schemeClr val="bg1"/>
                </a:solidFill>
              </a:rPr>
              <a:t>Source: interviews, research, consultation papers. </a:t>
            </a:r>
            <a:endParaRPr lang="en-US" sz="1200" dirty="0">
              <a:solidFill>
                <a:schemeClr val="bg1"/>
              </a:solidFill>
            </a:endParaRPr>
          </a:p>
        </p:txBody>
      </p:sp>
    </p:spTree>
    <p:extLst>
      <p:ext uri="{BB962C8B-B14F-4D97-AF65-F5344CB8AC3E}">
        <p14:creationId xmlns:p14="http://schemas.microsoft.com/office/powerpoint/2010/main" val="85765449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155448"/>
            <a:ext cx="7927848" cy="704088"/>
          </a:xfrm>
        </p:spPr>
        <p:txBody>
          <a:bodyPr>
            <a:normAutofit/>
          </a:bodyPr>
          <a:lstStyle/>
          <a:p>
            <a:r>
              <a:rPr lang="en-US" sz="2000" b="1" dirty="0" smtClean="0"/>
              <a:t>Maintaining Consumer Access to Justice is Important</a:t>
            </a:r>
            <a:endParaRPr lang="en-US" sz="2000" b="1" dirty="0"/>
          </a:p>
        </p:txBody>
      </p:sp>
      <p:sp>
        <p:nvSpPr>
          <p:cNvPr id="5" name="TextBox 4"/>
          <p:cNvSpPr txBox="1"/>
          <p:nvPr/>
        </p:nvSpPr>
        <p:spPr>
          <a:xfrm>
            <a:off x="228600" y="1182469"/>
            <a:ext cx="8686800" cy="646331"/>
          </a:xfrm>
          <a:prstGeom prst="rect">
            <a:avLst/>
          </a:prstGeom>
          <a:solidFill>
            <a:schemeClr val="tx2">
              <a:lumMod val="20000"/>
              <a:lumOff val="80000"/>
            </a:schemeClr>
          </a:solidFill>
          <a:ln>
            <a:noFill/>
            <a:prstDash val="sysDash"/>
          </a:ln>
        </p:spPr>
        <p:txBody>
          <a:bodyPr wrap="square" rtlCol="0">
            <a:spAutoFit/>
          </a:bodyPr>
          <a:lstStyle/>
          <a:p>
            <a:r>
              <a:rPr lang="en-US" dirty="0" smtClean="0"/>
              <a:t>The UK Perspective is that enforcement should be handled via market-based mechanisms, including reputation and feedback. </a:t>
            </a:r>
            <a:endParaRPr lang="en-US" dirty="0"/>
          </a:p>
        </p:txBody>
      </p:sp>
      <p:sp>
        <p:nvSpPr>
          <p:cNvPr id="6" name="TextBox 5"/>
          <p:cNvSpPr txBox="1"/>
          <p:nvPr/>
        </p:nvSpPr>
        <p:spPr>
          <a:xfrm>
            <a:off x="228600" y="1856936"/>
            <a:ext cx="8686800" cy="3093154"/>
          </a:xfrm>
          <a:prstGeom prst="rect">
            <a:avLst/>
          </a:prstGeom>
          <a:noFill/>
        </p:spPr>
        <p:txBody>
          <a:bodyPr wrap="square" rtlCol="0">
            <a:spAutoFit/>
          </a:bodyPr>
          <a:lstStyle/>
          <a:p>
            <a:pPr marL="342900" indent="-342900">
              <a:spcBef>
                <a:spcPts val="300"/>
              </a:spcBef>
              <a:buFont typeface="Arial" pitchFamily="34" charset="0"/>
              <a:buChar char="•"/>
            </a:pPr>
            <a:r>
              <a:rPr lang="en-US" dirty="0" smtClean="0"/>
              <a:t>New York convention accepted for businesses, not for consumers. </a:t>
            </a:r>
          </a:p>
          <a:p>
            <a:pPr marL="342900" indent="-342900">
              <a:spcBef>
                <a:spcPts val="300"/>
              </a:spcBef>
              <a:buFont typeface="Arial" pitchFamily="34" charset="0"/>
              <a:buChar char="•"/>
            </a:pPr>
            <a:r>
              <a:rPr lang="en-US" dirty="0" smtClean="0"/>
              <a:t>Every organization allows consumers to reject ADR result. Business participation compulsory. </a:t>
            </a:r>
          </a:p>
          <a:p>
            <a:pPr marL="342900" indent="-342900">
              <a:spcBef>
                <a:spcPts val="300"/>
              </a:spcBef>
              <a:buFont typeface="Arial" pitchFamily="34" charset="0"/>
              <a:buChar char="•"/>
            </a:pPr>
            <a:r>
              <a:rPr lang="en-US" dirty="0" smtClean="0"/>
              <a:t>Vendors involved in Ombudsman schemes voluntarily bind themselves “in order to alleviate information asymmetries.” </a:t>
            </a:r>
          </a:p>
          <a:p>
            <a:pPr marL="342900" indent="-342900">
              <a:spcBef>
                <a:spcPts val="300"/>
              </a:spcBef>
              <a:buFont typeface="Arial" pitchFamily="34" charset="0"/>
              <a:buChar char="•"/>
            </a:pPr>
            <a:r>
              <a:rPr lang="en-US" dirty="0" smtClean="0"/>
              <a:t>Major ADR provider: “No chance of binding arbitration in next 25 years.”</a:t>
            </a:r>
          </a:p>
          <a:p>
            <a:pPr marL="342900" indent="-342900">
              <a:spcBef>
                <a:spcPts val="300"/>
              </a:spcBef>
              <a:buFont typeface="Arial" pitchFamily="34" charset="0"/>
              <a:buChar char="•"/>
            </a:pPr>
            <a:r>
              <a:rPr lang="en-US" dirty="0" smtClean="0"/>
              <a:t>Securing buy-in from businesses is not a concern</a:t>
            </a:r>
          </a:p>
          <a:p>
            <a:pPr marL="800100" lvl="1" indent="-342900">
              <a:spcBef>
                <a:spcPts val="300"/>
              </a:spcBef>
              <a:buFont typeface="Arial" pitchFamily="34" charset="0"/>
              <a:buChar char="•"/>
            </a:pPr>
            <a:r>
              <a:rPr lang="en-US" dirty="0" smtClean="0"/>
              <a:t>Many of the most prominent schemes cover entire industries, or are mandated by statute. </a:t>
            </a:r>
          </a:p>
          <a:p>
            <a:pPr marL="800100" lvl="1" indent="-342900">
              <a:spcBef>
                <a:spcPts val="300"/>
              </a:spcBef>
              <a:buFont typeface="Arial" pitchFamily="34" charset="0"/>
              <a:buChar char="•"/>
            </a:pPr>
            <a:r>
              <a:rPr lang="en-US" dirty="0" smtClean="0"/>
              <a:t>Cost-shifting system makes litigation most burdensome for businesses</a:t>
            </a:r>
          </a:p>
        </p:txBody>
      </p:sp>
      <p:sp>
        <p:nvSpPr>
          <p:cNvPr id="8" name="Slide Number Placeholder 7"/>
          <p:cNvSpPr>
            <a:spLocks noGrp="1"/>
          </p:cNvSpPr>
          <p:nvPr>
            <p:ph type="sldNum" sz="quarter" idx="12"/>
          </p:nvPr>
        </p:nvSpPr>
        <p:spPr/>
        <p:txBody>
          <a:bodyPr/>
          <a:lstStyle/>
          <a:p>
            <a:fld id="{DE6670D6-F1EF-4E4E-BE9C-5D8B6D21C5F5}" type="slidenum">
              <a:rPr lang="en-US" smtClean="0"/>
              <a:pPr/>
              <a:t>53</a:t>
            </a:fld>
            <a:endParaRPr lang="en-US"/>
          </a:p>
        </p:txBody>
      </p:sp>
      <p:sp>
        <p:nvSpPr>
          <p:cNvPr id="11" name="TextBox 10"/>
          <p:cNvSpPr txBox="1"/>
          <p:nvPr/>
        </p:nvSpPr>
        <p:spPr>
          <a:xfrm>
            <a:off x="304800" y="6504801"/>
            <a:ext cx="8229600" cy="276999"/>
          </a:xfrm>
          <a:prstGeom prst="rect">
            <a:avLst/>
          </a:prstGeom>
          <a:noFill/>
        </p:spPr>
        <p:txBody>
          <a:bodyPr wrap="square" rtlCol="0">
            <a:spAutoFit/>
          </a:bodyPr>
          <a:lstStyle/>
          <a:p>
            <a:r>
              <a:rPr lang="en-US" sz="1200" dirty="0" smtClean="0">
                <a:solidFill>
                  <a:schemeClr val="bg1"/>
                </a:solidFill>
              </a:rPr>
              <a:t>Source: interviews, research, consultation papers. </a:t>
            </a:r>
            <a:endParaRPr lang="en-US" sz="1200" dirty="0">
              <a:solidFill>
                <a:schemeClr val="bg1"/>
              </a:solidFill>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3400" y="1276350"/>
            <a:ext cx="1981200" cy="1104900"/>
          </a:xfrm>
          <a:prstGeom prst="rect">
            <a:avLst/>
          </a:prstGeom>
          <a:solidFill>
            <a:schemeClr val="bg1">
              <a:lumMod val="85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Key institution: National Board for Consumer Disputes (ARN) </a:t>
            </a:r>
            <a:endParaRPr lang="en-US" sz="1600" b="1" dirty="0">
              <a:solidFill>
                <a:schemeClr val="tx1"/>
              </a:solidFill>
            </a:endParaRPr>
          </a:p>
        </p:txBody>
      </p:sp>
      <p:sp>
        <p:nvSpPr>
          <p:cNvPr id="6" name="Rectangle 5"/>
          <p:cNvSpPr/>
          <p:nvPr/>
        </p:nvSpPr>
        <p:spPr>
          <a:xfrm>
            <a:off x="533400" y="3015095"/>
            <a:ext cx="1981200" cy="1104900"/>
          </a:xfrm>
          <a:prstGeom prst="rect">
            <a:avLst/>
          </a:prstGeom>
          <a:solidFill>
            <a:schemeClr val="bg1">
              <a:lumMod val="85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Private associations &amp; reputational sanctions supplement ARN</a:t>
            </a:r>
            <a:endParaRPr lang="en-US" sz="1600" b="1" dirty="0">
              <a:solidFill>
                <a:schemeClr val="tx1"/>
              </a:solidFill>
            </a:endParaRPr>
          </a:p>
        </p:txBody>
      </p:sp>
      <p:sp>
        <p:nvSpPr>
          <p:cNvPr id="7" name="Rectangle 6"/>
          <p:cNvSpPr/>
          <p:nvPr/>
        </p:nvSpPr>
        <p:spPr>
          <a:xfrm>
            <a:off x="533400" y="4857750"/>
            <a:ext cx="1981200" cy="1104900"/>
          </a:xfrm>
          <a:prstGeom prst="rect">
            <a:avLst/>
          </a:prstGeom>
          <a:solidFill>
            <a:schemeClr val="bg1">
              <a:lumMod val="85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ODR embraced with some concerns regarding speed &amp; voluntariness. </a:t>
            </a:r>
            <a:endParaRPr lang="en-US" sz="1600" b="1" dirty="0">
              <a:solidFill>
                <a:schemeClr val="tx1"/>
              </a:solidFill>
            </a:endParaRPr>
          </a:p>
        </p:txBody>
      </p:sp>
      <p:sp>
        <p:nvSpPr>
          <p:cNvPr id="8" name="TextBox 7"/>
          <p:cNvSpPr txBox="1"/>
          <p:nvPr/>
        </p:nvSpPr>
        <p:spPr>
          <a:xfrm>
            <a:off x="612648" y="155448"/>
            <a:ext cx="7924800" cy="704088"/>
          </a:xfrm>
          <a:prstGeom prst="rect">
            <a:avLst/>
          </a:prstGeom>
          <a:noFill/>
        </p:spPr>
        <p:txBody>
          <a:bodyPr wrap="square" rtlCol="0">
            <a:spAutoFit/>
          </a:bodyPr>
          <a:lstStyle/>
          <a:p>
            <a:pPr algn="ctr"/>
            <a:r>
              <a:rPr lang="en-US" sz="2000" b="1" dirty="0" smtClean="0"/>
              <a:t>Key Findings (Sweden): Government-Run Dispute Board Supplemented by Private Associations; Reputational Sanctions Prominent </a:t>
            </a:r>
            <a:endParaRPr lang="en-US" sz="2000" b="1" i="1" dirty="0"/>
          </a:p>
        </p:txBody>
      </p:sp>
      <p:sp>
        <p:nvSpPr>
          <p:cNvPr id="9" name="Rounded Rectangle 8"/>
          <p:cNvSpPr/>
          <p:nvPr/>
        </p:nvSpPr>
        <p:spPr>
          <a:xfrm>
            <a:off x="2743200" y="1066800"/>
            <a:ext cx="6248400" cy="15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sz="1500" dirty="0" smtClean="0"/>
              <a:t> </a:t>
            </a:r>
            <a:r>
              <a:rPr lang="en-US" sz="1500" b="1" dirty="0" smtClean="0">
                <a:solidFill>
                  <a:srgbClr val="FFFF00"/>
                </a:solidFill>
              </a:rPr>
              <a:t>Decision-Making Body:  </a:t>
            </a:r>
            <a:r>
              <a:rPr lang="en-US" sz="1500" dirty="0" smtClean="0">
                <a:solidFill>
                  <a:srgbClr val="FFFF00"/>
                </a:solidFill>
              </a:rPr>
              <a:t>Tries claims filed by consumers against traders.  Decisions non-binding on parties, but 71% compliance. </a:t>
            </a:r>
          </a:p>
          <a:p>
            <a:pPr>
              <a:buFont typeface="Arial" pitchFamily="34" charset="0"/>
              <a:buChar char="•"/>
            </a:pPr>
            <a:r>
              <a:rPr lang="en-US" sz="1500" b="1" dirty="0" smtClean="0">
                <a:solidFill>
                  <a:srgbClr val="FFFF00"/>
                </a:solidFill>
              </a:rPr>
              <a:t>Government-Financed: </a:t>
            </a:r>
            <a:r>
              <a:rPr lang="en-US" sz="1500" dirty="0" smtClean="0">
                <a:solidFill>
                  <a:srgbClr val="FFFF00"/>
                </a:solidFill>
              </a:rPr>
              <a:t>Free of charge to consumers. </a:t>
            </a:r>
          </a:p>
          <a:p>
            <a:pPr>
              <a:buFont typeface="Arial" pitchFamily="34" charset="0"/>
              <a:buChar char="•"/>
            </a:pPr>
            <a:r>
              <a:rPr lang="en-US" sz="1500" dirty="0" smtClean="0">
                <a:solidFill>
                  <a:srgbClr val="FFFF00"/>
                </a:solidFill>
              </a:rPr>
              <a:t> </a:t>
            </a:r>
            <a:r>
              <a:rPr lang="en-US" sz="1500" b="1" dirty="0" smtClean="0">
                <a:solidFill>
                  <a:srgbClr val="FFFF00"/>
                </a:solidFill>
              </a:rPr>
              <a:t>Online: </a:t>
            </a:r>
            <a:r>
              <a:rPr lang="en-US" sz="1500" dirty="0" smtClean="0">
                <a:solidFill>
                  <a:srgbClr val="FFFF00"/>
                </a:solidFill>
              </a:rPr>
              <a:t>Since October 2011: entire process may occur online. Decisions not automated (panel decides). </a:t>
            </a:r>
          </a:p>
        </p:txBody>
      </p:sp>
      <p:sp>
        <p:nvSpPr>
          <p:cNvPr id="10" name="Rounded Rectangle 9"/>
          <p:cNvSpPr/>
          <p:nvPr/>
        </p:nvSpPr>
        <p:spPr>
          <a:xfrm>
            <a:off x="2743200" y="2805545"/>
            <a:ext cx="6248400" cy="15240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sz="1500" dirty="0" smtClean="0">
                <a:solidFill>
                  <a:schemeClr val="tx2">
                    <a:lumMod val="75000"/>
                  </a:schemeClr>
                </a:solidFill>
              </a:rPr>
              <a:t>  </a:t>
            </a:r>
            <a:r>
              <a:rPr lang="en-US" sz="1500" b="1" dirty="0" smtClean="0">
                <a:solidFill>
                  <a:schemeClr val="tx2">
                    <a:lumMod val="75000"/>
                  </a:schemeClr>
                </a:solidFill>
              </a:rPr>
              <a:t>Traders’ Associations: </a:t>
            </a:r>
            <a:r>
              <a:rPr lang="en-US" sz="1500" dirty="0" smtClean="0">
                <a:solidFill>
                  <a:schemeClr val="tx2">
                    <a:lumMod val="75000"/>
                  </a:schemeClr>
                </a:solidFill>
              </a:rPr>
              <a:t>Membership in associations often requires compliance with ARN decisions. Some associations (e.g. insurance) finance their own ombudsman schemes. </a:t>
            </a:r>
            <a:r>
              <a:rPr lang="en-US" sz="1500" b="1" dirty="0" smtClean="0">
                <a:solidFill>
                  <a:schemeClr val="tx2">
                    <a:lumMod val="75000"/>
                  </a:schemeClr>
                </a:solidFill>
              </a:rPr>
              <a:t> </a:t>
            </a:r>
            <a:endParaRPr lang="en-US" sz="1500" dirty="0" smtClean="0">
              <a:solidFill>
                <a:schemeClr val="tx2">
                  <a:lumMod val="75000"/>
                </a:schemeClr>
              </a:solidFill>
            </a:endParaRPr>
          </a:p>
          <a:p>
            <a:pPr>
              <a:buFont typeface="Arial" pitchFamily="34" charset="0"/>
              <a:buChar char="•"/>
            </a:pPr>
            <a:r>
              <a:rPr lang="en-US" sz="1500" dirty="0" smtClean="0">
                <a:solidFill>
                  <a:schemeClr val="tx2">
                    <a:lumMod val="75000"/>
                  </a:schemeClr>
                </a:solidFill>
              </a:rPr>
              <a:t>  </a:t>
            </a:r>
            <a:r>
              <a:rPr lang="en-US" sz="1500" b="1" dirty="0" smtClean="0">
                <a:solidFill>
                  <a:schemeClr val="tx2">
                    <a:lumMod val="75000"/>
                  </a:schemeClr>
                </a:solidFill>
              </a:rPr>
              <a:t>Reputational: </a:t>
            </a:r>
            <a:r>
              <a:rPr lang="en-US" sz="1500" dirty="0" smtClean="0">
                <a:solidFill>
                  <a:schemeClr val="tx2">
                    <a:lumMod val="75000"/>
                  </a:schemeClr>
                </a:solidFill>
              </a:rPr>
              <a:t>Names of traders not complying with ARN decisions published in “blacklist” in consumer publication. Popular TV shows confront noncompliant business operators.  </a:t>
            </a:r>
          </a:p>
        </p:txBody>
      </p:sp>
      <p:sp>
        <p:nvSpPr>
          <p:cNvPr id="11" name="Rounded Rectangle 10"/>
          <p:cNvSpPr/>
          <p:nvPr/>
        </p:nvSpPr>
        <p:spPr>
          <a:xfrm>
            <a:off x="2743200" y="4572000"/>
            <a:ext cx="6248400" cy="1676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sz="1500" b="1" dirty="0" smtClean="0"/>
              <a:t> </a:t>
            </a:r>
            <a:r>
              <a:rPr lang="en-US" sz="1500" b="1" dirty="0" smtClean="0">
                <a:solidFill>
                  <a:srgbClr val="FFFF00"/>
                </a:solidFill>
              </a:rPr>
              <a:t>Positive Outlook</a:t>
            </a:r>
            <a:r>
              <a:rPr lang="en-US" sz="1500" dirty="0" smtClean="0">
                <a:solidFill>
                  <a:srgbClr val="FFFF00"/>
                </a:solidFill>
              </a:rPr>
              <a:t>: Stakeholders have generally positive view of ADR and welcome increased EU emphasis on ODR.  </a:t>
            </a:r>
          </a:p>
          <a:p>
            <a:pPr>
              <a:buFont typeface="Arial" pitchFamily="34" charset="0"/>
              <a:buChar char="•"/>
            </a:pPr>
            <a:r>
              <a:rPr lang="en-US" sz="1500" dirty="0" smtClean="0">
                <a:solidFill>
                  <a:srgbClr val="FFFF00"/>
                </a:solidFill>
              </a:rPr>
              <a:t> </a:t>
            </a:r>
            <a:r>
              <a:rPr lang="en-US" sz="1500" b="1" dirty="0" smtClean="0">
                <a:solidFill>
                  <a:srgbClr val="FFFF00"/>
                </a:solidFill>
              </a:rPr>
              <a:t>Efficiency</a:t>
            </a:r>
            <a:r>
              <a:rPr lang="en-US" sz="1500" dirty="0" smtClean="0">
                <a:solidFill>
                  <a:srgbClr val="FFFF00"/>
                </a:solidFill>
              </a:rPr>
              <a:t>: Stakeholders embrace efficiency gains offered by technology </a:t>
            </a:r>
          </a:p>
          <a:p>
            <a:pPr>
              <a:buFont typeface="Arial" pitchFamily="34" charset="0"/>
              <a:buChar char="•"/>
            </a:pPr>
            <a:r>
              <a:rPr lang="en-US" sz="1500" dirty="0" smtClean="0">
                <a:solidFill>
                  <a:srgbClr val="FFFF00"/>
                </a:solidFill>
              </a:rPr>
              <a:t> </a:t>
            </a:r>
            <a:r>
              <a:rPr lang="en-US" sz="1500" b="1" dirty="0" smtClean="0">
                <a:solidFill>
                  <a:srgbClr val="FFFF00"/>
                </a:solidFill>
              </a:rPr>
              <a:t>Quality</a:t>
            </a:r>
            <a:r>
              <a:rPr lang="en-US" sz="1500" dirty="0" smtClean="0">
                <a:solidFill>
                  <a:srgbClr val="FFFF00"/>
                </a:solidFill>
              </a:rPr>
              <a:t>: Strong nationwide support for ARN process.  High skepticism over proposed time constraints (30 days for ODR).</a:t>
            </a:r>
          </a:p>
          <a:p>
            <a:pPr>
              <a:buFont typeface="Arial" pitchFamily="34" charset="0"/>
              <a:buChar char="•"/>
            </a:pPr>
            <a:r>
              <a:rPr lang="en-US" sz="1500" dirty="0" smtClean="0">
                <a:solidFill>
                  <a:srgbClr val="FFFF00"/>
                </a:solidFill>
              </a:rPr>
              <a:t> </a:t>
            </a:r>
            <a:r>
              <a:rPr lang="en-US" sz="1500" b="1" dirty="0" smtClean="0">
                <a:solidFill>
                  <a:srgbClr val="FFFF00"/>
                </a:solidFill>
              </a:rPr>
              <a:t>Voluntariness</a:t>
            </a:r>
            <a:r>
              <a:rPr lang="en-US" sz="1500" dirty="0" smtClean="0">
                <a:solidFill>
                  <a:srgbClr val="FFFF00"/>
                </a:solidFill>
              </a:rPr>
              <a:t>: Business and consumer stakeholders insist on non-binding character of decisions. </a:t>
            </a:r>
          </a:p>
        </p:txBody>
      </p:sp>
      <p:sp>
        <p:nvSpPr>
          <p:cNvPr id="13" name="TextBox 12"/>
          <p:cNvSpPr txBox="1"/>
          <p:nvPr/>
        </p:nvSpPr>
        <p:spPr>
          <a:xfrm>
            <a:off x="152400" y="6428601"/>
            <a:ext cx="8229600" cy="276999"/>
          </a:xfrm>
          <a:prstGeom prst="rect">
            <a:avLst/>
          </a:prstGeom>
          <a:noFill/>
        </p:spPr>
        <p:txBody>
          <a:bodyPr wrap="square" rtlCol="0">
            <a:spAutoFit/>
          </a:bodyPr>
          <a:lstStyle/>
          <a:p>
            <a:r>
              <a:rPr lang="en-US" sz="1200" dirty="0" smtClean="0">
                <a:solidFill>
                  <a:schemeClr val="bg1"/>
                </a:solidFill>
              </a:rPr>
              <a:t>Source: Consultation papers  </a:t>
            </a:r>
            <a:endParaRPr lang="en-US" sz="1200" dirty="0">
              <a:solidFill>
                <a:schemeClr val="bg1"/>
              </a:solidFill>
            </a:endParaRPr>
          </a:p>
        </p:txBody>
      </p:sp>
      <p:sp>
        <p:nvSpPr>
          <p:cNvPr id="14" name="Slide Number Placeholder 13"/>
          <p:cNvSpPr>
            <a:spLocks noGrp="1"/>
          </p:cNvSpPr>
          <p:nvPr>
            <p:ph type="sldNum" sz="quarter" idx="12"/>
          </p:nvPr>
        </p:nvSpPr>
        <p:spPr/>
        <p:txBody>
          <a:bodyPr/>
          <a:lstStyle/>
          <a:p>
            <a:fld id="{DE6670D6-F1EF-4E4E-BE9C-5D8B6D21C5F5}" type="slidenum">
              <a:rPr lang="en-US" smtClean="0"/>
              <a:pPr/>
              <a:t>54</a:t>
            </a:fld>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55</a:t>
            </a:fld>
            <a:endParaRPr lang="en-US"/>
          </a:p>
        </p:txBody>
      </p:sp>
      <p:graphicFrame>
        <p:nvGraphicFramePr>
          <p:cNvPr id="5" name="Content Placeholder 3"/>
          <p:cNvGraphicFramePr>
            <a:graphicFrameLocks noGrp="1"/>
          </p:cNvGraphicFramePr>
          <p:nvPr>
            <p:ph idx="1"/>
            <p:extLst>
              <p:ext uri="{D42A27DB-BD31-4B8C-83A1-F6EECF244321}">
                <p14:modId xmlns:p14="http://schemas.microsoft.com/office/powerpoint/2010/main" val="2612669786"/>
              </p:ext>
            </p:extLst>
          </p:nvPr>
        </p:nvGraphicFramePr>
        <p:xfrm>
          <a:off x="649224" y="838201"/>
          <a:ext cx="8217651" cy="5065407"/>
        </p:xfrm>
        <a:graphic>
          <a:graphicData uri="http://schemas.openxmlformats.org/drawingml/2006/table">
            <a:tbl>
              <a:tblPr firstRow="1" bandRow="1">
                <a:tableStyleId>{5C22544A-7EE6-4342-B048-85BDC9FD1C3A}</a:tableStyleId>
              </a:tblPr>
              <a:tblGrid>
                <a:gridCol w="2739217"/>
                <a:gridCol w="3624993"/>
                <a:gridCol w="1853441"/>
              </a:tblGrid>
              <a:tr h="294688">
                <a:tc>
                  <a:txBody>
                    <a:bodyPr/>
                    <a:lstStyle/>
                    <a:p>
                      <a:r>
                        <a:rPr lang="en-US" sz="1400" dirty="0" smtClean="0"/>
                        <a:t>Category of Stakeholder </a:t>
                      </a:r>
                      <a:endParaRPr lang="en-US" sz="1400" dirty="0"/>
                    </a:p>
                  </a:txBody>
                  <a:tcPr/>
                </a:tc>
                <a:tc>
                  <a:txBody>
                    <a:bodyPr/>
                    <a:lstStyle/>
                    <a:p>
                      <a:r>
                        <a:rPr lang="en-US" sz="1400" dirty="0" smtClean="0"/>
                        <a:t>Outlook on ODR</a:t>
                      </a:r>
                      <a:endParaRPr lang="en-US" sz="1400" dirty="0"/>
                    </a:p>
                  </a:txBody>
                  <a:tcPr/>
                </a:tc>
                <a:tc>
                  <a:txBody>
                    <a:bodyPr/>
                    <a:lstStyle/>
                    <a:p>
                      <a:r>
                        <a:rPr lang="en-US" sz="1400" dirty="0" smtClean="0"/>
                        <a:t>Top Interests</a:t>
                      </a:r>
                      <a:endParaRPr lang="en-US" sz="1400" dirty="0"/>
                    </a:p>
                  </a:txBody>
                  <a:tcPr/>
                </a:tc>
              </a:tr>
              <a:tr h="1222956">
                <a:tc>
                  <a:txBody>
                    <a:bodyPr/>
                    <a:lstStyle/>
                    <a:p>
                      <a:r>
                        <a:rPr lang="en-US" sz="1500" b="1" dirty="0" smtClean="0"/>
                        <a:t>Government:</a:t>
                      </a:r>
                      <a:endParaRPr lang="en-US" sz="1500" dirty="0" smtClean="0"/>
                    </a:p>
                  </a:txBody>
                  <a:tcPr/>
                </a:tc>
                <a:tc>
                  <a:txBody>
                    <a:bodyPr/>
                    <a:lstStyle/>
                    <a:p>
                      <a:pPr>
                        <a:buFont typeface="Arial" pitchFamily="34" charset="0"/>
                        <a:buChar char="•"/>
                      </a:pPr>
                      <a:r>
                        <a:rPr lang="en-US" sz="1100" dirty="0" smtClean="0"/>
                        <a:t> Positive Outlook:</a:t>
                      </a:r>
                      <a:r>
                        <a:rPr lang="en-US" sz="1100" baseline="0" dirty="0" smtClean="0"/>
                        <a:t> Think that today’s Swedish ADR/ODR system is largely satisfactory and in compliance with EU proposal. Skeptical to prospect of businesses bringing complaints against consumers.  </a:t>
                      </a:r>
                      <a:endParaRPr lang="en-US" sz="1100" dirty="0"/>
                    </a:p>
                  </a:txBody>
                  <a:tcPr/>
                </a:tc>
                <a:tc>
                  <a:txBody>
                    <a:bodyPr/>
                    <a:lstStyle/>
                    <a:p>
                      <a:r>
                        <a:rPr lang="en-US" sz="1100" dirty="0" smtClean="0"/>
                        <a:t>•</a:t>
                      </a:r>
                      <a:r>
                        <a:rPr lang="en-US" sz="1100" baseline="0" dirty="0" smtClean="0"/>
                        <a:t> </a:t>
                      </a:r>
                      <a:r>
                        <a:rPr lang="en-US" sz="1100" dirty="0" smtClean="0"/>
                        <a:t>Increasing efficiency while maintaining high quality of the ARN process. </a:t>
                      </a:r>
                      <a:endParaRPr lang="en-US" sz="1100" dirty="0"/>
                    </a:p>
                  </a:txBody>
                  <a:tcPr/>
                </a:tc>
              </a:tr>
              <a:tr h="1149284">
                <a:tc>
                  <a:txBody>
                    <a:bodyPr/>
                    <a:lstStyle/>
                    <a:p>
                      <a:r>
                        <a:rPr lang="en-US" sz="1500" b="1" dirty="0" smtClean="0"/>
                        <a:t>Business:</a:t>
                      </a:r>
                      <a:endParaRPr lang="en-US" sz="1500" dirty="0" smtClean="0"/>
                    </a:p>
                  </a:txBody>
                  <a:tcPr/>
                </a:tc>
                <a:tc>
                  <a:txBody>
                    <a:bodyPr/>
                    <a:lstStyle/>
                    <a:p>
                      <a:r>
                        <a:rPr lang="en-US" sz="1100" dirty="0" smtClean="0"/>
                        <a:t>•</a:t>
                      </a:r>
                      <a:r>
                        <a:rPr lang="en-US" sz="1100" baseline="0" dirty="0" smtClean="0"/>
                        <a:t> </a:t>
                      </a:r>
                      <a:r>
                        <a:rPr lang="en-US" sz="1100" dirty="0" smtClean="0"/>
                        <a:t>Positive outlook. Important that ADR entities are trusted by the market. Favors voluntary solutions. Supports today’s system, but welcomes increased efficiency (although questioning proposed time limits as unrealistic) and possibility for traders to bring complaints against consumers. Opposes cumbersome information duties towards consumers regarding ADR/ODR options. </a:t>
                      </a:r>
                    </a:p>
                  </a:txBody>
                  <a:tcPr/>
                </a:tc>
                <a:tc>
                  <a:txBody>
                    <a:bodyPr/>
                    <a:lstStyle/>
                    <a:p>
                      <a:r>
                        <a:rPr lang="en-US" sz="1100" dirty="0" smtClean="0"/>
                        <a:t>•</a:t>
                      </a:r>
                      <a:r>
                        <a:rPr lang="en-US" sz="1100" baseline="0" dirty="0" smtClean="0"/>
                        <a:t> </a:t>
                      </a:r>
                      <a:r>
                        <a:rPr lang="en-US" sz="1100" dirty="0" smtClean="0"/>
                        <a:t>Efficiency. Maintaining voluntariness of outcomes. </a:t>
                      </a:r>
                      <a:endParaRPr lang="en-US" sz="1100" dirty="0"/>
                    </a:p>
                  </a:txBody>
                  <a:tcPr/>
                </a:tc>
              </a:tr>
              <a:tr h="825537">
                <a:tc>
                  <a:txBody>
                    <a:bodyPr/>
                    <a:lstStyle/>
                    <a:p>
                      <a:r>
                        <a:rPr lang="en-US" sz="1500" b="1" dirty="0" smtClean="0"/>
                        <a:t>ADR/ODR provider (ARN):</a:t>
                      </a:r>
                    </a:p>
                  </a:txBody>
                  <a:tcPr/>
                </a:tc>
                <a:tc>
                  <a:txBody>
                    <a:bodyPr/>
                    <a:lstStyle/>
                    <a:p>
                      <a:r>
                        <a:rPr lang="en-US" sz="1100" dirty="0" smtClean="0"/>
                        <a:t>•</a:t>
                      </a:r>
                      <a:r>
                        <a:rPr lang="en-US" sz="1100" baseline="0" dirty="0" smtClean="0"/>
                        <a:t> </a:t>
                      </a:r>
                      <a:r>
                        <a:rPr lang="en-US" sz="1100" dirty="0" smtClean="0"/>
                        <a:t>Already provides for an online process (not automated, panel decides), Finds the 30-day time limit problematic. Presently is able to exclude certain types of disputes, as well as cases regarding values below certain levels and wonders whether this will be possible under proposal.</a:t>
                      </a:r>
                      <a:endParaRPr lang="en-US" sz="1100" dirty="0"/>
                    </a:p>
                  </a:txBody>
                  <a:tcPr/>
                </a:tc>
                <a:tc>
                  <a:txBody>
                    <a:bodyPr/>
                    <a:lstStyle/>
                    <a:p>
                      <a:pPr>
                        <a:buFont typeface="Arial" pitchFamily="34" charset="0"/>
                        <a:buChar char="•"/>
                      </a:pPr>
                      <a:r>
                        <a:rPr lang="en-US" sz="1100" dirty="0" smtClean="0"/>
                        <a:t>Costs</a:t>
                      </a:r>
                      <a:r>
                        <a:rPr lang="en-US" sz="1100" baseline="0" dirty="0" smtClean="0"/>
                        <a:t> </a:t>
                      </a:r>
                    </a:p>
                    <a:p>
                      <a:pPr>
                        <a:buFont typeface="Arial" pitchFamily="34" charset="0"/>
                        <a:buChar char="•"/>
                      </a:pPr>
                      <a:r>
                        <a:rPr lang="en-US" sz="1100" baseline="0" dirty="0" smtClean="0"/>
                        <a:t> </a:t>
                      </a:r>
                      <a:r>
                        <a:rPr lang="en-US" sz="1100" dirty="0" smtClean="0"/>
                        <a:t>Maintaining quality of the system.</a:t>
                      </a:r>
                      <a:endParaRPr lang="en-US" sz="1100" dirty="0"/>
                    </a:p>
                  </a:txBody>
                  <a:tcPr/>
                </a:tc>
              </a:tr>
              <a:tr h="762996">
                <a:tc>
                  <a:txBody>
                    <a:bodyPr/>
                    <a:lstStyle/>
                    <a:p>
                      <a:r>
                        <a:rPr lang="en-US" sz="1500" b="1" dirty="0" smtClean="0"/>
                        <a:t>Consumer Protection Interests:</a:t>
                      </a:r>
                      <a:endParaRPr lang="en-US" sz="1500" dirty="0" smtClean="0"/>
                    </a:p>
                  </a:txBody>
                  <a:tcPr/>
                </a:tc>
                <a:tc>
                  <a:txBody>
                    <a:bodyPr/>
                    <a:lstStyle/>
                    <a:p>
                      <a:r>
                        <a:rPr lang="en-US" sz="1100" dirty="0" smtClean="0"/>
                        <a:t>•</a:t>
                      </a:r>
                      <a:r>
                        <a:rPr lang="en-US" sz="1100" baseline="0" dirty="0" smtClean="0"/>
                        <a:t> </a:t>
                      </a:r>
                      <a:r>
                        <a:rPr lang="en-US" sz="1100" dirty="0" smtClean="0"/>
                        <a:t>Positive since ODR can provide consumers with more effective modes of redress. The system should be reserved for consumers -  problematic if business operators can bring claims against consumers. Proposed time-limits unrealistic.</a:t>
                      </a:r>
                      <a:endParaRPr lang="en-US" sz="1100" dirty="0"/>
                    </a:p>
                  </a:txBody>
                  <a:tcPr/>
                </a:tc>
                <a:tc>
                  <a:txBody>
                    <a:bodyPr/>
                    <a:lstStyle/>
                    <a:p>
                      <a:r>
                        <a:rPr lang="en-US" sz="1100" dirty="0" smtClean="0"/>
                        <a:t>•</a:t>
                      </a:r>
                      <a:r>
                        <a:rPr lang="en-US" sz="1100" baseline="0" dirty="0" smtClean="0"/>
                        <a:t> </a:t>
                      </a:r>
                      <a:r>
                        <a:rPr lang="en-US" sz="1100" dirty="0" smtClean="0"/>
                        <a:t>Consumer protection. Efficiency</a:t>
                      </a:r>
                    </a:p>
                  </a:txBody>
                  <a:tcPr/>
                </a:tc>
              </a:tr>
              <a:tr h="580095">
                <a:tc>
                  <a:txBody>
                    <a:bodyPr/>
                    <a:lstStyle/>
                    <a:p>
                      <a:r>
                        <a:rPr lang="en-US" sz="1500" b="1" dirty="0" smtClean="0"/>
                        <a:t>Legal profession:</a:t>
                      </a:r>
                      <a:endParaRPr lang="en-US" sz="1500" b="0" dirty="0"/>
                    </a:p>
                  </a:txBody>
                  <a:tcPr/>
                </a:tc>
                <a:tc>
                  <a:txBody>
                    <a:bodyPr/>
                    <a:lstStyle/>
                    <a:p>
                      <a:r>
                        <a:rPr lang="en-US" sz="1100" dirty="0" smtClean="0"/>
                        <a:t>•</a:t>
                      </a:r>
                      <a:r>
                        <a:rPr lang="en-US" sz="1100" baseline="0" dirty="0" smtClean="0"/>
                        <a:t> </a:t>
                      </a:r>
                      <a:r>
                        <a:rPr lang="en-US" sz="1100" dirty="0" smtClean="0"/>
                        <a:t>Neutral. Thinks proposed time-limits may be unrealistic.</a:t>
                      </a:r>
                      <a:endParaRPr lang="en-US" sz="1100" dirty="0"/>
                    </a:p>
                  </a:txBody>
                  <a:tcPr/>
                </a:tc>
                <a:tc>
                  <a:txBody>
                    <a:bodyPr/>
                    <a:lstStyle/>
                    <a:p>
                      <a:r>
                        <a:rPr lang="en-US" sz="1100" dirty="0" smtClean="0"/>
                        <a:t>•Maintaining high quality of the ARN process</a:t>
                      </a:r>
                      <a:endParaRPr lang="en-US" sz="1100" dirty="0"/>
                    </a:p>
                  </a:txBody>
                  <a:tcPr/>
                </a:tc>
              </a:tr>
            </a:tbl>
          </a:graphicData>
        </a:graphic>
      </p:graphicFrame>
      <p:sp>
        <p:nvSpPr>
          <p:cNvPr id="6" name="TextBox 5"/>
          <p:cNvSpPr txBox="1"/>
          <p:nvPr/>
        </p:nvSpPr>
        <p:spPr>
          <a:xfrm>
            <a:off x="795649" y="155448"/>
            <a:ext cx="7924800" cy="400110"/>
          </a:xfrm>
          <a:prstGeom prst="rect">
            <a:avLst/>
          </a:prstGeom>
          <a:noFill/>
        </p:spPr>
        <p:txBody>
          <a:bodyPr wrap="square" rtlCol="0">
            <a:spAutoFit/>
          </a:bodyPr>
          <a:lstStyle/>
          <a:p>
            <a:pPr algn="ctr"/>
            <a:r>
              <a:rPr lang="en-US" sz="2000" b="1" dirty="0" smtClean="0"/>
              <a:t>Sweden Stakeholder Breakdown</a:t>
            </a:r>
            <a:endParaRPr lang="en-US" sz="2000" b="1" i="1"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56</a:t>
            </a:fld>
            <a:endParaRPr lang="en-US"/>
          </a:p>
        </p:txBody>
      </p:sp>
      <p:sp>
        <p:nvSpPr>
          <p:cNvPr id="5" name="Slide Number Placeholder 3"/>
          <p:cNvSpPr txBox="1">
            <a:spLocks/>
          </p:cNvSpPr>
          <p:nvPr/>
        </p:nvSpPr>
        <p:spPr>
          <a:xfrm>
            <a:off x="8534400" y="6464300"/>
            <a:ext cx="5334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DE6670D6-F1EF-4E4E-BE9C-5D8B6D21C5F5}" type="slidenum">
              <a:rPr kumimoji="0" 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56</a:t>
            </a:fld>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Rectangle 6"/>
          <p:cNvSpPr/>
          <p:nvPr/>
        </p:nvSpPr>
        <p:spPr>
          <a:xfrm>
            <a:off x="8458200" y="0"/>
            <a:ext cx="685800" cy="1447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90800" y="1371600"/>
            <a:ext cx="5638800" cy="3323987"/>
          </a:xfrm>
          <a:prstGeom prst="rect">
            <a:avLst/>
          </a:prstGeom>
        </p:spPr>
        <p:txBody>
          <a:bodyPr wrap="square">
            <a:spAutoFit/>
          </a:bodyPr>
          <a:lstStyle/>
          <a:p>
            <a:endParaRPr lang="en-US" cap="small" dirty="0" smtClean="0"/>
          </a:p>
          <a:p>
            <a:r>
              <a:rPr lang="en-US" sz="2400" b="1" cap="small" dirty="0" smtClean="0"/>
              <a:t>Appendix 4: Survey Results Analysis: Consumer Protection Organizations</a:t>
            </a:r>
          </a:p>
          <a:p>
            <a:endParaRPr lang="en-US" cap="small" dirty="0" smtClean="0"/>
          </a:p>
          <a:p>
            <a:r>
              <a:rPr lang="en-US" u="sng" cap="small" dirty="0" smtClean="0"/>
              <a:t>Contents</a:t>
            </a:r>
            <a:r>
              <a:rPr lang="en-US" cap="small" dirty="0" smtClean="0"/>
              <a:t> </a:t>
            </a:r>
          </a:p>
          <a:p>
            <a:pPr>
              <a:buFont typeface="Arial" pitchFamily="34" charset="0"/>
              <a:buChar char="•"/>
            </a:pPr>
            <a:r>
              <a:rPr lang="en-US" cap="small" dirty="0" smtClean="0"/>
              <a:t> Methodology </a:t>
            </a:r>
          </a:p>
          <a:p>
            <a:pPr>
              <a:buFont typeface="Arial" pitchFamily="34" charset="0"/>
              <a:buChar char="•"/>
            </a:pPr>
            <a:r>
              <a:rPr lang="en-US" cap="small" dirty="0" smtClean="0"/>
              <a:t> Respondent Profile </a:t>
            </a:r>
          </a:p>
          <a:p>
            <a:pPr>
              <a:buFont typeface="Arial" pitchFamily="34" charset="0"/>
              <a:buChar char="•"/>
            </a:pPr>
            <a:r>
              <a:rPr lang="en-US" cap="small" dirty="0" smtClean="0"/>
              <a:t> Current Solutions </a:t>
            </a:r>
          </a:p>
          <a:p>
            <a:pPr>
              <a:buFont typeface="Arial" pitchFamily="34" charset="0"/>
              <a:buChar char="•"/>
            </a:pPr>
            <a:r>
              <a:rPr lang="en-US" cap="small" dirty="0" smtClean="0"/>
              <a:t> Familiarity With &amp; Perceptions of ODR </a:t>
            </a:r>
          </a:p>
          <a:p>
            <a:pPr>
              <a:buFont typeface="Arial" pitchFamily="34" charset="0"/>
              <a:buChar char="•"/>
            </a:pPr>
            <a:r>
              <a:rPr lang="en-US" cap="small" dirty="0" smtClean="0"/>
              <a:t> Existing ODR </a:t>
            </a:r>
          </a:p>
          <a:p>
            <a:pPr>
              <a:buFont typeface="Arial" pitchFamily="34" charset="0"/>
              <a:buChar char="•"/>
            </a:pPr>
            <a:r>
              <a:rPr lang="en-US" cap="small" dirty="0" smtClean="0"/>
              <a:t> Design Priorities </a:t>
            </a:r>
          </a:p>
        </p:txBody>
      </p:sp>
      <p:cxnSp>
        <p:nvCxnSpPr>
          <p:cNvPr id="9" name="Straight Connector 8"/>
          <p:cNvCxnSpPr/>
          <p:nvPr/>
        </p:nvCxnSpPr>
        <p:spPr>
          <a:xfrm>
            <a:off x="2438400" y="1708160"/>
            <a:ext cx="0" cy="289560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0" name="Picture 4" descr="https://encrypted-tbn0.google.com/images?q=tbn:ANd9GcSiDFRDZlonrpHIFEB4IuYaqF_8UUVR1VSln4G_gVwEj9tpsx1y"/>
          <p:cNvPicPr>
            <a:picLocks noChangeAspect="1" noChangeArrowheads="1"/>
          </p:cNvPicPr>
          <p:nvPr/>
        </p:nvPicPr>
        <p:blipFill>
          <a:blip r:embed="rId2" cstate="print"/>
          <a:srcRect/>
          <a:stretch>
            <a:fillRect/>
          </a:stretch>
        </p:blipFill>
        <p:spPr bwMode="auto">
          <a:xfrm>
            <a:off x="7924800" y="5411194"/>
            <a:ext cx="1066799" cy="909099"/>
          </a:xfrm>
          <a:prstGeom prst="rect">
            <a:avLst/>
          </a:prstGeom>
          <a:noFill/>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2648" y="155448"/>
            <a:ext cx="7927848" cy="704088"/>
          </a:xfrm>
        </p:spPr>
        <p:txBody>
          <a:bodyPr>
            <a:normAutofit/>
          </a:bodyPr>
          <a:lstStyle/>
          <a:p>
            <a:r>
              <a:rPr lang="en-US" sz="2000" b="1" dirty="0" smtClean="0"/>
              <a:t>Survey Design and Methodology</a:t>
            </a:r>
            <a:endParaRPr lang="en-US" sz="2000" b="1" dirty="0"/>
          </a:p>
        </p:txBody>
      </p:sp>
      <p:sp>
        <p:nvSpPr>
          <p:cNvPr id="18" name="TextBox 17"/>
          <p:cNvSpPr txBox="1"/>
          <p:nvPr/>
        </p:nvSpPr>
        <p:spPr>
          <a:xfrm>
            <a:off x="381000" y="4572000"/>
            <a:ext cx="8305800" cy="1600438"/>
          </a:xfrm>
          <a:prstGeom prst="rect">
            <a:avLst/>
          </a:prstGeom>
          <a:solidFill>
            <a:schemeClr val="bg1">
              <a:lumMod val="85000"/>
            </a:schemeClr>
          </a:solidFill>
          <a:ln>
            <a:solidFill>
              <a:schemeClr val="tx1"/>
            </a:solidFill>
            <a:prstDash val="dashDot"/>
          </a:ln>
          <a:effectLst>
            <a:innerShdw blurRad="114300">
              <a:prstClr val="black"/>
            </a:innerShdw>
          </a:effectLst>
        </p:spPr>
        <p:txBody>
          <a:bodyPr wrap="square" rtlCol="0">
            <a:spAutoFit/>
          </a:bodyPr>
          <a:lstStyle/>
          <a:p>
            <a:pPr algn="ctr"/>
            <a:r>
              <a:rPr lang="en-US" b="1" dirty="0" smtClean="0"/>
              <a:t>Survey Focused on Four Categories of Information:</a:t>
            </a:r>
          </a:p>
          <a:p>
            <a:pPr marL="342900" indent="-342900">
              <a:buFont typeface="+mj-lt"/>
              <a:buAutoNum type="arabicPeriod"/>
            </a:pPr>
            <a:r>
              <a:rPr lang="en-US" sz="1600" dirty="0"/>
              <a:t>C</a:t>
            </a:r>
            <a:r>
              <a:rPr lang="en-US" sz="1600" dirty="0" smtClean="0"/>
              <a:t>hallenges in existing resolution systems for cross-border B2C  e-commerce disputes.</a:t>
            </a:r>
          </a:p>
          <a:p>
            <a:pPr marL="342900" indent="-342900">
              <a:buFont typeface="+mj-lt"/>
              <a:buAutoNum type="arabicPeriod"/>
            </a:pPr>
            <a:r>
              <a:rPr lang="en-US" sz="1600" dirty="0" smtClean="0"/>
              <a:t>Consumer protection entities’ familiarity with and perceptions of ODR  systems.</a:t>
            </a:r>
          </a:p>
          <a:p>
            <a:pPr marL="342900" indent="-342900">
              <a:buFont typeface="+mj-lt"/>
              <a:buAutoNum type="arabicPeriod"/>
            </a:pPr>
            <a:r>
              <a:rPr lang="en-US" sz="1600" dirty="0" smtClean="0"/>
              <a:t>Current provision of ODR for use in cross-border B2C e-commerce disputes.</a:t>
            </a:r>
          </a:p>
          <a:p>
            <a:pPr marL="342900" indent="-342900">
              <a:buFont typeface="+mj-lt"/>
              <a:buAutoNum type="arabicPeriod"/>
            </a:pPr>
            <a:r>
              <a:rPr lang="en-US" sz="1600" dirty="0" smtClean="0"/>
              <a:t>Consumer protection entities’ prioritization of an EU-wide ODR system’s characteristics and design elements. </a:t>
            </a:r>
          </a:p>
        </p:txBody>
      </p:sp>
      <p:sp>
        <p:nvSpPr>
          <p:cNvPr id="28" name="TextBox 27"/>
          <p:cNvSpPr txBox="1"/>
          <p:nvPr/>
        </p:nvSpPr>
        <p:spPr>
          <a:xfrm>
            <a:off x="381000" y="1143000"/>
            <a:ext cx="8305800" cy="923330"/>
          </a:xfrm>
          <a:prstGeom prst="rect">
            <a:avLst/>
          </a:prstGeom>
          <a:solidFill>
            <a:schemeClr val="bg1">
              <a:lumMod val="85000"/>
            </a:schemeClr>
          </a:solidFill>
          <a:ln>
            <a:solidFill>
              <a:schemeClr val="tx1"/>
            </a:solidFill>
            <a:prstDash val="dashDot"/>
          </a:ln>
        </p:spPr>
        <p:txBody>
          <a:bodyPr wrap="square" rtlCol="0">
            <a:spAutoFit/>
          </a:bodyPr>
          <a:lstStyle/>
          <a:p>
            <a:pPr algn="ctr"/>
            <a:r>
              <a:rPr lang="en-US" dirty="0" smtClean="0">
                <a:hlinkClick r:id="rId3"/>
              </a:rPr>
              <a:t>Survey on European consumer </a:t>
            </a:r>
            <a:r>
              <a:rPr lang="en-US" dirty="0">
                <a:hlinkClick r:id="rId3"/>
              </a:rPr>
              <a:t>p</a:t>
            </a:r>
            <a:r>
              <a:rPr lang="en-US" dirty="0" smtClean="0">
                <a:hlinkClick r:id="rId3"/>
              </a:rPr>
              <a:t>rotection entities </a:t>
            </a:r>
            <a:r>
              <a:rPr lang="en-US" dirty="0" smtClean="0"/>
              <a:t>distributed via email in March 2012 to </a:t>
            </a:r>
            <a:r>
              <a:rPr lang="en-US" b="1" dirty="0" smtClean="0"/>
              <a:t>more than 300 </a:t>
            </a:r>
            <a:r>
              <a:rPr lang="en-US" dirty="0" smtClean="0">
                <a:hlinkClick r:id="rId4"/>
              </a:rPr>
              <a:t>officially recognized </a:t>
            </a:r>
            <a:r>
              <a:rPr lang="en-US" dirty="0" smtClean="0"/>
              <a:t>consumer protection entities in all EU member states, and Iceland &amp; Norway. </a:t>
            </a:r>
            <a:endParaRPr lang="en-US" dirty="0"/>
          </a:p>
        </p:txBody>
      </p:sp>
      <p:sp>
        <p:nvSpPr>
          <p:cNvPr id="34" name="Rectangle 33"/>
          <p:cNvSpPr/>
          <p:nvPr/>
        </p:nvSpPr>
        <p:spPr>
          <a:xfrm>
            <a:off x="838200" y="2589074"/>
            <a:ext cx="3733800" cy="1477328"/>
          </a:xfrm>
          <a:prstGeom prst="rect">
            <a:avLst/>
          </a:prstGeom>
          <a:solidFill>
            <a:schemeClr val="accent1">
              <a:lumMod val="40000"/>
              <a:lumOff val="60000"/>
            </a:schemeClr>
          </a:solidFill>
        </p:spPr>
        <p:txBody>
          <a:bodyPr wrap="square">
            <a:spAutoFit/>
          </a:bodyPr>
          <a:lstStyle/>
          <a:p>
            <a:r>
              <a:rPr lang="en-US" b="1" dirty="0" smtClean="0"/>
              <a:t>Public Consumer Policy  Institutions</a:t>
            </a:r>
          </a:p>
          <a:p>
            <a:pPr>
              <a:buFont typeface="Arial" pitchFamily="34" charset="0"/>
              <a:buChar char="•"/>
            </a:pPr>
            <a:r>
              <a:rPr lang="en-US" dirty="0" smtClean="0"/>
              <a:t>Natl. Ministry </a:t>
            </a:r>
            <a:r>
              <a:rPr lang="en-US" dirty="0"/>
              <a:t>R</a:t>
            </a:r>
            <a:r>
              <a:rPr lang="en-US" dirty="0" smtClean="0"/>
              <a:t>esponsible for Consumer </a:t>
            </a:r>
            <a:r>
              <a:rPr lang="en-US" dirty="0"/>
              <a:t>P</a:t>
            </a:r>
            <a:r>
              <a:rPr lang="en-US" dirty="0" smtClean="0"/>
              <a:t>olicy</a:t>
            </a:r>
          </a:p>
          <a:p>
            <a:pPr>
              <a:buFont typeface="Arial" pitchFamily="34" charset="0"/>
              <a:buChar char="•"/>
            </a:pPr>
            <a:r>
              <a:rPr lang="en-US" dirty="0" smtClean="0"/>
              <a:t>Enforcement Authorities</a:t>
            </a:r>
          </a:p>
          <a:p>
            <a:pPr>
              <a:buFont typeface="Arial" pitchFamily="34" charset="0"/>
              <a:buChar char="•"/>
            </a:pPr>
            <a:r>
              <a:rPr lang="en-US" dirty="0" smtClean="0"/>
              <a:t>Government Bodies </a:t>
            </a:r>
            <a:r>
              <a:rPr lang="en-US" dirty="0"/>
              <a:t>U</a:t>
            </a:r>
            <a:r>
              <a:rPr lang="en-US" dirty="0" smtClean="0"/>
              <a:t>nder </a:t>
            </a:r>
            <a:r>
              <a:rPr lang="en-US" dirty="0"/>
              <a:t>M</a:t>
            </a:r>
            <a:r>
              <a:rPr lang="en-US" dirty="0" smtClean="0"/>
              <a:t>inistry</a:t>
            </a:r>
          </a:p>
        </p:txBody>
      </p:sp>
      <p:sp>
        <p:nvSpPr>
          <p:cNvPr id="35" name="Rectangle 34"/>
          <p:cNvSpPr/>
          <p:nvPr/>
        </p:nvSpPr>
        <p:spPr>
          <a:xfrm>
            <a:off x="4572000" y="2589074"/>
            <a:ext cx="3733800" cy="1477328"/>
          </a:xfrm>
          <a:prstGeom prst="rect">
            <a:avLst/>
          </a:prstGeom>
          <a:solidFill>
            <a:schemeClr val="accent1">
              <a:lumMod val="40000"/>
              <a:lumOff val="60000"/>
            </a:schemeClr>
          </a:solidFill>
        </p:spPr>
        <p:txBody>
          <a:bodyPr wrap="square">
            <a:spAutoFit/>
          </a:bodyPr>
          <a:lstStyle/>
          <a:p>
            <a:r>
              <a:rPr lang="en-US" b="1" dirty="0" smtClean="0"/>
              <a:t>Consumer Organizations</a:t>
            </a:r>
          </a:p>
          <a:p>
            <a:pPr>
              <a:buFont typeface="Arial" pitchFamily="34" charset="0"/>
              <a:buChar char="•"/>
            </a:pPr>
            <a:r>
              <a:rPr lang="en-US" dirty="0" smtClean="0"/>
              <a:t>Natl. Consumer Organizations</a:t>
            </a:r>
          </a:p>
          <a:p>
            <a:pPr>
              <a:buFont typeface="Arial" pitchFamily="34" charset="0"/>
              <a:buChar char="•"/>
            </a:pPr>
            <a:r>
              <a:rPr lang="en-US" dirty="0" smtClean="0"/>
              <a:t>Natl. Consumer Affairs Councils, </a:t>
            </a:r>
          </a:p>
          <a:p>
            <a:r>
              <a:rPr lang="en-US" dirty="0" smtClean="0"/>
              <a:t>  Associations &amp; assemblies</a:t>
            </a:r>
          </a:p>
          <a:p>
            <a:pPr>
              <a:buFont typeface="Arial" pitchFamily="34" charset="0"/>
              <a:buChar char="•"/>
            </a:pPr>
            <a:r>
              <a:rPr lang="en-US" dirty="0" smtClean="0"/>
              <a:t>Local Consumer Organizations</a:t>
            </a:r>
          </a:p>
        </p:txBody>
      </p:sp>
      <p:sp>
        <p:nvSpPr>
          <p:cNvPr id="12" name="Down Arrow 11"/>
          <p:cNvSpPr/>
          <p:nvPr/>
        </p:nvSpPr>
        <p:spPr>
          <a:xfrm>
            <a:off x="2133600" y="2133600"/>
            <a:ext cx="228600" cy="38272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Down Arrow 12"/>
          <p:cNvSpPr/>
          <p:nvPr/>
        </p:nvSpPr>
        <p:spPr>
          <a:xfrm>
            <a:off x="6705600" y="2133600"/>
            <a:ext cx="228600" cy="38272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28600" y="6427113"/>
            <a:ext cx="8534400" cy="430887"/>
          </a:xfrm>
          <a:prstGeom prst="rect">
            <a:avLst/>
          </a:prstGeom>
        </p:spPr>
        <p:txBody>
          <a:bodyPr wrap="square">
            <a:spAutoFit/>
          </a:bodyPr>
          <a:lstStyle/>
          <a:p>
            <a:r>
              <a:rPr lang="en-US" sz="1050" dirty="0" smtClean="0"/>
              <a:t>Link to Survey: https://harvard.qualtrics.com/SE/?SID=SV_8ohGjMkb2RWizB2</a:t>
            </a:r>
          </a:p>
          <a:p>
            <a:r>
              <a:rPr lang="en-US" sz="1050" dirty="0" smtClean="0"/>
              <a:t>Link to "officially recognized": http://ec.europa.eu/consumers/empowerment/cons_networks_en.htm#national</a:t>
            </a:r>
            <a:endParaRPr lang="en-US" sz="105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155448"/>
            <a:ext cx="7927848" cy="704088"/>
          </a:xfrm>
        </p:spPr>
        <p:txBody>
          <a:bodyPr>
            <a:noAutofit/>
          </a:bodyPr>
          <a:lstStyle/>
          <a:p>
            <a:r>
              <a:rPr lang="en-US" sz="2000" b="1" dirty="0" smtClean="0"/>
              <a:t>Respondent Background: Respondents Are Senior Officials of Consumer Protection Entities Across Various EU Countries</a:t>
            </a:r>
            <a:endParaRPr lang="en-US" sz="2000" b="1" dirty="0"/>
          </a:p>
        </p:txBody>
      </p:sp>
      <p:sp>
        <p:nvSpPr>
          <p:cNvPr id="3" name="Content Placeholder 2"/>
          <p:cNvSpPr>
            <a:spLocks noGrp="1"/>
          </p:cNvSpPr>
          <p:nvPr>
            <p:ph idx="1"/>
          </p:nvPr>
        </p:nvSpPr>
        <p:spPr>
          <a:xfrm>
            <a:off x="304800" y="1295400"/>
            <a:ext cx="8534400" cy="5257800"/>
          </a:xfrm>
        </p:spPr>
        <p:txBody>
          <a:bodyPr>
            <a:normAutofit fontScale="47500" lnSpcReduction="20000"/>
          </a:bodyPr>
          <a:lstStyle/>
          <a:p>
            <a:r>
              <a:rPr lang="en-US" b="1" dirty="0" smtClean="0"/>
              <a:t>The 20 respondents represent consumer protection entities located in 12 different countries.</a:t>
            </a:r>
          </a:p>
          <a:p>
            <a:endParaRPr lang="en-US" b="1" dirty="0" smtClean="0"/>
          </a:p>
          <a:p>
            <a:endParaRPr lang="en-US" b="1" dirty="0"/>
          </a:p>
          <a:p>
            <a:pPr>
              <a:buNone/>
            </a:pPr>
            <a:endParaRPr lang="en-US" b="1" dirty="0" smtClean="0"/>
          </a:p>
          <a:p>
            <a:endParaRPr lang="en-US" b="1" dirty="0" smtClean="0"/>
          </a:p>
          <a:p>
            <a:r>
              <a:rPr lang="en-US" b="1" dirty="0" smtClean="0"/>
              <a:t>Respondents hold senior-level positions within their consumer protection entities.</a:t>
            </a:r>
          </a:p>
          <a:p>
            <a:endParaRPr lang="en-US" b="1" dirty="0" smtClean="0"/>
          </a:p>
          <a:p>
            <a:endParaRPr lang="en-US" b="1" dirty="0"/>
          </a:p>
          <a:p>
            <a:endParaRPr lang="en-US" b="1" dirty="0" smtClean="0"/>
          </a:p>
          <a:p>
            <a:endParaRPr lang="en-US" b="1" dirty="0"/>
          </a:p>
          <a:p>
            <a:r>
              <a:rPr lang="en-US" b="1" dirty="0" smtClean="0"/>
              <a:t>Various types of consumer protection entities responded to the survey, including:</a:t>
            </a:r>
          </a:p>
          <a:p>
            <a:endParaRPr lang="en-US" b="1" dirty="0" smtClean="0"/>
          </a:p>
          <a:p>
            <a:endParaRPr lang="en-US" b="1" dirty="0"/>
          </a:p>
          <a:p>
            <a:endParaRPr lang="en-US" b="1" dirty="0" smtClean="0"/>
          </a:p>
          <a:p>
            <a:r>
              <a:rPr lang="en-US" b="1" dirty="0" smtClean="0"/>
              <a:t>Specific consumer protection entities represented in these survey findings include:</a:t>
            </a:r>
          </a:p>
          <a:p>
            <a:pPr lvl="1"/>
            <a:r>
              <a:rPr lang="en-US" dirty="0" smtClean="0"/>
              <a:t>The Competition and Consumer Protection Service of the ministry of Commerce, Industry, &amp; Tourism</a:t>
            </a:r>
          </a:p>
          <a:p>
            <a:pPr lvl="1"/>
            <a:r>
              <a:rPr lang="en-US" dirty="0" smtClean="0"/>
              <a:t>The Consumer Association of Lesvos</a:t>
            </a:r>
          </a:p>
          <a:p>
            <a:pPr lvl="1"/>
            <a:r>
              <a:rPr lang="en-US" dirty="0" smtClean="0"/>
              <a:t>The Financial Services Consumer Panel</a:t>
            </a:r>
          </a:p>
          <a:p>
            <a:pPr lvl="1"/>
            <a:r>
              <a:rPr lang="en-US" dirty="0" smtClean="0"/>
              <a:t>The Union of Working Consumers of Greece</a:t>
            </a:r>
          </a:p>
          <a:p>
            <a:pPr lvl="1"/>
            <a:r>
              <a:rPr lang="en-US" dirty="0" smtClean="0"/>
              <a:t>The Danish Consumer Council</a:t>
            </a:r>
          </a:p>
          <a:p>
            <a:pPr lvl="1"/>
            <a:r>
              <a:rPr lang="en-US" dirty="0" smtClean="0"/>
              <a:t>The Norwegian Consumer Ombudsman</a:t>
            </a:r>
          </a:p>
          <a:p>
            <a:pPr lvl="1"/>
            <a:r>
              <a:rPr lang="en-US" dirty="0" smtClean="0"/>
              <a:t>ECC Ireland		</a:t>
            </a:r>
            <a:endParaRPr lang="en-US" b="1" dirty="0" smtClean="0"/>
          </a:p>
        </p:txBody>
      </p:sp>
      <p:sp>
        <p:nvSpPr>
          <p:cNvPr id="4" name="Rectangle 3"/>
          <p:cNvSpPr/>
          <p:nvPr/>
        </p:nvSpPr>
        <p:spPr>
          <a:xfrm>
            <a:off x="762000" y="1600200"/>
            <a:ext cx="7772400" cy="738664"/>
          </a:xfrm>
          <a:prstGeom prst="rect">
            <a:avLst/>
          </a:prstGeom>
          <a:solidFill>
            <a:schemeClr val="accent1">
              <a:lumMod val="20000"/>
              <a:lumOff val="80000"/>
            </a:schemeClr>
          </a:solidFill>
        </p:spPr>
        <p:txBody>
          <a:bodyPr wrap="square">
            <a:spAutoFit/>
          </a:bodyPr>
          <a:lstStyle/>
          <a:p>
            <a:pPr lvl="1">
              <a:buNone/>
            </a:pPr>
            <a:r>
              <a:rPr lang="en-US" sz="1400" dirty="0" smtClean="0"/>
              <a:t>Austria		Estonia		Hungary		Luxembourg</a:t>
            </a:r>
          </a:p>
          <a:p>
            <a:pPr lvl="1">
              <a:buNone/>
            </a:pPr>
            <a:r>
              <a:rPr lang="en-US" sz="1400" dirty="0" smtClean="0"/>
              <a:t>Cyprus		Finland		Ireland		Netherlands</a:t>
            </a:r>
          </a:p>
          <a:p>
            <a:pPr lvl="1">
              <a:buNone/>
            </a:pPr>
            <a:r>
              <a:rPr lang="en-US" sz="1400" dirty="0" smtClean="0"/>
              <a:t>Denmark		Greece		Malta		UK</a:t>
            </a:r>
            <a:endParaRPr lang="en-US" sz="1400" b="1" dirty="0" smtClean="0"/>
          </a:p>
        </p:txBody>
      </p:sp>
      <p:sp>
        <p:nvSpPr>
          <p:cNvPr id="6" name="Rectangle 5"/>
          <p:cNvSpPr/>
          <p:nvPr/>
        </p:nvSpPr>
        <p:spPr>
          <a:xfrm>
            <a:off x="762000" y="2720370"/>
            <a:ext cx="7772400" cy="784830"/>
          </a:xfrm>
          <a:prstGeom prst="rect">
            <a:avLst/>
          </a:prstGeom>
          <a:solidFill>
            <a:schemeClr val="accent1">
              <a:lumMod val="20000"/>
              <a:lumOff val="80000"/>
            </a:schemeClr>
          </a:solidFill>
        </p:spPr>
        <p:txBody>
          <a:bodyPr wrap="square">
            <a:spAutoFit/>
          </a:bodyPr>
          <a:lstStyle/>
          <a:p>
            <a:pPr lvl="1">
              <a:buNone/>
            </a:pPr>
            <a:r>
              <a:rPr lang="en-US" sz="1500" dirty="0" smtClean="0"/>
              <a:t>President	Chief Counsel	Assistant Principal	Head of Intl. Affairs</a:t>
            </a:r>
          </a:p>
          <a:p>
            <a:pPr lvl="1">
              <a:buNone/>
            </a:pPr>
            <a:r>
              <a:rPr lang="en-US" sz="1500" dirty="0" smtClean="0"/>
              <a:t>Board Member	Legal Adviser	General Secretary	Scientific Adviser</a:t>
            </a:r>
          </a:p>
          <a:p>
            <a:pPr lvl="1">
              <a:buNone/>
            </a:pPr>
            <a:r>
              <a:rPr lang="en-US" sz="1500" dirty="0" smtClean="0"/>
              <a:t>Director	Head of Unit	Senior Associate</a:t>
            </a:r>
          </a:p>
        </p:txBody>
      </p:sp>
      <p:sp>
        <p:nvSpPr>
          <p:cNvPr id="7" name="Rectangle 6"/>
          <p:cNvSpPr/>
          <p:nvPr/>
        </p:nvSpPr>
        <p:spPr>
          <a:xfrm>
            <a:off x="762000" y="3861137"/>
            <a:ext cx="7772400" cy="553998"/>
          </a:xfrm>
          <a:prstGeom prst="rect">
            <a:avLst/>
          </a:prstGeom>
          <a:solidFill>
            <a:schemeClr val="accent1">
              <a:lumMod val="20000"/>
              <a:lumOff val="80000"/>
            </a:schemeClr>
          </a:solidFill>
        </p:spPr>
        <p:txBody>
          <a:bodyPr wrap="square">
            <a:spAutoFit/>
          </a:bodyPr>
          <a:lstStyle/>
          <a:p>
            <a:pPr lvl="1"/>
            <a:r>
              <a:rPr lang="en-US" sz="1500" dirty="0" smtClean="0"/>
              <a:t>Voluntary consumer associations		Consumer NGOs	</a:t>
            </a:r>
          </a:p>
          <a:p>
            <a:pPr lvl="1"/>
            <a:r>
              <a:rPr lang="en-US" sz="1500" dirty="0" smtClean="0"/>
              <a:t>Government bodies and departments		European Consumer Centres (ECC)</a:t>
            </a:r>
          </a:p>
        </p:txBody>
      </p:sp>
      <p:sp>
        <p:nvSpPr>
          <p:cNvPr id="8" name="TextBox 7"/>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Consumer Protection Entity Survey, Compiled  4/20/2012; 20 respondents</a:t>
            </a:r>
            <a:endParaRPr lang="en-US" sz="1200" i="1" dirty="0">
              <a:solidFill>
                <a:schemeClr val="bg1"/>
              </a:solidFill>
            </a:endParaRPr>
          </a:p>
        </p:txBody>
      </p:sp>
      <p:sp>
        <p:nvSpPr>
          <p:cNvPr id="9" name="Slide Number Placeholder 8"/>
          <p:cNvSpPr>
            <a:spLocks noGrp="1"/>
          </p:cNvSpPr>
          <p:nvPr>
            <p:ph type="sldNum" sz="quarter" idx="12"/>
          </p:nvPr>
        </p:nvSpPr>
        <p:spPr/>
        <p:txBody>
          <a:bodyPr/>
          <a:lstStyle/>
          <a:p>
            <a:fld id="{DE6670D6-F1EF-4E4E-BE9C-5D8B6D21C5F5}" type="slidenum">
              <a:rPr lang="en-US" smtClean="0"/>
              <a:pPr/>
              <a:t>58</a:t>
            </a:fld>
            <a:endParaRPr lang="en-US"/>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155448"/>
            <a:ext cx="7927848" cy="704088"/>
          </a:xfrm>
        </p:spPr>
        <p:txBody>
          <a:bodyPr>
            <a:noAutofit/>
          </a:bodyPr>
          <a:lstStyle/>
          <a:p>
            <a:r>
              <a:rPr lang="en-US" sz="2000" b="1" dirty="0" smtClean="0"/>
              <a:t>Respondents Offer Traditional ADR, but Rarely ODR</a:t>
            </a:r>
            <a:br>
              <a:rPr lang="en-US" sz="2000" b="1" dirty="0" smtClean="0"/>
            </a:br>
            <a:endParaRPr lang="en-US" sz="2000" b="1" dirty="0"/>
          </a:p>
        </p:txBody>
      </p:sp>
      <p:graphicFrame>
        <p:nvGraphicFramePr>
          <p:cNvPr id="4" name="Chart 3"/>
          <p:cNvGraphicFramePr/>
          <p:nvPr/>
        </p:nvGraphicFramePr>
        <p:xfrm>
          <a:off x="2362200" y="1981200"/>
          <a:ext cx="4419600" cy="30480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304800" y="1066800"/>
            <a:ext cx="8534400" cy="646331"/>
          </a:xfrm>
          <a:prstGeom prst="rect">
            <a:avLst/>
          </a:prstGeom>
          <a:solidFill>
            <a:schemeClr val="bg1">
              <a:lumMod val="85000"/>
            </a:schemeClr>
          </a:solidFill>
          <a:ln>
            <a:solidFill>
              <a:schemeClr val="tx1"/>
            </a:solidFill>
            <a:prstDash val="dashDot"/>
          </a:ln>
        </p:spPr>
        <p:txBody>
          <a:bodyPr wrap="square" rtlCol="0">
            <a:spAutoFit/>
          </a:bodyPr>
          <a:lstStyle/>
          <a:p>
            <a:r>
              <a:rPr lang="en-US" b="1" dirty="0" smtClean="0"/>
              <a:t>89% </a:t>
            </a:r>
            <a:r>
              <a:rPr lang="en-US" dirty="0" smtClean="0"/>
              <a:t>of respondents report that it is either “</a:t>
            </a:r>
            <a:r>
              <a:rPr lang="en-US" b="1" dirty="0" smtClean="0"/>
              <a:t>uncommon</a:t>
            </a:r>
            <a:r>
              <a:rPr lang="en-US" dirty="0" smtClean="0"/>
              <a:t>” or “</a:t>
            </a:r>
            <a:r>
              <a:rPr lang="en-US" b="1" dirty="0" smtClean="0">
                <a:solidFill>
                  <a:srgbClr val="FF0000"/>
                </a:solidFill>
              </a:rPr>
              <a:t>nonexistent</a:t>
            </a:r>
            <a:r>
              <a:rPr lang="en-US" dirty="0" smtClean="0"/>
              <a:t>” for consumers in their country to use ODR to resolve cross-border B2C e-commerce disputes. </a:t>
            </a:r>
          </a:p>
        </p:txBody>
      </p:sp>
      <p:sp>
        <p:nvSpPr>
          <p:cNvPr id="9" name="Rectangle 8"/>
          <p:cNvSpPr/>
          <p:nvPr/>
        </p:nvSpPr>
        <p:spPr>
          <a:xfrm>
            <a:off x="1524000" y="5334000"/>
            <a:ext cx="6019800" cy="646331"/>
          </a:xfrm>
          <a:prstGeom prst="rect">
            <a:avLst/>
          </a:prstGeom>
          <a:solidFill>
            <a:schemeClr val="bg1">
              <a:lumMod val="85000"/>
            </a:schemeClr>
          </a:solidFill>
          <a:ln w="12700">
            <a:solidFill>
              <a:schemeClr val="tx1"/>
            </a:solidFill>
            <a:prstDash val="sysDot"/>
          </a:ln>
        </p:spPr>
        <p:txBody>
          <a:bodyPr wrap="square">
            <a:spAutoFit/>
          </a:bodyPr>
          <a:lstStyle/>
          <a:p>
            <a:pPr algn="ctr"/>
            <a:r>
              <a:rPr lang="en-US" dirty="0" smtClean="0"/>
              <a:t>ODR usage in B2C e-commerce disputes is reportedly “</a:t>
            </a:r>
            <a:r>
              <a:rPr lang="en-US" b="1" u="sng" dirty="0" smtClean="0">
                <a:solidFill>
                  <a:srgbClr val="FF0000"/>
                </a:solidFill>
              </a:rPr>
              <a:t>nonexistent</a:t>
            </a:r>
            <a:r>
              <a:rPr lang="en-US" dirty="0" smtClean="0"/>
              <a:t>” in </a:t>
            </a:r>
            <a:r>
              <a:rPr lang="en-US" b="1" dirty="0" smtClean="0"/>
              <a:t>Denmark</a:t>
            </a:r>
            <a:r>
              <a:rPr lang="en-US" dirty="0" smtClean="0"/>
              <a:t>, </a:t>
            </a:r>
            <a:r>
              <a:rPr lang="en-US" b="1" dirty="0" smtClean="0"/>
              <a:t>Finland</a:t>
            </a:r>
            <a:r>
              <a:rPr lang="en-US" dirty="0" smtClean="0"/>
              <a:t>, and the </a:t>
            </a:r>
            <a:r>
              <a:rPr lang="en-US" b="1" dirty="0" smtClean="0"/>
              <a:t>United Kingdom</a:t>
            </a:r>
            <a:r>
              <a:rPr lang="en-US" dirty="0" smtClean="0"/>
              <a:t>. </a:t>
            </a:r>
            <a:endParaRPr lang="en-US" b="1" dirty="0"/>
          </a:p>
        </p:txBody>
      </p:sp>
      <p:sp>
        <p:nvSpPr>
          <p:cNvPr id="10" name="TextBox 9"/>
          <p:cNvSpPr txBox="1"/>
          <p:nvPr/>
        </p:nvSpPr>
        <p:spPr>
          <a:xfrm>
            <a:off x="304800" y="2351038"/>
            <a:ext cx="2133600" cy="2308324"/>
          </a:xfrm>
          <a:prstGeom prst="rect">
            <a:avLst/>
          </a:prstGeom>
          <a:noFill/>
        </p:spPr>
        <p:txBody>
          <a:bodyPr wrap="square" rtlCol="0">
            <a:spAutoFit/>
          </a:bodyPr>
          <a:lstStyle/>
          <a:p>
            <a:r>
              <a:rPr lang="en-US" b="1" dirty="0" smtClean="0"/>
              <a:t>42% of respondents provide traditional ADR services </a:t>
            </a:r>
            <a:r>
              <a:rPr lang="en-US" dirty="0" smtClean="0"/>
              <a:t>(negotiation &amp; mediation) to consumers with </a:t>
            </a:r>
          </a:p>
          <a:p>
            <a:r>
              <a:rPr lang="en-US" dirty="0" smtClean="0"/>
              <a:t>e-commerce disputes…</a:t>
            </a:r>
            <a:endParaRPr lang="en-US" b="1" dirty="0"/>
          </a:p>
        </p:txBody>
      </p:sp>
      <p:sp>
        <p:nvSpPr>
          <p:cNvPr id="11" name="Rectangle 10"/>
          <p:cNvSpPr/>
          <p:nvPr/>
        </p:nvSpPr>
        <p:spPr>
          <a:xfrm>
            <a:off x="6858000" y="2212539"/>
            <a:ext cx="2057400" cy="2585323"/>
          </a:xfrm>
          <a:prstGeom prst="rect">
            <a:avLst/>
          </a:prstGeom>
        </p:spPr>
        <p:txBody>
          <a:bodyPr wrap="square">
            <a:spAutoFit/>
          </a:bodyPr>
          <a:lstStyle/>
          <a:p>
            <a:r>
              <a:rPr lang="en-US" dirty="0" smtClean="0"/>
              <a:t>…</a:t>
            </a:r>
            <a:r>
              <a:rPr lang="en-US" b="1" dirty="0" smtClean="0"/>
              <a:t>BUT 58% lack any in-house capability</a:t>
            </a:r>
            <a:r>
              <a:rPr lang="en-US" dirty="0" smtClean="0"/>
              <a:t> to resolve </a:t>
            </a:r>
          </a:p>
          <a:p>
            <a:r>
              <a:rPr lang="en-US" dirty="0" smtClean="0"/>
              <a:t>e-commerce disputes; either rejecting these disputes or redirecting them to other organizations</a:t>
            </a:r>
            <a:endParaRPr lang="en-US" b="1" dirty="0"/>
          </a:p>
        </p:txBody>
      </p:sp>
      <p:sp>
        <p:nvSpPr>
          <p:cNvPr id="8" name="TextBox 7"/>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Consumer Protection Entity Survey, Compiled  4/20/2012; 20 respondents</a:t>
            </a:r>
            <a:endParaRPr lang="en-US" sz="1200" i="1" dirty="0">
              <a:solidFill>
                <a:schemeClr val="bg1"/>
              </a:solidFill>
            </a:endParaRPr>
          </a:p>
        </p:txBody>
      </p:sp>
      <p:sp>
        <p:nvSpPr>
          <p:cNvPr id="12" name="Slide Number Placeholder 11"/>
          <p:cNvSpPr>
            <a:spLocks noGrp="1"/>
          </p:cNvSpPr>
          <p:nvPr>
            <p:ph type="sldNum" sz="quarter" idx="12"/>
          </p:nvPr>
        </p:nvSpPr>
        <p:spPr/>
        <p:txBody>
          <a:bodyPr/>
          <a:lstStyle/>
          <a:p>
            <a:fld id="{DE6670D6-F1EF-4E4E-BE9C-5D8B6D21C5F5}" type="slidenum">
              <a:rPr lang="en-US" smtClean="0"/>
              <a:pPr/>
              <a:t>59</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55448"/>
            <a:ext cx="7924800" cy="707886"/>
          </a:xfrm>
          <a:prstGeom prst="rect">
            <a:avLst/>
          </a:prstGeom>
          <a:noFill/>
        </p:spPr>
        <p:txBody>
          <a:bodyPr wrap="square" rtlCol="0">
            <a:spAutoFit/>
          </a:bodyPr>
          <a:lstStyle/>
          <a:p>
            <a:pPr algn="ctr"/>
            <a:r>
              <a:rPr lang="en-US" sz="2000" b="1" dirty="0" smtClean="0"/>
              <a:t>The Proposed Regulation Creates a Central EU ODR Platform that Pushes Disputes to National ADR Providers</a:t>
            </a:r>
            <a:endParaRPr lang="en-US" sz="2000" b="1" i="1" dirty="0"/>
          </a:p>
        </p:txBody>
      </p:sp>
      <p:sp>
        <p:nvSpPr>
          <p:cNvPr id="23" name="Slide Number Placeholder 22"/>
          <p:cNvSpPr>
            <a:spLocks noGrp="1"/>
          </p:cNvSpPr>
          <p:nvPr>
            <p:ph type="sldNum" sz="quarter" idx="12"/>
          </p:nvPr>
        </p:nvSpPr>
        <p:spPr/>
        <p:txBody>
          <a:bodyPr/>
          <a:lstStyle/>
          <a:p>
            <a:fld id="{DE6670D6-F1EF-4E4E-BE9C-5D8B6D21C5F5}" type="slidenum">
              <a:rPr lang="en-US" smtClean="0"/>
              <a:pPr/>
              <a:t>6</a:t>
            </a:fld>
            <a:endParaRPr lang="en-US"/>
          </a:p>
        </p:txBody>
      </p:sp>
      <p:graphicFrame>
        <p:nvGraphicFramePr>
          <p:cNvPr id="33" name="Diagram 32"/>
          <p:cNvGraphicFramePr/>
          <p:nvPr/>
        </p:nvGraphicFramePr>
        <p:xfrm>
          <a:off x="76200" y="1905000"/>
          <a:ext cx="5334000" cy="4191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4" name="Rectangle 43"/>
          <p:cNvSpPr/>
          <p:nvPr/>
        </p:nvSpPr>
        <p:spPr>
          <a:xfrm>
            <a:off x="5946093" y="1905000"/>
            <a:ext cx="2971800" cy="4267200"/>
          </a:xfrm>
          <a:prstGeom prst="rect">
            <a:avLst/>
          </a:prstGeom>
          <a:solidFill>
            <a:schemeClr val="bg1">
              <a:lumMod val="85000"/>
            </a:schemeClr>
          </a:solidFill>
          <a:ln>
            <a:prstDash val="dash"/>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sz="1600" dirty="0" smtClean="0">
                <a:solidFill>
                  <a:schemeClr val="tx1"/>
                </a:solidFill>
              </a:rPr>
              <a:t> Regulation to be adopted by 2013; system </a:t>
            </a:r>
            <a:r>
              <a:rPr lang="en-US" sz="1600" b="1" dirty="0" smtClean="0">
                <a:solidFill>
                  <a:schemeClr val="tx1"/>
                </a:solidFill>
              </a:rPr>
              <a:t>online by 2015</a:t>
            </a:r>
          </a:p>
          <a:p>
            <a:pPr>
              <a:spcBef>
                <a:spcPts val="1200"/>
              </a:spcBef>
              <a:spcAft>
                <a:spcPts val="1200"/>
              </a:spcAft>
              <a:buFont typeface="Arial" pitchFamily="34" charset="0"/>
              <a:buChar char="•"/>
            </a:pPr>
            <a:r>
              <a:rPr lang="en-US" sz="1600" b="1" dirty="0" smtClean="0">
                <a:solidFill>
                  <a:schemeClr val="tx1"/>
                </a:solidFill>
              </a:rPr>
              <a:t> </a:t>
            </a:r>
            <a:r>
              <a:rPr lang="en-US" sz="1600" dirty="0" smtClean="0">
                <a:solidFill>
                  <a:schemeClr val="tx1"/>
                </a:solidFill>
              </a:rPr>
              <a:t>System to “build on </a:t>
            </a:r>
            <a:r>
              <a:rPr lang="en-US" sz="1600" b="1" dirty="0" smtClean="0">
                <a:solidFill>
                  <a:schemeClr val="tx1"/>
                </a:solidFill>
              </a:rPr>
              <a:t>existing ADR entities </a:t>
            </a:r>
            <a:r>
              <a:rPr lang="en-US" sz="1600" dirty="0" smtClean="0">
                <a:solidFill>
                  <a:schemeClr val="tx1"/>
                </a:solidFill>
              </a:rPr>
              <a:t>in the EU member states and respect [their] legal traditions” </a:t>
            </a:r>
          </a:p>
          <a:p>
            <a:pPr>
              <a:buFont typeface="Arial" pitchFamily="34" charset="0"/>
              <a:buChar char="•"/>
            </a:pPr>
            <a:r>
              <a:rPr lang="en-US" sz="1600" dirty="0" smtClean="0">
                <a:solidFill>
                  <a:schemeClr val="tx1"/>
                </a:solidFill>
              </a:rPr>
              <a:t> Proposed ADR Directive (2014) will establish </a:t>
            </a:r>
            <a:r>
              <a:rPr lang="en-US" sz="1600" b="1" dirty="0" smtClean="0">
                <a:solidFill>
                  <a:schemeClr val="tx1"/>
                </a:solidFill>
              </a:rPr>
              <a:t>minimum standards </a:t>
            </a:r>
            <a:r>
              <a:rPr lang="en-US" sz="1600" dirty="0" smtClean="0">
                <a:solidFill>
                  <a:schemeClr val="tx1"/>
                </a:solidFill>
              </a:rPr>
              <a:t>for ADR service providers </a:t>
            </a:r>
          </a:p>
          <a:p>
            <a:pPr>
              <a:spcBef>
                <a:spcPts val="600"/>
              </a:spcBef>
              <a:spcAft>
                <a:spcPts val="600"/>
              </a:spcAft>
              <a:buFont typeface="Arial" pitchFamily="34" charset="0"/>
              <a:buChar char="•"/>
            </a:pPr>
            <a:r>
              <a:rPr lang="en-US" sz="1600" dirty="0" smtClean="0">
                <a:solidFill>
                  <a:schemeClr val="tx1"/>
                </a:solidFill>
              </a:rPr>
              <a:t> ODR platform: </a:t>
            </a:r>
            <a:r>
              <a:rPr lang="en-US" sz="1600" b="1" dirty="0" smtClean="0">
                <a:solidFill>
                  <a:schemeClr val="tx1"/>
                </a:solidFill>
              </a:rPr>
              <a:t>provides information</a:t>
            </a:r>
            <a:r>
              <a:rPr lang="en-US" sz="1600" dirty="0" smtClean="0">
                <a:solidFill>
                  <a:schemeClr val="tx1"/>
                </a:solidFill>
              </a:rPr>
              <a:t> about ADR providers (procedure, cost, speed, whether process is binding); </a:t>
            </a:r>
            <a:r>
              <a:rPr lang="en-US" sz="1600" b="1" dirty="0" smtClean="0">
                <a:solidFill>
                  <a:schemeClr val="tx1"/>
                </a:solidFill>
              </a:rPr>
              <a:t>recommends</a:t>
            </a:r>
            <a:r>
              <a:rPr lang="en-US" sz="1600" dirty="0" smtClean="0">
                <a:solidFill>
                  <a:schemeClr val="tx1"/>
                </a:solidFill>
              </a:rPr>
              <a:t> providers; </a:t>
            </a:r>
            <a:r>
              <a:rPr lang="en-US" sz="1600" b="1" dirty="0" smtClean="0">
                <a:solidFill>
                  <a:schemeClr val="tx1"/>
                </a:solidFill>
              </a:rPr>
              <a:t>receives</a:t>
            </a:r>
            <a:r>
              <a:rPr lang="en-US" sz="1600" dirty="0" smtClean="0">
                <a:solidFill>
                  <a:schemeClr val="tx1"/>
                </a:solidFill>
              </a:rPr>
              <a:t> feedback from parties. </a:t>
            </a:r>
            <a:endParaRPr lang="en-US" sz="1600" dirty="0">
              <a:solidFill>
                <a:schemeClr val="tx1"/>
              </a:solidFill>
            </a:endParaRPr>
          </a:p>
        </p:txBody>
      </p:sp>
      <p:sp>
        <p:nvSpPr>
          <p:cNvPr id="14" name="TextBox 13"/>
          <p:cNvSpPr txBox="1"/>
          <p:nvPr/>
        </p:nvSpPr>
        <p:spPr>
          <a:xfrm>
            <a:off x="228600" y="6504710"/>
            <a:ext cx="3657600" cy="276999"/>
          </a:xfrm>
          <a:prstGeom prst="rect">
            <a:avLst/>
          </a:prstGeom>
          <a:noFill/>
        </p:spPr>
        <p:txBody>
          <a:bodyPr wrap="square" rtlCol="0">
            <a:spAutoFit/>
          </a:bodyPr>
          <a:lstStyle/>
          <a:p>
            <a:pPr algn="r"/>
            <a:r>
              <a:rPr lang="en-US" sz="1200" i="1" dirty="0" smtClean="0">
                <a:solidFill>
                  <a:schemeClr val="bg1"/>
                </a:solidFill>
              </a:rPr>
              <a:t>Source</a:t>
            </a:r>
            <a:r>
              <a:rPr lang="en-US" sz="1200" dirty="0" smtClean="0">
                <a:solidFill>
                  <a:schemeClr val="bg1"/>
                </a:solidFill>
              </a:rPr>
              <a:t>: Regulation on Consumer ODR [EC/2011/0374] </a:t>
            </a:r>
            <a:endParaRPr lang="en-US" sz="1200" dirty="0">
              <a:solidFill>
                <a:schemeClr val="bg1"/>
              </a:solidFill>
            </a:endParaRPr>
          </a:p>
        </p:txBody>
      </p:sp>
      <p:grpSp>
        <p:nvGrpSpPr>
          <p:cNvPr id="26" name="Group 25"/>
          <p:cNvGrpSpPr/>
          <p:nvPr/>
        </p:nvGrpSpPr>
        <p:grpSpPr>
          <a:xfrm>
            <a:off x="790525" y="1321104"/>
            <a:ext cx="3758914" cy="369332"/>
            <a:chOff x="790525" y="1350820"/>
            <a:chExt cx="3758914" cy="369332"/>
          </a:xfrm>
        </p:grpSpPr>
        <p:sp>
          <p:nvSpPr>
            <p:cNvPr id="39" name="TextBox 38"/>
            <p:cNvSpPr txBox="1"/>
            <p:nvPr/>
          </p:nvSpPr>
          <p:spPr>
            <a:xfrm>
              <a:off x="790525" y="1350820"/>
              <a:ext cx="3758914" cy="369332"/>
            </a:xfrm>
            <a:prstGeom prst="rect">
              <a:avLst/>
            </a:prstGeom>
            <a:noFill/>
          </p:spPr>
          <p:txBody>
            <a:bodyPr wrap="none" rtlCol="0">
              <a:spAutoFit/>
            </a:bodyPr>
            <a:lstStyle/>
            <a:p>
              <a:r>
                <a:rPr lang="en-US" b="1" dirty="0" smtClean="0"/>
                <a:t>System as Proposed by EU Regulation</a:t>
              </a:r>
              <a:endParaRPr lang="en-US" b="1" dirty="0"/>
            </a:p>
          </p:txBody>
        </p:sp>
        <p:cxnSp>
          <p:nvCxnSpPr>
            <p:cNvPr id="20" name="Straight Connector 19"/>
            <p:cNvCxnSpPr/>
            <p:nvPr/>
          </p:nvCxnSpPr>
          <p:spPr>
            <a:xfrm>
              <a:off x="803082" y="1710396"/>
              <a:ext cx="3733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803082" y="1371600"/>
              <a:ext cx="37338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9" name="Group 28"/>
          <p:cNvGrpSpPr/>
          <p:nvPr/>
        </p:nvGrpSpPr>
        <p:grpSpPr>
          <a:xfrm>
            <a:off x="5686321" y="1321104"/>
            <a:ext cx="3381479" cy="369332"/>
            <a:chOff x="5686321" y="1291389"/>
            <a:chExt cx="3381479" cy="369332"/>
          </a:xfrm>
        </p:grpSpPr>
        <p:sp>
          <p:nvSpPr>
            <p:cNvPr id="11" name="TextBox 10"/>
            <p:cNvSpPr txBox="1"/>
            <p:nvPr/>
          </p:nvSpPr>
          <p:spPr>
            <a:xfrm>
              <a:off x="5898197" y="1291389"/>
              <a:ext cx="2957734" cy="369332"/>
            </a:xfrm>
            <a:prstGeom prst="rect">
              <a:avLst/>
            </a:prstGeom>
            <a:noFill/>
          </p:spPr>
          <p:txBody>
            <a:bodyPr wrap="none" rtlCol="0">
              <a:spAutoFit/>
            </a:bodyPr>
            <a:lstStyle/>
            <a:p>
              <a:pPr algn="ctr"/>
              <a:r>
                <a:rPr lang="en-US" b="1" dirty="0" smtClean="0"/>
                <a:t>Highlights of the EU proposal</a:t>
              </a:r>
              <a:endParaRPr lang="en-US" b="1" dirty="0"/>
            </a:p>
          </p:txBody>
        </p:sp>
        <p:cxnSp>
          <p:nvCxnSpPr>
            <p:cNvPr id="13" name="Straight Connector 12"/>
            <p:cNvCxnSpPr/>
            <p:nvPr/>
          </p:nvCxnSpPr>
          <p:spPr>
            <a:xfrm>
              <a:off x="5686321" y="1656711"/>
              <a:ext cx="338147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5686321" y="1295400"/>
              <a:ext cx="3381479" cy="0"/>
            </a:xfrm>
            <a:prstGeom prst="line">
              <a:avLst/>
            </a:prstGeom>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4800600" y="867728"/>
            <a:ext cx="4191000" cy="46482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152400" y="867728"/>
            <a:ext cx="4419600" cy="46482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228600" y="886599"/>
            <a:ext cx="4343400" cy="1200329"/>
          </a:xfrm>
          <a:prstGeom prst="rect">
            <a:avLst/>
          </a:prstGeom>
          <a:noFill/>
          <a:ln>
            <a:noFill/>
            <a:prstDash val="dash"/>
          </a:ln>
        </p:spPr>
        <p:txBody>
          <a:bodyPr wrap="square" rtlCol="0">
            <a:spAutoFit/>
          </a:bodyPr>
          <a:lstStyle/>
          <a:p>
            <a:r>
              <a:rPr lang="en-US" b="1" dirty="0" smtClean="0"/>
              <a:t>When EU consumers </a:t>
            </a:r>
            <a:r>
              <a:rPr lang="en-US" b="1" i="1" dirty="0" smtClean="0"/>
              <a:t>do</a:t>
            </a:r>
            <a:r>
              <a:rPr lang="en-US" b="1" dirty="0" smtClean="0"/>
              <a:t> use ODR to address crossborder B2C e-commerce disputes, they are most commonly trying to address problems  with price and payment...</a:t>
            </a:r>
          </a:p>
        </p:txBody>
      </p:sp>
      <p:sp>
        <p:nvSpPr>
          <p:cNvPr id="3" name="Title 1"/>
          <p:cNvSpPr txBox="1">
            <a:spLocks/>
          </p:cNvSpPr>
          <p:nvPr/>
        </p:nvSpPr>
        <p:spPr>
          <a:xfrm>
            <a:off x="612648" y="155448"/>
            <a:ext cx="7927848" cy="704088"/>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2000" b="1" noProof="0" dirty="0" smtClean="0">
                <a:latin typeface="+mj-lt"/>
                <a:ea typeface="+mj-ea"/>
                <a:cs typeface="+mj-cs"/>
              </a:rPr>
              <a:t>ODR Is Not </a:t>
            </a:r>
            <a:r>
              <a:rPr lang="en-US" sz="2000" b="1" dirty="0" smtClean="0">
                <a:latin typeface="+mj-lt"/>
                <a:ea typeface="+mj-ea"/>
                <a:cs typeface="+mj-cs"/>
              </a:rPr>
              <a:t>U</a:t>
            </a:r>
            <a:r>
              <a:rPr lang="en-US" sz="2000" b="1" noProof="0" dirty="0" err="1" smtClean="0">
                <a:latin typeface="+mj-lt"/>
                <a:ea typeface="+mj-ea"/>
                <a:cs typeface="+mj-cs"/>
              </a:rPr>
              <a:t>sed</a:t>
            </a:r>
            <a:r>
              <a:rPr lang="en-US" sz="2000" b="1" noProof="0" dirty="0" smtClean="0">
                <a:latin typeface="+mj-lt"/>
                <a:ea typeface="+mj-ea"/>
                <a:cs typeface="+mj-cs"/>
              </a:rPr>
              <a:t> to Address the Most </a:t>
            </a:r>
            <a:r>
              <a:rPr lang="en-US" sz="2000" b="1" dirty="0" smtClean="0">
                <a:latin typeface="+mj-lt"/>
                <a:ea typeface="+mj-ea"/>
                <a:cs typeface="+mj-cs"/>
              </a:rPr>
              <a:t>C</a:t>
            </a:r>
            <a:r>
              <a:rPr lang="en-US" sz="2000" b="1" noProof="0" dirty="0" err="1" smtClean="0">
                <a:latin typeface="+mj-lt"/>
                <a:ea typeface="+mj-ea"/>
                <a:cs typeface="+mj-cs"/>
              </a:rPr>
              <a:t>ommon</a:t>
            </a:r>
            <a:r>
              <a:rPr lang="en-US" sz="2000" b="1" noProof="0" dirty="0" smtClean="0">
                <a:latin typeface="+mj-lt"/>
                <a:ea typeface="+mj-ea"/>
                <a:cs typeface="+mj-cs"/>
              </a:rPr>
              <a:t> </a:t>
            </a:r>
            <a:r>
              <a:rPr lang="en-US" sz="2000" b="1" dirty="0" smtClean="0">
                <a:latin typeface="+mj-lt"/>
                <a:ea typeface="+mj-ea"/>
                <a:cs typeface="+mj-cs"/>
              </a:rPr>
              <a:t>E</a:t>
            </a:r>
            <a:r>
              <a:rPr lang="en-US" sz="2000" b="1" noProof="0" dirty="0" smtClean="0">
                <a:latin typeface="+mj-lt"/>
                <a:ea typeface="+mj-ea"/>
                <a:cs typeface="+mj-cs"/>
              </a:rPr>
              <a:t>-Commerce </a:t>
            </a:r>
            <a:r>
              <a:rPr lang="en-US" sz="2000" b="1" dirty="0" smtClean="0">
                <a:latin typeface="+mj-lt"/>
                <a:ea typeface="+mj-ea"/>
                <a:cs typeface="+mj-cs"/>
              </a:rPr>
              <a:t>P</a:t>
            </a:r>
            <a:r>
              <a:rPr lang="en-US" sz="2000" b="1" noProof="0" dirty="0" err="1" smtClean="0">
                <a:latin typeface="+mj-lt"/>
                <a:ea typeface="+mj-ea"/>
                <a:cs typeface="+mj-cs"/>
              </a:rPr>
              <a:t>roblems</a:t>
            </a:r>
            <a:r>
              <a:rPr kumimoji="0" lang="en-US" sz="2000" b="1" i="0" u="none" strike="noStrike" kern="1200" cap="none" spc="0" normalizeH="0" baseline="0" noProof="0" dirty="0" smtClean="0">
                <a:ln>
                  <a:noFill/>
                </a:ln>
                <a:solidFill>
                  <a:schemeClr val="tx1"/>
                </a:solidFill>
                <a:effectLst/>
                <a:uLnTx/>
                <a:uFillTx/>
                <a:latin typeface="+mj-lt"/>
                <a:ea typeface="+mj-ea"/>
                <a:cs typeface="+mj-cs"/>
              </a:rPr>
              <a:t/>
            </a:r>
            <a:br>
              <a:rPr kumimoji="0" lang="en-US" sz="2000" b="1" i="0" u="none" strike="noStrike" kern="1200" cap="none" spc="0" normalizeH="0" baseline="0" noProof="0" dirty="0" smtClean="0">
                <a:ln>
                  <a:noFill/>
                </a:ln>
                <a:solidFill>
                  <a:schemeClr val="tx1"/>
                </a:solidFill>
                <a:effectLst/>
                <a:uLnTx/>
                <a:uFillTx/>
                <a:latin typeface="+mj-lt"/>
                <a:ea typeface="+mj-ea"/>
                <a:cs typeface="+mj-cs"/>
              </a:rPr>
            </a:br>
            <a:endParaRPr kumimoji="0" lang="en-US" sz="2000" b="1"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4" name="TextBox 3"/>
          <p:cNvSpPr txBox="1"/>
          <p:nvPr/>
        </p:nvSpPr>
        <p:spPr>
          <a:xfrm>
            <a:off x="5029200" y="609600"/>
            <a:ext cx="3810000" cy="1477328"/>
          </a:xfrm>
          <a:prstGeom prst="rect">
            <a:avLst/>
          </a:prstGeom>
          <a:noFill/>
          <a:ln>
            <a:noFill/>
            <a:prstDash val="dash"/>
          </a:ln>
        </p:spPr>
        <p:txBody>
          <a:bodyPr wrap="square" rtlCol="0">
            <a:spAutoFit/>
          </a:bodyPr>
          <a:lstStyle/>
          <a:p>
            <a:endParaRPr lang="en-US" b="1" dirty="0" smtClean="0"/>
          </a:p>
          <a:p>
            <a:endParaRPr lang="en-US" b="1" dirty="0"/>
          </a:p>
          <a:p>
            <a:r>
              <a:rPr lang="en-US" b="1" dirty="0" smtClean="0"/>
              <a:t>…HOWEVER, EU consumers are </a:t>
            </a:r>
            <a:r>
              <a:rPr lang="en-US" b="1" i="1" dirty="0" smtClean="0"/>
              <a:t>LEAST </a:t>
            </a:r>
            <a:r>
              <a:rPr lang="en-US" b="1" dirty="0" smtClean="0"/>
              <a:t>likely</a:t>
            </a:r>
            <a:r>
              <a:rPr lang="en-US" b="1" i="1" dirty="0" smtClean="0"/>
              <a:t> </a:t>
            </a:r>
            <a:r>
              <a:rPr lang="en-US" b="1" dirty="0" smtClean="0"/>
              <a:t>to</a:t>
            </a:r>
            <a:r>
              <a:rPr lang="en-US" b="1" i="1" dirty="0" smtClean="0"/>
              <a:t> </a:t>
            </a:r>
            <a:r>
              <a:rPr lang="en-US" b="1" dirty="0" smtClean="0"/>
              <a:t>use ODR to address the most common e-commerce problems. </a:t>
            </a:r>
          </a:p>
        </p:txBody>
      </p:sp>
      <p:sp>
        <p:nvSpPr>
          <p:cNvPr id="5" name="Rectangle 4"/>
          <p:cNvSpPr/>
          <p:nvPr/>
        </p:nvSpPr>
        <p:spPr>
          <a:xfrm>
            <a:off x="2133600" y="3116997"/>
            <a:ext cx="4572000" cy="1815882"/>
          </a:xfrm>
          <a:prstGeom prst="rect">
            <a:avLst/>
          </a:prstGeom>
        </p:spPr>
        <p:txBody>
          <a:bodyPr>
            <a:spAutoFit/>
          </a:bodyPr>
          <a:lstStyle/>
          <a:p>
            <a:pPr marL="342900" indent="-342900">
              <a:buFont typeface="+mj-lt"/>
              <a:buAutoNum type="arabicPeriod"/>
            </a:pPr>
            <a:r>
              <a:rPr lang="en-US" sz="1600" dirty="0" smtClean="0"/>
              <a:t>Price &amp; Payment</a:t>
            </a:r>
          </a:p>
          <a:p>
            <a:pPr marL="342900" indent="-342900">
              <a:buAutoNum type="arabicPeriod"/>
            </a:pPr>
            <a:r>
              <a:rPr lang="en-US" sz="1600" dirty="0" smtClean="0"/>
              <a:t>Deceit</a:t>
            </a:r>
          </a:p>
          <a:p>
            <a:pPr marL="342900" indent="-342900">
              <a:buAutoNum type="arabicPeriod"/>
            </a:pPr>
            <a:r>
              <a:rPr lang="en-US" sz="1600" dirty="0" smtClean="0"/>
              <a:t>Return Costs</a:t>
            </a:r>
          </a:p>
          <a:p>
            <a:pPr marL="342900" indent="-342900">
              <a:buAutoNum type="arabicPeriod"/>
            </a:pPr>
            <a:r>
              <a:rPr lang="en-US" sz="1600" dirty="0" smtClean="0"/>
              <a:t>Selling techniques</a:t>
            </a:r>
          </a:p>
          <a:p>
            <a:pPr marL="342900" indent="-342900">
              <a:buAutoNum type="arabicPeriod"/>
            </a:pPr>
            <a:r>
              <a:rPr lang="en-US" sz="1600" dirty="0" smtClean="0">
                <a:solidFill>
                  <a:srgbClr val="FF0000"/>
                </a:solidFill>
              </a:rPr>
              <a:t>Contract Terms</a:t>
            </a:r>
          </a:p>
          <a:p>
            <a:pPr marL="342900" indent="-342900">
              <a:buAutoNum type="arabicPeriod"/>
            </a:pPr>
            <a:r>
              <a:rPr lang="en-US" sz="1600" dirty="0" smtClean="0">
                <a:solidFill>
                  <a:srgbClr val="FF0000"/>
                </a:solidFill>
              </a:rPr>
              <a:t>Problems w/Product</a:t>
            </a:r>
          </a:p>
          <a:p>
            <a:pPr marL="342900" indent="-342900">
              <a:buAutoNum type="arabicPeriod"/>
            </a:pPr>
            <a:r>
              <a:rPr lang="en-US" sz="1600" dirty="0" smtClean="0">
                <a:solidFill>
                  <a:srgbClr val="FF0000"/>
                </a:solidFill>
              </a:rPr>
              <a:t>Delivery issues</a:t>
            </a:r>
          </a:p>
        </p:txBody>
      </p:sp>
      <p:sp>
        <p:nvSpPr>
          <p:cNvPr id="6" name="Down Arrow 5"/>
          <p:cNvSpPr/>
          <p:nvPr/>
        </p:nvSpPr>
        <p:spPr>
          <a:xfrm>
            <a:off x="1828800" y="2964597"/>
            <a:ext cx="381000" cy="2362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04800" y="2955667"/>
            <a:ext cx="1905000" cy="923330"/>
          </a:xfrm>
          <a:prstGeom prst="rect">
            <a:avLst/>
          </a:prstGeom>
        </p:spPr>
        <p:txBody>
          <a:bodyPr wrap="square">
            <a:spAutoFit/>
          </a:bodyPr>
          <a:lstStyle/>
          <a:p>
            <a:pPr marL="342900" indent="-342900"/>
            <a:r>
              <a:rPr lang="en-US" b="1" i="1" dirty="0" smtClean="0"/>
              <a:t>Most Common</a:t>
            </a:r>
          </a:p>
          <a:p>
            <a:pPr marL="342900" indent="-342900"/>
            <a:r>
              <a:rPr lang="en-US" b="1" i="1" dirty="0" smtClean="0"/>
              <a:t>Problems</a:t>
            </a:r>
          </a:p>
          <a:p>
            <a:pPr marL="342900" indent="-342900"/>
            <a:endParaRPr lang="en-US" b="1" i="1" dirty="0" smtClean="0"/>
          </a:p>
        </p:txBody>
      </p:sp>
      <p:sp>
        <p:nvSpPr>
          <p:cNvPr id="10" name="Rectangle 9"/>
          <p:cNvSpPr/>
          <p:nvPr/>
        </p:nvSpPr>
        <p:spPr>
          <a:xfrm>
            <a:off x="304800" y="4793397"/>
            <a:ext cx="2590800" cy="646331"/>
          </a:xfrm>
          <a:prstGeom prst="rect">
            <a:avLst/>
          </a:prstGeom>
        </p:spPr>
        <p:txBody>
          <a:bodyPr wrap="square">
            <a:spAutoFit/>
          </a:bodyPr>
          <a:lstStyle/>
          <a:p>
            <a:pPr marL="342900" indent="-342900"/>
            <a:r>
              <a:rPr lang="en-US" b="1" i="1" dirty="0" smtClean="0">
                <a:solidFill>
                  <a:srgbClr val="FF0000"/>
                </a:solidFill>
              </a:rPr>
              <a:t>Least Common</a:t>
            </a:r>
          </a:p>
          <a:p>
            <a:pPr marL="342900" indent="-342900"/>
            <a:r>
              <a:rPr lang="en-US" b="1" i="1" dirty="0" smtClean="0">
                <a:solidFill>
                  <a:srgbClr val="FF0000"/>
                </a:solidFill>
              </a:rPr>
              <a:t>Problems</a:t>
            </a:r>
            <a:endParaRPr lang="en-US" b="1" i="1" dirty="0">
              <a:solidFill>
                <a:srgbClr val="FF0000"/>
              </a:solidFill>
            </a:endParaRPr>
          </a:p>
        </p:txBody>
      </p:sp>
      <p:sp>
        <p:nvSpPr>
          <p:cNvPr id="11" name="TextBox 10"/>
          <p:cNvSpPr txBox="1"/>
          <p:nvPr/>
        </p:nvSpPr>
        <p:spPr>
          <a:xfrm>
            <a:off x="304800" y="2467928"/>
            <a:ext cx="4076372" cy="369332"/>
          </a:xfrm>
          <a:prstGeom prst="rect">
            <a:avLst/>
          </a:prstGeom>
          <a:noFill/>
        </p:spPr>
        <p:txBody>
          <a:bodyPr wrap="none" rtlCol="0">
            <a:spAutoFit/>
          </a:bodyPr>
          <a:lstStyle/>
          <a:p>
            <a:r>
              <a:rPr lang="en-US" b="1" u="sng" dirty="0" smtClean="0"/>
              <a:t>E-Commerce Problems Resolved via ODR</a:t>
            </a:r>
            <a:endParaRPr lang="en-US" b="1" u="sng" dirty="0"/>
          </a:p>
        </p:txBody>
      </p:sp>
      <p:sp>
        <p:nvSpPr>
          <p:cNvPr id="12" name="Rectangle 11"/>
          <p:cNvSpPr/>
          <p:nvPr/>
        </p:nvSpPr>
        <p:spPr>
          <a:xfrm>
            <a:off x="4876800" y="3116997"/>
            <a:ext cx="2514600" cy="1815882"/>
          </a:xfrm>
          <a:prstGeom prst="rect">
            <a:avLst/>
          </a:prstGeom>
        </p:spPr>
        <p:txBody>
          <a:bodyPr wrap="square">
            <a:spAutoFit/>
          </a:bodyPr>
          <a:lstStyle/>
          <a:p>
            <a:pPr marL="342900" indent="-342900">
              <a:buFont typeface="+mj-lt"/>
              <a:buAutoNum type="arabicPeriod"/>
            </a:pPr>
            <a:r>
              <a:rPr lang="en-US" sz="1600" dirty="0" smtClean="0">
                <a:solidFill>
                  <a:srgbClr val="FF0000"/>
                </a:solidFill>
              </a:rPr>
              <a:t>Delivery</a:t>
            </a:r>
          </a:p>
          <a:p>
            <a:pPr marL="342900" indent="-342900">
              <a:buAutoNum type="arabicPeriod"/>
            </a:pPr>
            <a:r>
              <a:rPr lang="en-US" sz="1600" dirty="0" smtClean="0">
                <a:solidFill>
                  <a:srgbClr val="FF0000"/>
                </a:solidFill>
              </a:rPr>
              <a:t>Product/Service</a:t>
            </a:r>
          </a:p>
          <a:p>
            <a:pPr marL="342900" indent="-342900">
              <a:buAutoNum type="arabicPeriod"/>
            </a:pPr>
            <a:r>
              <a:rPr lang="en-US" sz="1600" dirty="0" smtClean="0">
                <a:solidFill>
                  <a:srgbClr val="FF0000"/>
                </a:solidFill>
              </a:rPr>
              <a:t>Contract Terms</a:t>
            </a:r>
          </a:p>
          <a:p>
            <a:pPr marL="342900" indent="-342900">
              <a:buAutoNum type="arabicPeriod"/>
            </a:pPr>
            <a:r>
              <a:rPr lang="en-US" sz="1600" dirty="0" smtClean="0"/>
              <a:t>Price &amp; Payment</a:t>
            </a:r>
          </a:p>
          <a:p>
            <a:pPr marL="342900" indent="-342900">
              <a:buAutoNum type="arabicPeriod"/>
            </a:pPr>
            <a:r>
              <a:rPr lang="en-US" sz="1600" dirty="0" smtClean="0"/>
              <a:t>Redress</a:t>
            </a:r>
          </a:p>
          <a:p>
            <a:pPr marL="342900" indent="-342900">
              <a:buAutoNum type="arabicPeriod"/>
            </a:pPr>
            <a:r>
              <a:rPr lang="en-US" sz="1600" dirty="0" smtClean="0"/>
              <a:t>Selling techniques</a:t>
            </a:r>
          </a:p>
          <a:p>
            <a:pPr marL="342900" indent="-342900">
              <a:buAutoNum type="arabicPeriod"/>
            </a:pPr>
            <a:r>
              <a:rPr lang="en-US" sz="1600" dirty="0" smtClean="0"/>
              <a:t>Deceit</a:t>
            </a:r>
          </a:p>
        </p:txBody>
      </p:sp>
      <p:sp>
        <p:nvSpPr>
          <p:cNvPr id="16" name="TextBox 15"/>
          <p:cNvSpPr txBox="1"/>
          <p:nvPr/>
        </p:nvSpPr>
        <p:spPr>
          <a:xfrm>
            <a:off x="4953000" y="2467928"/>
            <a:ext cx="3979294" cy="369332"/>
          </a:xfrm>
          <a:prstGeom prst="rect">
            <a:avLst/>
          </a:prstGeom>
          <a:noFill/>
        </p:spPr>
        <p:txBody>
          <a:bodyPr wrap="none" rtlCol="0">
            <a:spAutoFit/>
          </a:bodyPr>
          <a:lstStyle/>
          <a:p>
            <a:r>
              <a:rPr lang="en-US" b="1" u="sng" dirty="0"/>
              <a:t>E</a:t>
            </a:r>
            <a:r>
              <a:rPr lang="en-US" b="1" u="sng" dirty="0" smtClean="0"/>
              <a:t>-Commerce Problems Arising in the EU</a:t>
            </a:r>
            <a:endParaRPr lang="en-US" b="1" u="sng" dirty="0"/>
          </a:p>
        </p:txBody>
      </p:sp>
      <p:sp>
        <p:nvSpPr>
          <p:cNvPr id="18" name="Rectangle 17"/>
          <p:cNvSpPr/>
          <p:nvPr/>
        </p:nvSpPr>
        <p:spPr>
          <a:xfrm>
            <a:off x="7315200" y="2955667"/>
            <a:ext cx="1905000" cy="923330"/>
          </a:xfrm>
          <a:prstGeom prst="rect">
            <a:avLst/>
          </a:prstGeom>
        </p:spPr>
        <p:txBody>
          <a:bodyPr wrap="square">
            <a:spAutoFit/>
          </a:bodyPr>
          <a:lstStyle/>
          <a:p>
            <a:pPr marL="342900" indent="-342900"/>
            <a:r>
              <a:rPr lang="en-US" b="1" i="1" dirty="0" smtClean="0">
                <a:solidFill>
                  <a:srgbClr val="FF0000"/>
                </a:solidFill>
              </a:rPr>
              <a:t>Most Common</a:t>
            </a:r>
          </a:p>
          <a:p>
            <a:pPr marL="342900" indent="-342900"/>
            <a:r>
              <a:rPr lang="en-US" b="1" i="1" dirty="0" smtClean="0">
                <a:solidFill>
                  <a:srgbClr val="FF0000"/>
                </a:solidFill>
              </a:rPr>
              <a:t>Problems</a:t>
            </a:r>
          </a:p>
          <a:p>
            <a:pPr marL="342900" indent="-342900"/>
            <a:endParaRPr lang="en-US" b="1" i="1" dirty="0" smtClean="0"/>
          </a:p>
        </p:txBody>
      </p:sp>
      <p:sp>
        <p:nvSpPr>
          <p:cNvPr id="19" name="Rectangle 18"/>
          <p:cNvSpPr/>
          <p:nvPr/>
        </p:nvSpPr>
        <p:spPr>
          <a:xfrm>
            <a:off x="7315200" y="4793397"/>
            <a:ext cx="2590800" cy="646331"/>
          </a:xfrm>
          <a:prstGeom prst="rect">
            <a:avLst/>
          </a:prstGeom>
        </p:spPr>
        <p:txBody>
          <a:bodyPr wrap="square">
            <a:spAutoFit/>
          </a:bodyPr>
          <a:lstStyle/>
          <a:p>
            <a:pPr marL="342900" indent="-342900"/>
            <a:r>
              <a:rPr lang="en-US" b="1" i="1" dirty="0" smtClean="0"/>
              <a:t>Least Common</a:t>
            </a:r>
          </a:p>
          <a:p>
            <a:pPr marL="342900" indent="-342900"/>
            <a:r>
              <a:rPr lang="en-US" b="1" i="1" dirty="0" smtClean="0"/>
              <a:t>Problems</a:t>
            </a:r>
            <a:endParaRPr lang="en-US" b="1" i="1" dirty="0"/>
          </a:p>
        </p:txBody>
      </p:sp>
      <p:sp>
        <p:nvSpPr>
          <p:cNvPr id="20" name="Down Arrow 19"/>
          <p:cNvSpPr/>
          <p:nvPr/>
        </p:nvSpPr>
        <p:spPr>
          <a:xfrm>
            <a:off x="6934200" y="2925128"/>
            <a:ext cx="381000" cy="2362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Arrow Connector 37"/>
          <p:cNvCxnSpPr/>
          <p:nvPr/>
        </p:nvCxnSpPr>
        <p:spPr>
          <a:xfrm flipH="1">
            <a:off x="3810000" y="3306128"/>
            <a:ext cx="1066800" cy="1447800"/>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flipH="1">
            <a:off x="4267200" y="3610928"/>
            <a:ext cx="609600" cy="838200"/>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H="1">
            <a:off x="3886200" y="3839528"/>
            <a:ext cx="990600" cy="457200"/>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2438400" y="5181600"/>
            <a:ext cx="4267200" cy="1200329"/>
          </a:xfrm>
          <a:prstGeom prst="rect">
            <a:avLst/>
          </a:prstGeom>
          <a:solidFill>
            <a:schemeClr val="bg1"/>
          </a:solidFill>
          <a:ln w="19050">
            <a:solidFill>
              <a:srgbClr val="FF0000"/>
            </a:solidFill>
            <a:prstDash val="dash"/>
          </a:ln>
        </p:spPr>
        <p:txBody>
          <a:bodyPr wrap="square" rtlCol="0">
            <a:spAutoFit/>
          </a:bodyPr>
          <a:lstStyle/>
          <a:p>
            <a:pPr algn="ctr"/>
            <a:r>
              <a:rPr lang="en-US" b="1" u="sng" dirty="0" smtClean="0"/>
              <a:t>Next Step</a:t>
            </a:r>
            <a:endParaRPr lang="en-US" u="sng" dirty="0" smtClean="0"/>
          </a:p>
          <a:p>
            <a:pPr algn="ctr"/>
            <a:r>
              <a:rPr lang="en-US" dirty="0" smtClean="0"/>
              <a:t>Determine </a:t>
            </a:r>
            <a:r>
              <a:rPr lang="en-US" i="1" dirty="0" smtClean="0"/>
              <a:t>why</a:t>
            </a:r>
            <a:r>
              <a:rPr lang="en-US" dirty="0" smtClean="0"/>
              <a:t> the most common problems encountered by EU consumers in e-commerce are NOT resolved using ODR.</a:t>
            </a:r>
            <a:endParaRPr lang="en-US" dirty="0"/>
          </a:p>
        </p:txBody>
      </p:sp>
      <p:sp>
        <p:nvSpPr>
          <p:cNvPr id="21" name="TextBox 20"/>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Consumer Protection Entity Survey, Compiled  4/20/2012; 20 respondents</a:t>
            </a:r>
            <a:endParaRPr lang="en-US" sz="1200" i="1" dirty="0">
              <a:solidFill>
                <a:schemeClr val="bg1"/>
              </a:solidFill>
            </a:endParaRPr>
          </a:p>
        </p:txBody>
      </p:sp>
      <p:sp>
        <p:nvSpPr>
          <p:cNvPr id="22" name="Slide Number Placeholder 21"/>
          <p:cNvSpPr>
            <a:spLocks noGrp="1"/>
          </p:cNvSpPr>
          <p:nvPr>
            <p:ph type="sldNum" sz="quarter" idx="12"/>
          </p:nvPr>
        </p:nvSpPr>
        <p:spPr/>
        <p:txBody>
          <a:bodyPr/>
          <a:lstStyle/>
          <a:p>
            <a:fld id="{DE6670D6-F1EF-4E4E-BE9C-5D8B6D21C5F5}" type="slidenum">
              <a:rPr lang="en-US" smtClean="0"/>
              <a:pPr/>
              <a:t>60</a:t>
            </a:fld>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155448"/>
            <a:ext cx="7927848" cy="704088"/>
          </a:xfrm>
        </p:spPr>
        <p:txBody>
          <a:bodyPr>
            <a:normAutofit fontScale="90000"/>
          </a:bodyPr>
          <a:lstStyle/>
          <a:p>
            <a:r>
              <a:rPr lang="en-US" sz="2000" b="1" dirty="0" smtClean="0">
                <a:latin typeface="+mn-lt"/>
              </a:rPr>
              <a:t>Respondents</a:t>
            </a:r>
            <a:r>
              <a:rPr lang="en-US" sz="2000" b="1" dirty="0" smtClean="0"/>
              <a:t> Familiar with “ODR” Concepts, but Lack Uniform Definition of ODR</a:t>
            </a:r>
            <a:br>
              <a:rPr lang="en-US" sz="2000" b="1" dirty="0" smtClean="0"/>
            </a:br>
            <a:endParaRPr lang="en-US" sz="2000" b="1" dirty="0"/>
          </a:p>
        </p:txBody>
      </p:sp>
      <p:sp>
        <p:nvSpPr>
          <p:cNvPr id="12" name="TextBox 11"/>
          <p:cNvSpPr txBox="1"/>
          <p:nvPr/>
        </p:nvSpPr>
        <p:spPr>
          <a:xfrm>
            <a:off x="457200" y="1752600"/>
            <a:ext cx="4572000" cy="4114800"/>
          </a:xfrm>
          <a:prstGeom prst="rect">
            <a:avLst/>
          </a:prstGeom>
          <a:solidFill>
            <a:schemeClr val="bg1">
              <a:lumMod val="85000"/>
            </a:schemeClr>
          </a:solidFill>
          <a:ln>
            <a:solidFill>
              <a:schemeClr val="tx2"/>
            </a:solidFill>
          </a:ln>
          <a:effectLst>
            <a:outerShdw blurRad="50800" dist="38100" dir="8100000" algn="tr" rotWithShape="0">
              <a:prstClr val="black">
                <a:alpha val="40000"/>
              </a:prstClr>
            </a:outerShdw>
          </a:effectLst>
        </p:spPr>
        <p:txBody>
          <a:bodyPr wrap="square" rtlCol="0">
            <a:spAutoFit/>
          </a:bodyPr>
          <a:lstStyle/>
          <a:p>
            <a:r>
              <a:rPr lang="en-US" sz="1600" b="1" dirty="0" smtClean="0"/>
              <a:t>Definitions vary widely in suggested claim scope, technology integration, &amp; design characteristics.</a:t>
            </a:r>
          </a:p>
          <a:p>
            <a:endParaRPr lang="en-US" sz="1600" b="1" dirty="0" smtClean="0"/>
          </a:p>
          <a:p>
            <a:pPr marL="342900" indent="-342900">
              <a:buFont typeface="+mj-lt"/>
              <a:buAutoNum type="arabicPeriod"/>
            </a:pPr>
            <a:r>
              <a:rPr lang="en-US" sz="1600" dirty="0" smtClean="0"/>
              <a:t>“[ODR] should be an </a:t>
            </a:r>
            <a:r>
              <a:rPr lang="en-US" sz="1600" b="1" dirty="0" smtClean="0"/>
              <a:t>affordable</a:t>
            </a:r>
            <a:r>
              <a:rPr lang="en-US" sz="1600" dirty="0" smtClean="0"/>
              <a:t> way for </a:t>
            </a:r>
            <a:r>
              <a:rPr lang="en-US" sz="1600" b="1" dirty="0" smtClean="0"/>
              <a:t>consumers</a:t>
            </a:r>
            <a:r>
              <a:rPr lang="en-US" sz="1600" dirty="0" smtClean="0"/>
              <a:t> to enforce their rights.”</a:t>
            </a:r>
          </a:p>
          <a:p>
            <a:pPr marL="342900" indent="-342900">
              <a:buFont typeface="+mj-lt"/>
              <a:buAutoNum type="arabicPeriod"/>
            </a:pPr>
            <a:r>
              <a:rPr lang="en-US" sz="1600" dirty="0" smtClean="0"/>
              <a:t>“[ODR] needs to be both regarding</a:t>
            </a:r>
            <a:r>
              <a:rPr lang="en-US" sz="1600" b="1" dirty="0" smtClean="0"/>
              <a:t> online sales and offline sales</a:t>
            </a:r>
            <a:r>
              <a:rPr lang="en-US" sz="1600" dirty="0" smtClean="0"/>
              <a:t>.”</a:t>
            </a:r>
          </a:p>
          <a:p>
            <a:pPr marL="342900" indent="-342900">
              <a:buFont typeface="+mj-lt"/>
              <a:buAutoNum type="arabicPeriod"/>
            </a:pPr>
            <a:r>
              <a:rPr lang="en-US" sz="1600" dirty="0" smtClean="0"/>
              <a:t> “[ODR is] an online process of solving a problem between B2B, C2C, B2C, or C2B through online tools in a </a:t>
            </a:r>
            <a:r>
              <a:rPr lang="en-US" sz="1600" b="1" dirty="0" smtClean="0"/>
              <a:t>swift</a:t>
            </a:r>
            <a:r>
              <a:rPr lang="en-US" sz="1600" dirty="0" smtClean="0"/>
              <a:t>, </a:t>
            </a:r>
            <a:r>
              <a:rPr lang="en-US" sz="1600" b="1" dirty="0" smtClean="0"/>
              <a:t>easy to understand, not time consuming</a:t>
            </a:r>
            <a:r>
              <a:rPr lang="en-US" sz="1600" dirty="0" smtClean="0"/>
              <a:t> manner in the </a:t>
            </a:r>
            <a:r>
              <a:rPr lang="en-US" sz="1600" b="1" dirty="0" smtClean="0"/>
              <a:t>language</a:t>
            </a:r>
            <a:r>
              <a:rPr lang="en-US" sz="1600" dirty="0" smtClean="0"/>
              <a:t> of the persons involved. This could be automatically or semi-automatically.”</a:t>
            </a:r>
          </a:p>
          <a:p>
            <a:pPr marL="342900" indent="-342900">
              <a:buFont typeface="+mj-lt"/>
              <a:buAutoNum type="arabicPeriod"/>
            </a:pPr>
            <a:r>
              <a:rPr lang="en-US" sz="1600" dirty="0" smtClean="0"/>
              <a:t>“ODR is an extra-judicial online redress tool for the resolution of disputes between </a:t>
            </a:r>
            <a:r>
              <a:rPr lang="en-US" sz="1600" b="1" dirty="0" smtClean="0"/>
              <a:t>contracting parties</a:t>
            </a:r>
            <a:r>
              <a:rPr lang="en-US" sz="1600" dirty="0" smtClean="0"/>
              <a:t>.”</a:t>
            </a:r>
            <a:endParaRPr lang="en-US" sz="1600" b="1" dirty="0"/>
          </a:p>
        </p:txBody>
      </p:sp>
      <p:sp>
        <p:nvSpPr>
          <p:cNvPr id="17" name="TextBox 16"/>
          <p:cNvSpPr txBox="1"/>
          <p:nvPr/>
        </p:nvSpPr>
        <p:spPr>
          <a:xfrm>
            <a:off x="6248400" y="1752600"/>
            <a:ext cx="2667000" cy="3785652"/>
          </a:xfrm>
          <a:prstGeom prst="rect">
            <a:avLst/>
          </a:prstGeom>
          <a:noFill/>
          <a:ln>
            <a:solidFill>
              <a:schemeClr val="accent1">
                <a:shade val="50000"/>
              </a:schemeClr>
            </a:solidFill>
            <a:prstDash val="dash"/>
          </a:ln>
        </p:spPr>
        <p:txBody>
          <a:bodyPr wrap="square" rtlCol="0">
            <a:spAutoFit/>
          </a:bodyPr>
          <a:lstStyle/>
          <a:p>
            <a:r>
              <a:rPr lang="en-US" sz="1600" b="1" dirty="0" smtClean="0"/>
              <a:t>Most Recognized Forms of ODR</a:t>
            </a:r>
          </a:p>
          <a:p>
            <a:pPr marL="342900" indent="-342900">
              <a:buFont typeface="+mj-lt"/>
              <a:buAutoNum type="arabicPeriod"/>
            </a:pPr>
            <a:r>
              <a:rPr lang="en-US" sz="1600" dirty="0" smtClean="0"/>
              <a:t>Complaints Assistance </a:t>
            </a:r>
          </a:p>
          <a:p>
            <a:pPr marL="342900" indent="-342900">
              <a:buFont typeface="+mj-lt"/>
              <a:buAutoNum type="arabicPeriod"/>
            </a:pPr>
            <a:r>
              <a:rPr lang="en-US" sz="1600" dirty="0" smtClean="0"/>
              <a:t>Online Mediation</a:t>
            </a:r>
          </a:p>
          <a:p>
            <a:pPr marL="342900" indent="-342900">
              <a:buFont typeface="+mj-lt"/>
              <a:buAutoNum type="arabicPeriod"/>
            </a:pPr>
            <a:r>
              <a:rPr lang="en-US" sz="1600" dirty="0" smtClean="0"/>
              <a:t>Online Arbitration</a:t>
            </a:r>
          </a:p>
          <a:p>
            <a:pPr marL="342900" indent="-342900">
              <a:buFont typeface="+mj-lt"/>
              <a:buAutoNum type="arabicPeriod"/>
            </a:pPr>
            <a:endParaRPr lang="en-US" sz="1600" b="1" dirty="0" smtClean="0"/>
          </a:p>
          <a:p>
            <a:pPr marL="342900" indent="-342900"/>
            <a:r>
              <a:rPr lang="en-US" sz="1600" b="1" dirty="0" smtClean="0"/>
              <a:t>Least Recognized</a:t>
            </a:r>
          </a:p>
          <a:p>
            <a:pPr marL="342900" indent="-342900"/>
            <a:r>
              <a:rPr lang="en-US" sz="1600" b="1" dirty="0" smtClean="0"/>
              <a:t>Forms of ODR</a:t>
            </a:r>
          </a:p>
          <a:p>
            <a:pPr marL="342900" indent="-342900">
              <a:buFont typeface="+mj-lt"/>
              <a:buAutoNum type="arabicPeriod"/>
            </a:pPr>
            <a:r>
              <a:rPr lang="en-US" sz="1600" dirty="0" smtClean="0"/>
              <a:t>Mock Juries</a:t>
            </a:r>
          </a:p>
          <a:p>
            <a:pPr marL="342900" indent="-342900">
              <a:buFont typeface="+mj-lt"/>
              <a:buAutoNum type="arabicPeriod"/>
            </a:pPr>
            <a:r>
              <a:rPr lang="en-US" sz="1600" dirty="0" smtClean="0"/>
              <a:t>Automated Negotiation</a:t>
            </a:r>
          </a:p>
          <a:p>
            <a:pPr marL="342900" indent="-342900">
              <a:buFont typeface="+mj-lt"/>
              <a:buAutoNum type="arabicPeriod"/>
            </a:pPr>
            <a:endParaRPr lang="en-US" sz="1600" dirty="0" smtClean="0"/>
          </a:p>
          <a:p>
            <a:pPr marL="342900" indent="-342900"/>
            <a:r>
              <a:rPr lang="en-US" sz="1600" b="1" i="1" dirty="0" smtClean="0">
                <a:solidFill>
                  <a:srgbClr val="FF0000"/>
                </a:solidFill>
              </a:rPr>
              <a:t>A significant percentage</a:t>
            </a:r>
          </a:p>
          <a:p>
            <a:pPr marL="342900" indent="-342900"/>
            <a:r>
              <a:rPr lang="en-US" sz="1600" b="1" i="1" dirty="0" smtClean="0">
                <a:solidFill>
                  <a:srgbClr val="FF0000"/>
                </a:solidFill>
              </a:rPr>
              <a:t>(22%) of respondents are</a:t>
            </a:r>
          </a:p>
          <a:p>
            <a:pPr marL="342900" indent="-342900"/>
            <a:r>
              <a:rPr lang="en-US" sz="1600" b="1" i="1" dirty="0" smtClean="0">
                <a:solidFill>
                  <a:srgbClr val="FF0000"/>
                </a:solidFill>
              </a:rPr>
              <a:t>unfamiliar with any form of</a:t>
            </a:r>
          </a:p>
          <a:p>
            <a:pPr marL="342900" indent="-342900"/>
            <a:r>
              <a:rPr lang="en-US" sz="1600" b="1" i="1" dirty="0" smtClean="0">
                <a:solidFill>
                  <a:srgbClr val="FF0000"/>
                </a:solidFill>
              </a:rPr>
              <a:t>ODR.</a:t>
            </a:r>
            <a:endParaRPr lang="en-US" sz="1600" b="1" i="1" dirty="0">
              <a:solidFill>
                <a:srgbClr val="FF0000"/>
              </a:solidFill>
            </a:endParaRPr>
          </a:p>
        </p:txBody>
      </p:sp>
      <p:sp>
        <p:nvSpPr>
          <p:cNvPr id="11" name="TextBox 10"/>
          <p:cNvSpPr txBox="1"/>
          <p:nvPr/>
        </p:nvSpPr>
        <p:spPr>
          <a:xfrm>
            <a:off x="381000" y="914400"/>
            <a:ext cx="8610600" cy="677108"/>
          </a:xfrm>
          <a:prstGeom prst="rect">
            <a:avLst/>
          </a:prstGeom>
          <a:noFill/>
        </p:spPr>
        <p:txBody>
          <a:bodyPr wrap="square" rtlCol="0">
            <a:spAutoFit/>
          </a:bodyPr>
          <a:lstStyle/>
          <a:p>
            <a:r>
              <a:rPr lang="en-US" sz="1900" i="1" dirty="0" smtClean="0"/>
              <a:t>72% of respondents have heard of the term “Online Dispute Resolution.  Remaining 28% located in Cyprus, Estonia, Greece. </a:t>
            </a:r>
            <a:endParaRPr lang="en-US" sz="1900" i="1" dirty="0"/>
          </a:p>
        </p:txBody>
      </p:sp>
      <p:sp>
        <p:nvSpPr>
          <p:cNvPr id="13" name="Pentagon 12"/>
          <p:cNvSpPr/>
          <p:nvPr/>
        </p:nvSpPr>
        <p:spPr>
          <a:xfrm>
            <a:off x="5486400" y="2133600"/>
            <a:ext cx="457200" cy="3200400"/>
          </a:xfrm>
          <a:prstGeom prst="homePlate">
            <a:avLst>
              <a:gd name="adj" fmla="val 77273"/>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Consumer Protection Entity Survey, Compiled  4/20/2012; 20 respondents</a:t>
            </a:r>
            <a:endParaRPr lang="en-US" sz="1200" i="1" dirty="0">
              <a:solidFill>
                <a:schemeClr val="bg1"/>
              </a:solidFill>
            </a:endParaRPr>
          </a:p>
        </p:txBody>
      </p:sp>
      <p:sp>
        <p:nvSpPr>
          <p:cNvPr id="8" name="Slide Number Placeholder 7"/>
          <p:cNvSpPr>
            <a:spLocks noGrp="1"/>
          </p:cNvSpPr>
          <p:nvPr>
            <p:ph type="sldNum" sz="quarter" idx="12"/>
          </p:nvPr>
        </p:nvSpPr>
        <p:spPr/>
        <p:txBody>
          <a:bodyPr/>
          <a:lstStyle/>
          <a:p>
            <a:fld id="{DE6670D6-F1EF-4E4E-BE9C-5D8B6D21C5F5}" type="slidenum">
              <a:rPr lang="en-US" smtClean="0"/>
              <a:pPr/>
              <a:t>61</a:t>
            </a:fld>
            <a:endParaRPr lang="en-US"/>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2971800" y="1240512"/>
            <a:ext cx="3276600" cy="5029200"/>
          </a:xfrm>
          <a:prstGeom prst="rect">
            <a:avLst/>
          </a:prstGeom>
          <a:solidFill>
            <a:schemeClr val="bg1">
              <a:lumMod val="95000"/>
            </a:schemeClr>
          </a:solid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324600" y="1240512"/>
            <a:ext cx="2514600" cy="5029200"/>
          </a:xfrm>
          <a:prstGeom prst="rect">
            <a:avLst/>
          </a:prstGeom>
          <a:solidFill>
            <a:schemeClr val="bg1">
              <a:lumMod val="95000"/>
            </a:schemeClr>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4800" y="1240512"/>
            <a:ext cx="2514600" cy="5029200"/>
          </a:xfrm>
          <a:prstGeom prst="rect">
            <a:avLst/>
          </a:prstGeom>
          <a:solidFill>
            <a:schemeClr val="bg1">
              <a:lumMod val="95000"/>
            </a:schemeClr>
          </a:solid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12648" y="155448"/>
            <a:ext cx="7927848" cy="704088"/>
          </a:xfrm>
        </p:spPr>
        <p:txBody>
          <a:bodyPr>
            <a:noAutofit/>
          </a:bodyPr>
          <a:lstStyle/>
          <a:p>
            <a:r>
              <a:rPr lang="en-US" sz="2000" b="1" dirty="0" smtClean="0"/>
              <a:t>Existing ODR for E-Commerce Disputes: ODR is Largely Unavailable for Use in Domestic &amp; Cross-Border B2C E-Commerce Disputes</a:t>
            </a:r>
            <a:endParaRPr lang="en-US" sz="2000" b="1" dirty="0"/>
          </a:p>
        </p:txBody>
      </p:sp>
      <p:sp>
        <p:nvSpPr>
          <p:cNvPr id="4" name="TextBox 3"/>
          <p:cNvSpPr txBox="1"/>
          <p:nvPr/>
        </p:nvSpPr>
        <p:spPr>
          <a:xfrm>
            <a:off x="304800" y="1240512"/>
            <a:ext cx="2514600" cy="4955203"/>
          </a:xfrm>
          <a:prstGeom prst="rect">
            <a:avLst/>
          </a:prstGeom>
          <a:noFill/>
          <a:ln w="3175">
            <a:noFill/>
            <a:prstDash val="solid"/>
          </a:ln>
        </p:spPr>
        <p:txBody>
          <a:bodyPr wrap="square" rtlCol="0">
            <a:spAutoFit/>
          </a:bodyPr>
          <a:lstStyle/>
          <a:p>
            <a:r>
              <a:rPr lang="en-US" b="1" dirty="0" smtClean="0">
                <a:solidFill>
                  <a:srgbClr val="002060"/>
                </a:solidFill>
              </a:rPr>
              <a:t>ODR for cross-border B2C e-commerce disputes  is rare…</a:t>
            </a:r>
          </a:p>
          <a:p>
            <a:endParaRPr lang="en-US" b="1" dirty="0" smtClean="0"/>
          </a:p>
          <a:p>
            <a:endParaRPr lang="en-US" b="1" dirty="0" smtClean="0"/>
          </a:p>
          <a:p>
            <a:endParaRPr lang="en-US" b="1" dirty="0" smtClean="0"/>
          </a:p>
          <a:p>
            <a:pPr>
              <a:buFont typeface="Arial" pitchFamily="34" charset="0"/>
              <a:buChar char="•"/>
            </a:pPr>
            <a:r>
              <a:rPr lang="en-US" sz="1600" b="1" dirty="0" smtClean="0"/>
              <a:t>77%</a:t>
            </a:r>
            <a:r>
              <a:rPr lang="en-US" sz="1600" dirty="0" smtClean="0"/>
              <a:t> consider ODR for cross-border e-commerce disputes </a:t>
            </a:r>
            <a:r>
              <a:rPr lang="en-US" sz="1600" u="sng" dirty="0" smtClean="0"/>
              <a:t>unavailable</a:t>
            </a:r>
            <a:endParaRPr lang="en-US" sz="1600" dirty="0" smtClean="0"/>
          </a:p>
          <a:p>
            <a:pPr>
              <a:buFont typeface="Arial" pitchFamily="34" charset="0"/>
              <a:buChar char="•"/>
            </a:pPr>
            <a:endParaRPr lang="en-US" sz="1600" b="1" dirty="0" smtClean="0"/>
          </a:p>
          <a:p>
            <a:pPr>
              <a:buFont typeface="Arial" pitchFamily="34" charset="0"/>
              <a:buChar char="•"/>
            </a:pPr>
            <a:r>
              <a:rPr lang="en-US" sz="1600" b="1" dirty="0" smtClean="0"/>
              <a:t>53% </a:t>
            </a:r>
            <a:r>
              <a:rPr lang="en-US" sz="1600" dirty="0" smtClean="0"/>
              <a:t>consider ODR for cross-border e-commerce disputes </a:t>
            </a:r>
            <a:r>
              <a:rPr lang="en-US" sz="1600" u="sng" dirty="0" smtClean="0"/>
              <a:t>completely unavailable</a:t>
            </a:r>
          </a:p>
          <a:p>
            <a:pPr>
              <a:buFont typeface="Arial" pitchFamily="34" charset="0"/>
              <a:buChar char="•"/>
            </a:pPr>
            <a:endParaRPr lang="en-US" sz="1600" dirty="0" smtClean="0"/>
          </a:p>
          <a:p>
            <a:pPr>
              <a:buFont typeface="Arial" pitchFamily="34" charset="0"/>
              <a:buChar char="•"/>
            </a:pPr>
            <a:r>
              <a:rPr lang="en-US" sz="1600" dirty="0" smtClean="0"/>
              <a:t>ODR “completely unavailable” in Cyprus, Greece, Hungary, Ireland, &amp; Malta </a:t>
            </a:r>
            <a:endParaRPr lang="en-US" sz="1600" dirty="0"/>
          </a:p>
        </p:txBody>
      </p:sp>
      <p:sp>
        <p:nvSpPr>
          <p:cNvPr id="5" name="TextBox 4"/>
          <p:cNvSpPr txBox="1"/>
          <p:nvPr/>
        </p:nvSpPr>
        <p:spPr>
          <a:xfrm>
            <a:off x="3124200" y="1219200"/>
            <a:ext cx="2971800" cy="5232202"/>
          </a:xfrm>
          <a:prstGeom prst="rect">
            <a:avLst/>
          </a:prstGeom>
          <a:noFill/>
          <a:ln w="3175">
            <a:noFill/>
            <a:prstDash val="solid"/>
          </a:ln>
        </p:spPr>
        <p:txBody>
          <a:bodyPr wrap="square" rtlCol="0">
            <a:spAutoFit/>
          </a:bodyPr>
          <a:lstStyle/>
          <a:p>
            <a:r>
              <a:rPr lang="en-US" b="1" dirty="0" smtClean="0">
                <a:solidFill>
                  <a:srgbClr val="002060"/>
                </a:solidFill>
              </a:rPr>
              <a:t>…EU consumer protection entities are not providing ODR  services for either  domestic or cross-border B2C e-commerce disputes… </a:t>
            </a:r>
          </a:p>
          <a:p>
            <a:endParaRPr lang="en-US" b="1" dirty="0" smtClean="0"/>
          </a:p>
          <a:p>
            <a:pPr>
              <a:buFont typeface="Arial" pitchFamily="34" charset="0"/>
              <a:buChar char="•"/>
            </a:pPr>
            <a:r>
              <a:rPr lang="en-US" sz="1600" b="1" dirty="0" smtClean="0"/>
              <a:t>94%</a:t>
            </a:r>
            <a:r>
              <a:rPr lang="en-US" sz="1600" dirty="0" smtClean="0"/>
              <a:t> do NOT provide ODR for domestic B2C e-commerce disputes</a:t>
            </a:r>
          </a:p>
          <a:p>
            <a:pPr>
              <a:buFont typeface="Arial" pitchFamily="34" charset="0"/>
              <a:buChar char="•"/>
            </a:pPr>
            <a:endParaRPr lang="en-US" sz="1600" b="1" dirty="0" smtClean="0"/>
          </a:p>
          <a:p>
            <a:pPr>
              <a:buFont typeface="Arial" pitchFamily="34" charset="0"/>
              <a:buChar char="•"/>
            </a:pPr>
            <a:r>
              <a:rPr lang="en-US" sz="1600" b="1" dirty="0" smtClean="0"/>
              <a:t>82%</a:t>
            </a:r>
            <a:r>
              <a:rPr lang="en-US" sz="1600" dirty="0" smtClean="0"/>
              <a:t> do not provide ODR for cross-border e-commerce disputes</a:t>
            </a:r>
          </a:p>
          <a:p>
            <a:pPr>
              <a:buFont typeface="Arial" pitchFamily="34" charset="0"/>
              <a:buChar char="•"/>
            </a:pPr>
            <a:endParaRPr lang="en-US" sz="1600" dirty="0" smtClean="0"/>
          </a:p>
          <a:p>
            <a:pPr>
              <a:buFont typeface="Arial" pitchFamily="34" charset="0"/>
              <a:buChar char="•"/>
            </a:pPr>
            <a:r>
              <a:rPr lang="en-US" sz="1600" dirty="0" smtClean="0"/>
              <a:t>Only </a:t>
            </a:r>
            <a:r>
              <a:rPr lang="en-US" sz="1600" b="1" dirty="0" smtClean="0"/>
              <a:t>3 respondents</a:t>
            </a:r>
            <a:r>
              <a:rPr lang="en-US" sz="1600" dirty="0" smtClean="0"/>
              <a:t> (from Ireland &amp; the Netherlands) offer cross-border ODR (complaints assistance, online mediation, and referrals)</a:t>
            </a:r>
          </a:p>
          <a:p>
            <a:pPr>
              <a:buFont typeface="Arial" pitchFamily="34" charset="0"/>
              <a:buChar char="•"/>
            </a:pPr>
            <a:endParaRPr lang="en-US" dirty="0" smtClean="0"/>
          </a:p>
        </p:txBody>
      </p:sp>
      <p:sp>
        <p:nvSpPr>
          <p:cNvPr id="6" name="TextBox 5"/>
          <p:cNvSpPr txBox="1"/>
          <p:nvPr/>
        </p:nvSpPr>
        <p:spPr>
          <a:xfrm>
            <a:off x="6400800" y="1240512"/>
            <a:ext cx="2590800" cy="3724096"/>
          </a:xfrm>
          <a:prstGeom prst="rect">
            <a:avLst/>
          </a:prstGeom>
          <a:noFill/>
          <a:ln>
            <a:noFill/>
            <a:prstDash val="sysDash"/>
          </a:ln>
        </p:spPr>
        <p:txBody>
          <a:bodyPr wrap="square" rtlCol="0">
            <a:spAutoFit/>
          </a:bodyPr>
          <a:lstStyle/>
          <a:p>
            <a:r>
              <a:rPr lang="en-US" b="1" dirty="0" smtClean="0">
                <a:solidFill>
                  <a:srgbClr val="002060"/>
                </a:solidFill>
              </a:rPr>
              <a:t>…nor are EU consumer protection entities linking consumers to outside ODR providers.</a:t>
            </a:r>
          </a:p>
          <a:p>
            <a:endParaRPr lang="en-US" b="1" dirty="0" smtClean="0"/>
          </a:p>
          <a:p>
            <a:endParaRPr lang="en-US" b="1" dirty="0" smtClean="0"/>
          </a:p>
          <a:p>
            <a:pPr>
              <a:buFont typeface="Arial" pitchFamily="34" charset="0"/>
              <a:buChar char="•"/>
            </a:pPr>
            <a:r>
              <a:rPr lang="en-US" sz="1600" b="1" dirty="0" smtClean="0"/>
              <a:t> 71%</a:t>
            </a:r>
            <a:r>
              <a:rPr lang="en-US" sz="1600" dirty="0" smtClean="0"/>
              <a:t> do not help connect consumers  with either domestic OR cross-border e-commerce disputes to outside ODR providers </a:t>
            </a:r>
          </a:p>
          <a:p>
            <a:endParaRPr lang="en-US" sz="1600" dirty="0" smtClean="0"/>
          </a:p>
          <a:p>
            <a:pPr>
              <a:buFont typeface="Arial" pitchFamily="34" charset="0"/>
              <a:buChar char="•"/>
            </a:pPr>
            <a:r>
              <a:rPr lang="en-US" sz="1600" b="1" dirty="0" smtClean="0"/>
              <a:t>29% </a:t>
            </a:r>
            <a:r>
              <a:rPr lang="en-US" sz="1600" dirty="0" smtClean="0"/>
              <a:t>refer consumers to a national ECC centre </a:t>
            </a:r>
            <a:endParaRPr lang="en-US" sz="1600" b="1" dirty="0"/>
          </a:p>
        </p:txBody>
      </p:sp>
      <p:sp>
        <p:nvSpPr>
          <p:cNvPr id="10" name="TextBox 9"/>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Consumer Protection Entity Survey, Compiled  4/20/2012; 20 respondents</a:t>
            </a:r>
            <a:endParaRPr lang="en-US" sz="1200" i="1" dirty="0">
              <a:solidFill>
                <a:schemeClr val="bg1"/>
              </a:solidFill>
            </a:endParaRPr>
          </a:p>
        </p:txBody>
      </p:sp>
      <p:sp>
        <p:nvSpPr>
          <p:cNvPr id="11" name="Slide Number Placeholder 10"/>
          <p:cNvSpPr>
            <a:spLocks noGrp="1"/>
          </p:cNvSpPr>
          <p:nvPr>
            <p:ph type="sldNum" sz="quarter" idx="12"/>
          </p:nvPr>
        </p:nvSpPr>
        <p:spPr/>
        <p:txBody>
          <a:bodyPr/>
          <a:lstStyle/>
          <a:p>
            <a:fld id="{DE6670D6-F1EF-4E4E-BE9C-5D8B6D21C5F5}" type="slidenum">
              <a:rPr lang="en-US" smtClean="0"/>
              <a:pPr/>
              <a:t>62</a:t>
            </a:fld>
            <a:endParaRPr lang="en-US"/>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12648" y="155448"/>
            <a:ext cx="7927848" cy="704088"/>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smtClean="0">
                <a:ln>
                  <a:noFill/>
                </a:ln>
                <a:solidFill>
                  <a:schemeClr val="tx1"/>
                </a:solidFill>
                <a:effectLst/>
                <a:uLnTx/>
                <a:uFillTx/>
                <a:latin typeface="+mj-lt"/>
                <a:ea typeface="+mj-ea"/>
                <a:cs typeface="+mj-cs"/>
              </a:rPr>
              <a:t>Respondents</a:t>
            </a:r>
            <a:r>
              <a:rPr kumimoji="0" lang="en-US" sz="2000" b="1" i="0" u="none" strike="noStrike" kern="1200" cap="none" spc="0" normalizeH="0" noProof="0" dirty="0" smtClean="0">
                <a:ln>
                  <a:noFill/>
                </a:ln>
                <a:solidFill>
                  <a:schemeClr val="tx1"/>
                </a:solidFill>
                <a:effectLst/>
                <a:uLnTx/>
                <a:uFillTx/>
                <a:latin typeface="+mj-lt"/>
                <a:ea typeface="+mj-ea"/>
                <a:cs typeface="+mj-cs"/>
              </a:rPr>
              <a:t> </a:t>
            </a:r>
            <a:r>
              <a:rPr lang="en-US" sz="2000" b="1" dirty="0" smtClean="0">
                <a:latin typeface="+mj-lt"/>
                <a:ea typeface="+mj-ea"/>
                <a:cs typeface="+mj-cs"/>
              </a:rPr>
              <a:t>O</a:t>
            </a:r>
            <a:r>
              <a:rPr kumimoji="0" lang="en-US" sz="2000" b="1" i="0" u="none" strike="noStrike" kern="1200" cap="none" spc="0" normalizeH="0" baseline="0" noProof="0" dirty="0" err="1" smtClean="0">
                <a:ln>
                  <a:noFill/>
                </a:ln>
                <a:solidFill>
                  <a:schemeClr val="tx1"/>
                </a:solidFill>
                <a:effectLst/>
                <a:uLnTx/>
                <a:uFillTx/>
                <a:latin typeface="+mj-lt"/>
                <a:ea typeface="+mj-ea"/>
                <a:cs typeface="+mj-cs"/>
              </a:rPr>
              <a:t>ptimistic</a:t>
            </a:r>
            <a:r>
              <a:rPr kumimoji="0" lang="en-US" sz="2000" b="1" i="0" u="none" strike="noStrike" kern="1200" cap="none" spc="0" normalizeH="0" noProof="0" dirty="0" smtClean="0">
                <a:ln>
                  <a:noFill/>
                </a:ln>
                <a:solidFill>
                  <a:schemeClr val="tx1"/>
                </a:solidFill>
                <a:effectLst/>
                <a:uLnTx/>
                <a:uFillTx/>
                <a:latin typeface="+mj-lt"/>
                <a:ea typeface="+mj-ea"/>
                <a:cs typeface="+mj-cs"/>
              </a:rPr>
              <a:t> </a:t>
            </a:r>
            <a:r>
              <a:rPr lang="en-US" sz="2000" b="1" dirty="0" smtClean="0">
                <a:latin typeface="+mj-lt"/>
                <a:ea typeface="+mj-ea"/>
                <a:cs typeface="+mj-cs"/>
              </a:rPr>
              <a:t>A</a:t>
            </a:r>
            <a:r>
              <a:rPr kumimoji="0" lang="en-US" sz="2000" b="1" i="0" u="none" strike="noStrike" kern="1200" cap="none" spc="0" normalizeH="0" noProof="0" dirty="0" smtClean="0">
                <a:ln>
                  <a:noFill/>
                </a:ln>
                <a:solidFill>
                  <a:schemeClr val="tx1"/>
                </a:solidFill>
                <a:effectLst/>
                <a:uLnTx/>
                <a:uFillTx/>
                <a:latin typeface="+mj-lt"/>
                <a:ea typeface="+mj-ea"/>
                <a:cs typeface="+mj-cs"/>
              </a:rPr>
              <a:t>bout the Future of ODR </a:t>
            </a:r>
            <a:r>
              <a:rPr lang="en-US" sz="2000" b="1" dirty="0" smtClean="0">
                <a:latin typeface="+mj-lt"/>
                <a:ea typeface="+mj-ea"/>
                <a:cs typeface="+mj-cs"/>
              </a:rPr>
              <a:t>and R</a:t>
            </a:r>
            <a:r>
              <a:rPr kumimoji="0" lang="en-US" sz="2000" b="1" i="0" u="none" strike="noStrike" kern="1200" cap="none" spc="0" normalizeH="0" noProof="0" dirty="0" err="1" smtClean="0">
                <a:ln>
                  <a:noFill/>
                </a:ln>
                <a:solidFill>
                  <a:schemeClr val="tx1"/>
                </a:solidFill>
                <a:effectLst/>
                <a:uLnTx/>
                <a:uFillTx/>
                <a:latin typeface="+mj-lt"/>
                <a:ea typeface="+mj-ea"/>
                <a:cs typeface="+mj-cs"/>
              </a:rPr>
              <a:t>eceptive</a:t>
            </a:r>
            <a:r>
              <a:rPr kumimoji="0" lang="en-US" sz="2000" b="1" i="0" u="none" strike="noStrike" kern="1200" cap="none" spc="0" normalizeH="0" noProof="0" dirty="0" smtClean="0">
                <a:ln>
                  <a:noFill/>
                </a:ln>
                <a:solidFill>
                  <a:schemeClr val="tx1"/>
                </a:solidFill>
                <a:effectLst/>
                <a:uLnTx/>
                <a:uFillTx/>
                <a:latin typeface="+mj-lt"/>
                <a:ea typeface="+mj-ea"/>
                <a:cs typeface="+mj-cs"/>
              </a:rPr>
              <a:t> to European Commission’s ODR Regulation</a:t>
            </a:r>
            <a:endParaRPr kumimoji="0" lang="en-US" sz="2000" b="1"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Chart 2"/>
          <p:cNvGraphicFramePr/>
          <p:nvPr/>
        </p:nvGraphicFramePr>
        <p:xfrm>
          <a:off x="457200" y="3276600"/>
          <a:ext cx="4724400" cy="4419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p:cNvGraphicFramePr/>
          <p:nvPr/>
        </p:nvGraphicFramePr>
        <p:xfrm>
          <a:off x="4800600" y="3276600"/>
          <a:ext cx="4038600" cy="4648200"/>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p:cNvSpPr txBox="1"/>
          <p:nvPr/>
        </p:nvSpPr>
        <p:spPr>
          <a:xfrm>
            <a:off x="304800" y="1066800"/>
            <a:ext cx="4114800" cy="1828800"/>
          </a:xfrm>
          <a:prstGeom prst="rect">
            <a:avLst/>
          </a:prstGeom>
          <a:noFill/>
          <a:ln>
            <a:solidFill>
              <a:schemeClr val="tx1"/>
            </a:solidFill>
            <a:prstDash val="lgDash"/>
          </a:ln>
        </p:spPr>
        <p:txBody>
          <a:bodyPr wrap="square" rtlCol="0">
            <a:spAutoFit/>
          </a:bodyPr>
          <a:lstStyle/>
          <a:p>
            <a:pPr algn="ctr"/>
            <a:r>
              <a:rPr lang="en-US" sz="1600" b="1" dirty="0" smtClean="0"/>
              <a:t>ODR NOW</a:t>
            </a:r>
          </a:p>
          <a:p>
            <a:pPr>
              <a:buFont typeface="Arial" pitchFamily="34" charset="0"/>
              <a:buChar char="•"/>
            </a:pPr>
            <a:r>
              <a:rPr lang="en-US" sz="1600" b="1" dirty="0" smtClean="0"/>
              <a:t>71% </a:t>
            </a:r>
            <a:r>
              <a:rPr lang="en-US" sz="1600" dirty="0" smtClean="0"/>
              <a:t>believe ODR services do not currently help consumers resolve e-commerce disputes</a:t>
            </a:r>
          </a:p>
          <a:p>
            <a:pPr>
              <a:buFont typeface="Arial" pitchFamily="34" charset="0"/>
              <a:buChar char="•"/>
            </a:pPr>
            <a:endParaRPr lang="en-US" sz="1400" dirty="0"/>
          </a:p>
        </p:txBody>
      </p:sp>
      <p:sp>
        <p:nvSpPr>
          <p:cNvPr id="6" name="TextBox 5"/>
          <p:cNvSpPr txBox="1"/>
          <p:nvPr/>
        </p:nvSpPr>
        <p:spPr>
          <a:xfrm>
            <a:off x="4800600" y="1066800"/>
            <a:ext cx="4114800" cy="1828800"/>
          </a:xfrm>
          <a:prstGeom prst="rect">
            <a:avLst/>
          </a:prstGeom>
          <a:noFill/>
          <a:ln>
            <a:solidFill>
              <a:schemeClr val="tx1"/>
            </a:solidFill>
            <a:prstDash val="lgDash"/>
          </a:ln>
        </p:spPr>
        <p:txBody>
          <a:bodyPr wrap="square" rtlCol="0">
            <a:spAutoFit/>
          </a:bodyPr>
          <a:lstStyle/>
          <a:p>
            <a:pPr algn="ctr"/>
            <a:r>
              <a:rPr lang="en-US" sz="1600" b="1" dirty="0" smtClean="0"/>
              <a:t>ODR IN THE FUTURE</a:t>
            </a:r>
          </a:p>
          <a:p>
            <a:pPr>
              <a:buFont typeface="Arial" pitchFamily="34" charset="0"/>
              <a:buChar char="•"/>
            </a:pPr>
            <a:r>
              <a:rPr lang="en-US" sz="1600" b="1" dirty="0" smtClean="0"/>
              <a:t>94%</a:t>
            </a:r>
            <a:r>
              <a:rPr lang="en-US" sz="1600" dirty="0" smtClean="0"/>
              <a:t> believe ODR services</a:t>
            </a:r>
            <a:r>
              <a:rPr lang="en-US" sz="1600" i="1" dirty="0" smtClean="0"/>
              <a:t> will</a:t>
            </a:r>
            <a:r>
              <a:rPr lang="en-US" sz="1600" dirty="0" smtClean="0"/>
              <a:t> help consumers to resolve e-commerce disputes</a:t>
            </a:r>
          </a:p>
          <a:p>
            <a:pPr>
              <a:buFont typeface="Arial" pitchFamily="34" charset="0"/>
              <a:buChar char="•"/>
            </a:pPr>
            <a:r>
              <a:rPr lang="en-US" sz="1600" dirty="0" smtClean="0"/>
              <a:t> </a:t>
            </a:r>
            <a:r>
              <a:rPr lang="en-US" sz="1600" b="1" dirty="0" smtClean="0"/>
              <a:t>84%</a:t>
            </a:r>
            <a:r>
              <a:rPr lang="en-US" sz="1600" dirty="0" smtClean="0"/>
              <a:t> of respondents predict that the EC’s proposed regulation on ODR will have a positive effect on the resolution of cross-border B2C e-commerce disputes.</a:t>
            </a:r>
            <a:endParaRPr lang="en-US" sz="1600" dirty="0"/>
          </a:p>
        </p:txBody>
      </p:sp>
      <p:sp>
        <p:nvSpPr>
          <p:cNvPr id="7" name="TextBox 6"/>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Consumer Protection Entity Survey, Compiled  4/20/2012; 20 respondents</a:t>
            </a:r>
            <a:endParaRPr lang="en-US" sz="1200" i="1" dirty="0">
              <a:solidFill>
                <a:schemeClr val="bg1"/>
              </a:solidFill>
            </a:endParaRPr>
          </a:p>
        </p:txBody>
      </p:sp>
      <p:sp>
        <p:nvSpPr>
          <p:cNvPr id="8" name="Slide Number Placeholder 7"/>
          <p:cNvSpPr>
            <a:spLocks noGrp="1"/>
          </p:cNvSpPr>
          <p:nvPr>
            <p:ph type="sldNum" sz="quarter" idx="12"/>
          </p:nvPr>
        </p:nvSpPr>
        <p:spPr/>
        <p:txBody>
          <a:bodyPr/>
          <a:lstStyle/>
          <a:p>
            <a:fld id="{DE6670D6-F1EF-4E4E-BE9C-5D8B6D21C5F5}" type="slidenum">
              <a:rPr lang="en-US" smtClean="0"/>
              <a:pPr/>
              <a:t>63</a:t>
            </a:fld>
            <a:endParaRPr 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763000" cy="838200"/>
          </a:xfrm>
        </p:spPr>
        <p:txBody>
          <a:bodyPr>
            <a:normAutofit/>
          </a:bodyPr>
          <a:lstStyle/>
          <a:p>
            <a:r>
              <a:rPr lang="en-US" sz="2000" b="1" dirty="0" smtClean="0"/>
              <a:t>Consumer Organizations Cite 1) Availability for Use by Consumers, 2) Fairness, and 3) Reliability &amp; Security as Most Important EU ODR Design Characteristics. </a:t>
            </a:r>
            <a:endParaRPr lang="en-US" sz="2000" b="1" dirty="0"/>
          </a:p>
        </p:txBody>
      </p:sp>
      <p:graphicFrame>
        <p:nvGraphicFramePr>
          <p:cNvPr id="10" name="Diagram 9"/>
          <p:cNvGraphicFramePr/>
          <p:nvPr/>
        </p:nvGraphicFramePr>
        <p:xfrm>
          <a:off x="381000" y="1600200"/>
          <a:ext cx="86868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533400" y="990600"/>
            <a:ext cx="1828800" cy="523220"/>
          </a:xfrm>
          <a:prstGeom prst="rect">
            <a:avLst/>
          </a:prstGeom>
          <a:solidFill>
            <a:schemeClr val="bg1">
              <a:lumMod val="95000"/>
            </a:schemeClr>
          </a:solidFill>
        </p:spPr>
        <p:txBody>
          <a:bodyPr wrap="square" rtlCol="0">
            <a:spAutoFit/>
          </a:bodyPr>
          <a:lstStyle/>
          <a:p>
            <a:pPr algn="ctr"/>
            <a:r>
              <a:rPr lang="en-US" sz="1400" b="1" dirty="0" smtClean="0"/>
              <a:t>7 ODR System Design Characteristics</a:t>
            </a:r>
            <a:endParaRPr lang="en-US" sz="1400" b="1" dirty="0"/>
          </a:p>
        </p:txBody>
      </p:sp>
      <p:sp>
        <p:nvSpPr>
          <p:cNvPr id="5" name="TextBox 4"/>
          <p:cNvSpPr txBox="1"/>
          <p:nvPr/>
        </p:nvSpPr>
        <p:spPr>
          <a:xfrm>
            <a:off x="2438400" y="990600"/>
            <a:ext cx="1981200" cy="523220"/>
          </a:xfrm>
          <a:prstGeom prst="rect">
            <a:avLst/>
          </a:prstGeom>
          <a:solidFill>
            <a:schemeClr val="bg1">
              <a:lumMod val="95000"/>
            </a:schemeClr>
          </a:solidFill>
        </p:spPr>
        <p:txBody>
          <a:bodyPr wrap="square" rtlCol="0">
            <a:spAutoFit/>
          </a:bodyPr>
          <a:lstStyle/>
          <a:p>
            <a:pPr algn="ctr"/>
            <a:r>
              <a:rPr lang="en-US" sz="1400" b="1" dirty="0" smtClean="0"/>
              <a:t>Top 3 Design Characteristics Ranked</a:t>
            </a:r>
            <a:endParaRPr lang="en-US" sz="1400" b="1" dirty="0"/>
          </a:p>
        </p:txBody>
      </p:sp>
      <p:sp>
        <p:nvSpPr>
          <p:cNvPr id="6" name="TextBox 5"/>
          <p:cNvSpPr txBox="1"/>
          <p:nvPr/>
        </p:nvSpPr>
        <p:spPr>
          <a:xfrm>
            <a:off x="5029200" y="990600"/>
            <a:ext cx="3124200" cy="523220"/>
          </a:xfrm>
          <a:prstGeom prst="rect">
            <a:avLst/>
          </a:prstGeom>
          <a:solidFill>
            <a:schemeClr val="bg1">
              <a:lumMod val="95000"/>
            </a:schemeClr>
          </a:solidFill>
        </p:spPr>
        <p:txBody>
          <a:bodyPr wrap="square" rtlCol="0">
            <a:spAutoFit/>
          </a:bodyPr>
          <a:lstStyle/>
          <a:p>
            <a:pPr algn="ctr"/>
            <a:r>
              <a:rPr lang="en-US" sz="1400" b="1" dirty="0" smtClean="0"/>
              <a:t>Top 3 Design Elements that Deliver Each Characteristic</a:t>
            </a:r>
            <a:endParaRPr lang="en-US" sz="1400" b="1" dirty="0"/>
          </a:p>
        </p:txBody>
      </p:sp>
      <p:sp>
        <p:nvSpPr>
          <p:cNvPr id="31" name="TextBox 30"/>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Consumer Protection Entity Survey, Compiled  4/20/2012; 20 respondents</a:t>
            </a:r>
            <a:endParaRPr lang="en-US" sz="1200" i="1" dirty="0">
              <a:solidFill>
                <a:schemeClr val="bg1"/>
              </a:solidFill>
            </a:endParaRPr>
          </a:p>
        </p:txBody>
      </p:sp>
      <p:sp>
        <p:nvSpPr>
          <p:cNvPr id="32" name="Slide Number Placeholder 31"/>
          <p:cNvSpPr>
            <a:spLocks noGrp="1"/>
          </p:cNvSpPr>
          <p:nvPr>
            <p:ph type="sldNum" sz="quarter" idx="12"/>
          </p:nvPr>
        </p:nvSpPr>
        <p:spPr/>
        <p:txBody>
          <a:bodyPr/>
          <a:lstStyle/>
          <a:p>
            <a:fld id="{DE6670D6-F1EF-4E4E-BE9C-5D8B6D21C5F5}" type="slidenum">
              <a:rPr lang="en-US" smtClean="0"/>
              <a:pPr/>
              <a:t>64</a:t>
            </a:fld>
            <a:endParaRPr lang="en-US"/>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12648" y="155448"/>
            <a:ext cx="7927848" cy="704088"/>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2000" b="1" dirty="0" smtClean="0"/>
              <a:t>Consumer Organizations Rank “Efficiency” and “Enforceability” as the Least Important Design Characteristics for an EU ODR system</a:t>
            </a:r>
            <a:endParaRPr lang="en-US" sz="2000" b="1" dirty="0"/>
          </a:p>
        </p:txBody>
      </p:sp>
      <p:graphicFrame>
        <p:nvGraphicFramePr>
          <p:cNvPr id="4" name="Diagram 3"/>
          <p:cNvGraphicFramePr/>
          <p:nvPr/>
        </p:nvGraphicFramePr>
        <p:xfrm>
          <a:off x="152400" y="1913930"/>
          <a:ext cx="9448800" cy="411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extBox 11"/>
          <p:cNvSpPr txBox="1"/>
          <p:nvPr/>
        </p:nvSpPr>
        <p:spPr>
          <a:xfrm>
            <a:off x="503871" y="1151929"/>
            <a:ext cx="3021495" cy="646331"/>
          </a:xfrm>
          <a:prstGeom prst="rect">
            <a:avLst/>
          </a:prstGeom>
          <a:solidFill>
            <a:schemeClr val="bg1">
              <a:lumMod val="95000"/>
            </a:schemeClr>
          </a:solidFill>
        </p:spPr>
        <p:txBody>
          <a:bodyPr wrap="square" rtlCol="0">
            <a:spAutoFit/>
          </a:bodyPr>
          <a:lstStyle/>
          <a:p>
            <a:pPr algn="ctr"/>
            <a:r>
              <a:rPr lang="en-US" b="1" dirty="0" smtClean="0"/>
              <a:t>Top 7 ODR System </a:t>
            </a:r>
          </a:p>
          <a:p>
            <a:pPr algn="ctr"/>
            <a:r>
              <a:rPr lang="en-US" b="1" dirty="0" smtClean="0"/>
              <a:t>Design Characteristics</a:t>
            </a:r>
            <a:endParaRPr lang="en-US" b="1" dirty="0"/>
          </a:p>
        </p:txBody>
      </p:sp>
      <p:sp>
        <p:nvSpPr>
          <p:cNvPr id="13" name="TextBox 12"/>
          <p:cNvSpPr txBox="1"/>
          <p:nvPr/>
        </p:nvSpPr>
        <p:spPr>
          <a:xfrm>
            <a:off x="4641850" y="1143000"/>
            <a:ext cx="4044950" cy="615553"/>
          </a:xfrm>
          <a:prstGeom prst="rect">
            <a:avLst/>
          </a:prstGeom>
          <a:solidFill>
            <a:schemeClr val="bg1">
              <a:lumMod val="95000"/>
            </a:schemeClr>
          </a:solidFill>
        </p:spPr>
        <p:txBody>
          <a:bodyPr wrap="square" rtlCol="0">
            <a:spAutoFit/>
          </a:bodyPr>
          <a:lstStyle/>
          <a:p>
            <a:pPr algn="ctr"/>
            <a:r>
              <a:rPr lang="en-US" b="1" dirty="0" smtClean="0"/>
              <a:t>Design  Characteristics  Rankings </a:t>
            </a:r>
          </a:p>
          <a:p>
            <a:pPr algn="ctr"/>
            <a:r>
              <a:rPr lang="en-US" sz="1600" i="1" dirty="0" smtClean="0"/>
              <a:t>Most Important (1) to Least Important (7)</a:t>
            </a:r>
            <a:endParaRPr lang="en-US" sz="1600" i="1" dirty="0"/>
          </a:p>
        </p:txBody>
      </p:sp>
      <p:sp>
        <p:nvSpPr>
          <p:cNvPr id="6" name="TextBox 5"/>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Consumer Protection Entity Survey, Compiled  4/20/2012; 20 respondents</a:t>
            </a:r>
            <a:endParaRPr lang="en-US" sz="1200" i="1" dirty="0">
              <a:solidFill>
                <a:schemeClr val="bg1"/>
              </a:solidFill>
            </a:endParaRPr>
          </a:p>
        </p:txBody>
      </p:sp>
      <p:sp>
        <p:nvSpPr>
          <p:cNvPr id="19" name="Slide Number Placeholder 18"/>
          <p:cNvSpPr>
            <a:spLocks noGrp="1"/>
          </p:cNvSpPr>
          <p:nvPr>
            <p:ph type="sldNum" sz="quarter" idx="12"/>
          </p:nvPr>
        </p:nvSpPr>
        <p:spPr/>
        <p:txBody>
          <a:bodyPr/>
          <a:lstStyle/>
          <a:p>
            <a:fld id="{DE6670D6-F1EF-4E4E-BE9C-5D8B6D21C5F5}" type="slidenum">
              <a:rPr lang="en-US" smtClean="0"/>
              <a:pPr/>
              <a:t>65</a:t>
            </a:fld>
            <a:endParaRPr lang="en-US"/>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5448"/>
            <a:ext cx="8531352" cy="704088"/>
          </a:xfrm>
        </p:spPr>
        <p:txBody>
          <a:bodyPr>
            <a:noAutofit/>
          </a:bodyPr>
          <a:lstStyle/>
          <a:p>
            <a:r>
              <a:rPr lang="en-US" sz="2000" b="1" dirty="0" smtClean="0"/>
              <a:t>Availability: Ensuring Popular Awareness of the Option to Use ODR is the Most Important Step in Making an ODR System “Available for Use by Consumers”*</a:t>
            </a:r>
            <a:endParaRPr lang="en-US" sz="2000" b="1" dirty="0"/>
          </a:p>
        </p:txBody>
      </p:sp>
      <p:sp>
        <p:nvSpPr>
          <p:cNvPr id="10" name="TextBox 9"/>
          <p:cNvSpPr txBox="1"/>
          <p:nvPr/>
        </p:nvSpPr>
        <p:spPr>
          <a:xfrm>
            <a:off x="228600" y="5943600"/>
            <a:ext cx="8915400" cy="523220"/>
          </a:xfrm>
          <a:prstGeom prst="rect">
            <a:avLst/>
          </a:prstGeom>
          <a:noFill/>
        </p:spPr>
        <p:txBody>
          <a:bodyPr wrap="square" rtlCol="0">
            <a:spAutoFit/>
          </a:bodyPr>
          <a:lstStyle/>
          <a:p>
            <a:r>
              <a:rPr lang="en-US" sz="1400" i="1" dirty="0" smtClean="0">
                <a:solidFill>
                  <a:srgbClr val="FF0000"/>
                </a:solidFill>
              </a:rPr>
              <a:t>*The ranked list above only reflects the prioritization preferences of respondents who ranked “available for use by consumers” as one of the 3 most important design characteristics for an EU-wide ODR system. </a:t>
            </a:r>
            <a:endParaRPr lang="en-US" sz="1400" i="1" dirty="0">
              <a:solidFill>
                <a:srgbClr val="FF0000"/>
              </a:solidFill>
            </a:endParaRPr>
          </a:p>
        </p:txBody>
      </p:sp>
      <p:sp>
        <p:nvSpPr>
          <p:cNvPr id="11" name="TextBox 10"/>
          <p:cNvSpPr txBox="1"/>
          <p:nvPr/>
        </p:nvSpPr>
        <p:spPr>
          <a:xfrm>
            <a:off x="228600" y="1295400"/>
            <a:ext cx="8686800" cy="615553"/>
          </a:xfrm>
          <a:prstGeom prst="rect">
            <a:avLst/>
          </a:prstGeom>
          <a:solidFill>
            <a:schemeClr val="tx2">
              <a:lumMod val="20000"/>
              <a:lumOff val="80000"/>
            </a:schemeClr>
          </a:solidFill>
          <a:ln>
            <a:noFill/>
            <a:prstDash val="sysDash"/>
          </a:ln>
        </p:spPr>
        <p:txBody>
          <a:bodyPr wrap="square" rtlCol="0">
            <a:spAutoFit/>
          </a:bodyPr>
          <a:lstStyle/>
          <a:p>
            <a:r>
              <a:rPr lang="en-US" sz="1700" dirty="0" smtClean="0"/>
              <a:t>Ranked from 1 (most important) to 9 (least important) are the elements an EU-wide ODR system should have in order to ensure that the system is </a:t>
            </a:r>
            <a:r>
              <a:rPr lang="en-US" sz="1700" b="1" dirty="0" smtClean="0"/>
              <a:t>AVAILABLE FOR USE BY CONSUMERS</a:t>
            </a:r>
            <a:r>
              <a:rPr lang="en-US" sz="1700" dirty="0" smtClean="0"/>
              <a:t>. </a:t>
            </a:r>
            <a:endParaRPr lang="en-US" sz="1700" dirty="0"/>
          </a:p>
        </p:txBody>
      </p:sp>
      <p:sp>
        <p:nvSpPr>
          <p:cNvPr id="6" name="Rectangle 5"/>
          <p:cNvSpPr/>
          <p:nvPr/>
        </p:nvSpPr>
        <p:spPr>
          <a:xfrm>
            <a:off x="457200" y="2049988"/>
            <a:ext cx="8229600" cy="3754874"/>
          </a:xfrm>
          <a:prstGeom prst="rect">
            <a:avLst/>
          </a:prstGeom>
        </p:spPr>
        <p:txBody>
          <a:bodyPr wrap="square">
            <a:spAutoFit/>
          </a:bodyPr>
          <a:lstStyle/>
          <a:p>
            <a:pPr marL="342900" lvl="0" indent="-342900">
              <a:spcAft>
                <a:spcPts val="600"/>
              </a:spcAft>
              <a:buSzPct val="120000"/>
              <a:buFont typeface="+mj-lt"/>
              <a:buAutoNum type="arabicPeriod"/>
            </a:pPr>
            <a:r>
              <a:rPr lang="en-US" dirty="0" smtClean="0"/>
              <a:t>Popular awareness of the option to file a complaint for ODR</a:t>
            </a:r>
          </a:p>
          <a:p>
            <a:pPr marL="342900" lvl="0" indent="-342900">
              <a:spcAft>
                <a:spcPts val="600"/>
              </a:spcAft>
              <a:buSzPct val="120000"/>
              <a:buFont typeface="+mj-lt"/>
              <a:buAutoNum type="arabicPeriod"/>
            </a:pPr>
            <a:r>
              <a:rPr lang="en-US" dirty="0" smtClean="0"/>
              <a:t>Coordination with government organizations or NGOs to help guide consumers to the correct ODR solution</a:t>
            </a:r>
          </a:p>
          <a:p>
            <a:pPr marL="342900" lvl="0" indent="-342900">
              <a:spcAft>
                <a:spcPts val="600"/>
              </a:spcAft>
              <a:buSzPct val="120000"/>
              <a:buFont typeface="+mj-lt"/>
              <a:buAutoNum type="arabicPeriod"/>
            </a:pPr>
            <a:r>
              <a:rPr lang="en-US" dirty="0" smtClean="0"/>
              <a:t>System covers various types of B2C disputes</a:t>
            </a:r>
          </a:p>
          <a:p>
            <a:pPr marL="342900" indent="-342900">
              <a:spcAft>
                <a:spcPts val="600"/>
              </a:spcAft>
              <a:buSzPct val="120000"/>
              <a:buFont typeface="+mj-lt"/>
              <a:buAutoNum type="arabicPeriod"/>
            </a:pPr>
            <a:r>
              <a:rPr lang="en-US" dirty="0" smtClean="0"/>
              <a:t>ODR is offered in multiple languages</a:t>
            </a:r>
          </a:p>
          <a:p>
            <a:pPr marL="342900" lvl="0" indent="-342900">
              <a:spcAft>
                <a:spcPts val="600"/>
              </a:spcAft>
              <a:buSzPct val="120000"/>
              <a:buFont typeface="+mj-lt"/>
              <a:buAutoNum type="arabicPeriod"/>
            </a:pPr>
            <a:r>
              <a:rPr lang="en-US" dirty="0" smtClean="0"/>
              <a:t>ODR is offered to consumers as an option by most businesses for disputes below a certain value</a:t>
            </a:r>
          </a:p>
          <a:p>
            <a:pPr marL="342900" indent="-342900">
              <a:spcAft>
                <a:spcPts val="600"/>
              </a:spcAft>
              <a:buSzPct val="120000"/>
              <a:buFont typeface="+mj-lt"/>
              <a:buAutoNum type="arabicPeriod"/>
            </a:pPr>
            <a:r>
              <a:rPr lang="en-US" dirty="0" smtClean="0"/>
              <a:t>Popular awareness of various ODR providers</a:t>
            </a:r>
          </a:p>
          <a:p>
            <a:pPr marL="342900" lvl="0" indent="-342900">
              <a:spcAft>
                <a:spcPts val="600"/>
              </a:spcAft>
              <a:buSzPct val="120000"/>
              <a:buFont typeface="+mj-lt"/>
              <a:buAutoNum type="arabicPeriod"/>
            </a:pPr>
            <a:r>
              <a:rPr lang="en-US" dirty="0" smtClean="0"/>
              <a:t>ODR allows both consumers and businesses to file complaints</a:t>
            </a:r>
          </a:p>
          <a:p>
            <a:pPr marL="342900" lvl="0" indent="-342900">
              <a:spcAft>
                <a:spcPts val="600"/>
              </a:spcAft>
              <a:buSzPct val="120000"/>
              <a:buFont typeface="+mj-lt"/>
              <a:buAutoNum type="arabicPeriod"/>
            </a:pPr>
            <a:r>
              <a:rPr lang="en-US" dirty="0" smtClean="0"/>
              <a:t>ODR is offered by multiple ODR providers</a:t>
            </a:r>
          </a:p>
          <a:p>
            <a:pPr marL="342900" lvl="0" indent="-342900">
              <a:spcAft>
                <a:spcPts val="600"/>
              </a:spcAft>
              <a:buSzPct val="120000"/>
              <a:buFont typeface="+mj-lt"/>
              <a:buAutoNum type="arabicPeriod"/>
            </a:pPr>
            <a:r>
              <a:rPr lang="en-US" dirty="0" smtClean="0"/>
              <a:t>ODR is offered by a single ODR provider</a:t>
            </a:r>
          </a:p>
        </p:txBody>
      </p:sp>
      <p:sp>
        <p:nvSpPr>
          <p:cNvPr id="9" name="TextBox 8"/>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Consumer Protection Entity Survey, Compiled  4/20/2012; 20 respondents</a:t>
            </a:r>
            <a:endParaRPr lang="en-US" sz="1200" i="1" dirty="0">
              <a:solidFill>
                <a:schemeClr val="bg1"/>
              </a:solidFill>
            </a:endParaRPr>
          </a:p>
        </p:txBody>
      </p:sp>
      <p:sp>
        <p:nvSpPr>
          <p:cNvPr id="7" name="Slide Number Placeholder 6"/>
          <p:cNvSpPr>
            <a:spLocks noGrp="1"/>
          </p:cNvSpPr>
          <p:nvPr>
            <p:ph type="sldNum" sz="quarter" idx="12"/>
          </p:nvPr>
        </p:nvSpPr>
        <p:spPr/>
        <p:txBody>
          <a:bodyPr/>
          <a:lstStyle/>
          <a:p>
            <a:fld id="{DE6670D6-F1EF-4E4E-BE9C-5D8B6D21C5F5}" type="slidenum">
              <a:rPr lang="en-US" smtClean="0"/>
              <a:pPr/>
              <a:t>66</a:t>
            </a:fld>
            <a:endParaRPr 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5448"/>
            <a:ext cx="8074152" cy="704088"/>
          </a:xfrm>
        </p:spPr>
        <p:txBody>
          <a:bodyPr>
            <a:noAutofit/>
          </a:bodyPr>
          <a:lstStyle/>
          <a:p>
            <a:r>
              <a:rPr lang="en-US" sz="2000" b="1" dirty="0" smtClean="0"/>
              <a:t>Fairness: Ensuring Both Parties Have Basic Procedural Rights when Presenting &amp; Defending their Claim is the Most Important Step in Making an ODR System “Fair”*</a:t>
            </a:r>
            <a:endParaRPr lang="en-US" sz="2000" b="1" dirty="0"/>
          </a:p>
        </p:txBody>
      </p:sp>
      <p:sp>
        <p:nvSpPr>
          <p:cNvPr id="10" name="TextBox 9"/>
          <p:cNvSpPr txBox="1"/>
          <p:nvPr/>
        </p:nvSpPr>
        <p:spPr>
          <a:xfrm>
            <a:off x="152400" y="5943600"/>
            <a:ext cx="8915400" cy="523220"/>
          </a:xfrm>
          <a:prstGeom prst="rect">
            <a:avLst/>
          </a:prstGeom>
          <a:noFill/>
        </p:spPr>
        <p:txBody>
          <a:bodyPr wrap="square" rtlCol="0">
            <a:spAutoFit/>
          </a:bodyPr>
          <a:lstStyle/>
          <a:p>
            <a:r>
              <a:rPr lang="en-US" sz="1400" i="1" dirty="0" smtClean="0">
                <a:solidFill>
                  <a:srgbClr val="FF0000"/>
                </a:solidFill>
              </a:rPr>
              <a:t>*The ranked list above only reflects the prioritization preferences of respondents who ranked “fairness” as one of the 3 most important design characteristics for an EU-wide ODR system. </a:t>
            </a:r>
            <a:endParaRPr lang="en-US" sz="1400" i="1" dirty="0">
              <a:solidFill>
                <a:srgbClr val="FF0000"/>
              </a:solidFill>
            </a:endParaRPr>
          </a:p>
        </p:txBody>
      </p:sp>
      <p:sp>
        <p:nvSpPr>
          <p:cNvPr id="5" name="TextBox 4"/>
          <p:cNvSpPr txBox="1"/>
          <p:nvPr/>
        </p:nvSpPr>
        <p:spPr>
          <a:xfrm>
            <a:off x="228600" y="1182469"/>
            <a:ext cx="8686800" cy="646331"/>
          </a:xfrm>
          <a:prstGeom prst="rect">
            <a:avLst/>
          </a:prstGeom>
          <a:solidFill>
            <a:schemeClr val="tx2">
              <a:lumMod val="20000"/>
              <a:lumOff val="80000"/>
            </a:schemeClr>
          </a:solidFill>
          <a:ln>
            <a:noFill/>
            <a:prstDash val="sysDash"/>
          </a:ln>
        </p:spPr>
        <p:txBody>
          <a:bodyPr wrap="square" rtlCol="0">
            <a:spAutoFit/>
          </a:bodyPr>
          <a:lstStyle/>
          <a:p>
            <a:r>
              <a:rPr lang="en-US" dirty="0" smtClean="0"/>
              <a:t>Ranked from 1 (most important) to 7 (least important) are the elements an EU-wide ODR system should have in order to ensure that the system is </a:t>
            </a:r>
            <a:r>
              <a:rPr lang="en-US" b="1" dirty="0" smtClean="0"/>
              <a:t>FAIR</a:t>
            </a:r>
            <a:r>
              <a:rPr lang="en-US" dirty="0" smtClean="0"/>
              <a:t>. </a:t>
            </a:r>
            <a:endParaRPr lang="en-US" dirty="0"/>
          </a:p>
        </p:txBody>
      </p:sp>
      <p:sp>
        <p:nvSpPr>
          <p:cNvPr id="6" name="Rectangle 5"/>
          <p:cNvSpPr/>
          <p:nvPr/>
        </p:nvSpPr>
        <p:spPr>
          <a:xfrm>
            <a:off x="457200" y="2009269"/>
            <a:ext cx="8229600" cy="3939540"/>
          </a:xfrm>
          <a:prstGeom prst="rect">
            <a:avLst/>
          </a:prstGeom>
        </p:spPr>
        <p:txBody>
          <a:bodyPr wrap="square">
            <a:spAutoFit/>
          </a:bodyPr>
          <a:lstStyle/>
          <a:p>
            <a:pPr marL="342900" lvl="0" indent="-342900">
              <a:spcAft>
                <a:spcPts val="1200"/>
              </a:spcAft>
              <a:buSzPct val="120000"/>
              <a:buFont typeface="+mj-lt"/>
              <a:buAutoNum type="arabicPeriod"/>
            </a:pPr>
            <a:r>
              <a:rPr lang="en-US" dirty="0" smtClean="0"/>
              <a:t>Both parties may present their case, submit evidence, hear facts and arguments put forward by opposing party, and respond</a:t>
            </a:r>
          </a:p>
          <a:p>
            <a:pPr marL="342900" indent="-342900">
              <a:spcAft>
                <a:spcPts val="1200"/>
              </a:spcAft>
              <a:buSzPct val="120000"/>
              <a:buFont typeface="+mj-lt"/>
              <a:buAutoNum type="arabicPeriod"/>
            </a:pPr>
            <a:r>
              <a:rPr lang="en-US" dirty="0" smtClean="0"/>
              <a:t>Parties are provided a written explanation of the reasoning for any final decision</a:t>
            </a:r>
          </a:p>
          <a:p>
            <a:pPr marL="342900" indent="-342900">
              <a:spcAft>
                <a:spcPts val="1200"/>
              </a:spcAft>
              <a:buSzPct val="120000"/>
              <a:buFont typeface="+mj-lt"/>
              <a:buAutoNum type="arabicPeriod"/>
            </a:pPr>
            <a:r>
              <a:rPr lang="en-US" dirty="0" smtClean="0"/>
              <a:t>Decisions may be appealed outside of the ODR system through a national judicial system</a:t>
            </a:r>
          </a:p>
          <a:p>
            <a:pPr marL="342900" indent="-342900">
              <a:spcAft>
                <a:spcPts val="1200"/>
              </a:spcAft>
              <a:buSzPct val="120000"/>
              <a:buFont typeface="+mj-lt"/>
              <a:buAutoNum type="arabicPeriod"/>
            </a:pPr>
            <a:r>
              <a:rPr lang="en-US" dirty="0" smtClean="0"/>
              <a:t>Decisions may be appealed within the ODR system</a:t>
            </a:r>
          </a:p>
          <a:p>
            <a:pPr marL="342900" indent="-342900">
              <a:spcAft>
                <a:spcPts val="1200"/>
              </a:spcAft>
              <a:buSzPct val="120000"/>
              <a:buFont typeface="+mj-lt"/>
              <a:buAutoNum type="arabicPeriod"/>
            </a:pPr>
            <a:r>
              <a:rPr lang="en-US" dirty="0" smtClean="0"/>
              <a:t>Decisions are final and binding on both parties</a:t>
            </a:r>
          </a:p>
          <a:p>
            <a:pPr marL="342900" indent="-342900">
              <a:spcAft>
                <a:spcPts val="1200"/>
              </a:spcAft>
              <a:buSzPct val="120000"/>
              <a:buFont typeface="+mj-lt"/>
              <a:buAutoNum type="arabicPeriod"/>
            </a:pPr>
            <a:r>
              <a:rPr lang="en-US" dirty="0" smtClean="0"/>
              <a:t>Option for legal representation (lawyers allowed, but not required)</a:t>
            </a:r>
          </a:p>
          <a:p>
            <a:pPr marL="342900" indent="-342900">
              <a:spcAft>
                <a:spcPts val="1200"/>
              </a:spcAft>
              <a:buSzPct val="120000"/>
              <a:buFont typeface="+mj-lt"/>
              <a:buAutoNum type="arabicPeriod"/>
            </a:pPr>
            <a:r>
              <a:rPr lang="en-US" dirty="0" smtClean="0"/>
              <a:t>Prohibition against formal legal representation (no lawyers allowed)</a:t>
            </a:r>
          </a:p>
          <a:p>
            <a:pPr marL="342900" lvl="0" indent="-342900">
              <a:spcAft>
                <a:spcPts val="1200"/>
              </a:spcAft>
              <a:buFont typeface="+mj-lt"/>
              <a:buAutoNum type="arabicPeriod"/>
            </a:pPr>
            <a:endParaRPr lang="en-US" dirty="0"/>
          </a:p>
        </p:txBody>
      </p:sp>
      <p:sp>
        <p:nvSpPr>
          <p:cNvPr id="9" name="TextBox 8"/>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Consumer Protection Entity Survey, Compiled  4/20/2012; 20 respondents</a:t>
            </a:r>
            <a:endParaRPr lang="en-US" sz="1200" i="1" dirty="0">
              <a:solidFill>
                <a:schemeClr val="bg1"/>
              </a:solidFill>
            </a:endParaRPr>
          </a:p>
        </p:txBody>
      </p:sp>
      <p:sp>
        <p:nvSpPr>
          <p:cNvPr id="7" name="Slide Number Placeholder 6"/>
          <p:cNvSpPr>
            <a:spLocks noGrp="1"/>
          </p:cNvSpPr>
          <p:nvPr>
            <p:ph type="sldNum" sz="quarter" idx="12"/>
          </p:nvPr>
        </p:nvSpPr>
        <p:spPr/>
        <p:txBody>
          <a:bodyPr/>
          <a:lstStyle/>
          <a:p>
            <a:fld id="{DE6670D6-F1EF-4E4E-BE9C-5D8B6D21C5F5}" type="slidenum">
              <a:rPr lang="en-US" smtClean="0"/>
              <a:pPr/>
              <a:t>67</a:t>
            </a:fld>
            <a:endParaRPr lang="en-US"/>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155448"/>
            <a:ext cx="7927848" cy="704088"/>
          </a:xfrm>
        </p:spPr>
        <p:txBody>
          <a:bodyPr>
            <a:normAutofit/>
          </a:bodyPr>
          <a:lstStyle/>
          <a:p>
            <a:r>
              <a:rPr lang="en-US" sz="2000" b="1" dirty="0" smtClean="0"/>
              <a:t>Reliability &amp; Security: Ensuring that ODR Decision-Makers are Neutral is the Most Important Step in Making an ODR System “Reliable &amp; Secure”*</a:t>
            </a:r>
            <a:endParaRPr lang="en-US" sz="2000" b="1" dirty="0"/>
          </a:p>
        </p:txBody>
      </p:sp>
      <p:sp>
        <p:nvSpPr>
          <p:cNvPr id="10" name="TextBox 9"/>
          <p:cNvSpPr txBox="1"/>
          <p:nvPr/>
        </p:nvSpPr>
        <p:spPr>
          <a:xfrm>
            <a:off x="228600" y="5953780"/>
            <a:ext cx="8915400" cy="523220"/>
          </a:xfrm>
          <a:prstGeom prst="rect">
            <a:avLst/>
          </a:prstGeom>
          <a:noFill/>
        </p:spPr>
        <p:txBody>
          <a:bodyPr wrap="square" rtlCol="0">
            <a:spAutoFit/>
          </a:bodyPr>
          <a:lstStyle/>
          <a:p>
            <a:r>
              <a:rPr lang="en-US" sz="1400" i="1" dirty="0" smtClean="0">
                <a:solidFill>
                  <a:srgbClr val="FF0000"/>
                </a:solidFill>
              </a:rPr>
              <a:t>*The ranked list above only reflects the prioritization preferences of respondents who ranked “reliability &amp; security” as one of the 3 most important design characteristics for an EU-wide ODR system. </a:t>
            </a:r>
            <a:endParaRPr lang="en-US" sz="1400" i="1" dirty="0">
              <a:solidFill>
                <a:srgbClr val="FF0000"/>
              </a:solidFill>
            </a:endParaRPr>
          </a:p>
        </p:txBody>
      </p:sp>
      <p:sp>
        <p:nvSpPr>
          <p:cNvPr id="5" name="TextBox 4"/>
          <p:cNvSpPr txBox="1"/>
          <p:nvPr/>
        </p:nvSpPr>
        <p:spPr>
          <a:xfrm>
            <a:off x="228600" y="1182469"/>
            <a:ext cx="8686800" cy="646331"/>
          </a:xfrm>
          <a:prstGeom prst="rect">
            <a:avLst/>
          </a:prstGeom>
          <a:solidFill>
            <a:schemeClr val="tx2">
              <a:lumMod val="20000"/>
              <a:lumOff val="80000"/>
            </a:schemeClr>
          </a:solidFill>
          <a:ln>
            <a:noFill/>
            <a:prstDash val="sysDash"/>
          </a:ln>
        </p:spPr>
        <p:txBody>
          <a:bodyPr wrap="square" rtlCol="0">
            <a:spAutoFit/>
          </a:bodyPr>
          <a:lstStyle/>
          <a:p>
            <a:r>
              <a:rPr lang="en-US" dirty="0" smtClean="0"/>
              <a:t>Ranked from 1 (most important) to 7 (least important) are the elements an EU-wide ODR system should have in order to ensure that the system is </a:t>
            </a:r>
            <a:r>
              <a:rPr lang="en-US" b="1" dirty="0" smtClean="0"/>
              <a:t>RELIABLE &amp; SECURE</a:t>
            </a:r>
            <a:r>
              <a:rPr lang="en-US" dirty="0" smtClean="0"/>
              <a:t>. </a:t>
            </a:r>
            <a:endParaRPr lang="en-US" dirty="0"/>
          </a:p>
        </p:txBody>
      </p:sp>
      <p:sp>
        <p:nvSpPr>
          <p:cNvPr id="6" name="Rectangle 5"/>
          <p:cNvSpPr/>
          <p:nvPr/>
        </p:nvSpPr>
        <p:spPr>
          <a:xfrm>
            <a:off x="533400" y="2057400"/>
            <a:ext cx="8153400" cy="3416320"/>
          </a:xfrm>
          <a:prstGeom prst="rect">
            <a:avLst/>
          </a:prstGeom>
        </p:spPr>
        <p:txBody>
          <a:bodyPr wrap="square">
            <a:spAutoFit/>
          </a:bodyPr>
          <a:lstStyle/>
          <a:p>
            <a:pPr marL="342900" lvl="0" indent="-342900">
              <a:spcAft>
                <a:spcPts val="1200"/>
              </a:spcAft>
              <a:buSzPct val="120000"/>
              <a:buAutoNum type="arabicPeriod"/>
            </a:pPr>
            <a:r>
              <a:rPr lang="en-US" dirty="0" smtClean="0"/>
              <a:t>Neutrality of the ODR decision-makers</a:t>
            </a:r>
          </a:p>
          <a:p>
            <a:pPr marL="342900" indent="-342900">
              <a:spcAft>
                <a:spcPts val="1200"/>
              </a:spcAft>
              <a:buSzPct val="120000"/>
              <a:buFontTx/>
              <a:buAutoNum type="arabicPeriod"/>
            </a:pPr>
            <a:r>
              <a:rPr lang="en-US" dirty="0" smtClean="0"/>
              <a:t>Neutrality of the ODR provider</a:t>
            </a:r>
          </a:p>
          <a:p>
            <a:pPr marL="342900" indent="-342900">
              <a:spcAft>
                <a:spcPts val="1200"/>
              </a:spcAft>
              <a:buSzPct val="120000"/>
              <a:buFontTx/>
              <a:buAutoNum type="arabicPeriod"/>
            </a:pPr>
            <a:r>
              <a:rPr lang="en-US" dirty="0" smtClean="0"/>
              <a:t>Competence of ODR decision-makers</a:t>
            </a:r>
          </a:p>
          <a:p>
            <a:pPr marL="342900" indent="-342900">
              <a:spcAft>
                <a:spcPts val="1200"/>
              </a:spcAft>
              <a:buSzPct val="120000"/>
              <a:buFontTx/>
              <a:buAutoNum type="arabicPeriod"/>
            </a:pPr>
            <a:r>
              <a:rPr lang="en-US" dirty="0" smtClean="0"/>
              <a:t>Security of ODR platform</a:t>
            </a:r>
          </a:p>
          <a:p>
            <a:pPr marL="342900" indent="-342900">
              <a:spcAft>
                <a:spcPts val="1200"/>
              </a:spcAft>
              <a:buSzPct val="120000"/>
              <a:buFontTx/>
              <a:buAutoNum type="arabicPeriod"/>
            </a:pPr>
            <a:r>
              <a:rPr lang="en-US" dirty="0" smtClean="0"/>
              <a:t>Technology is easy to understand</a:t>
            </a:r>
          </a:p>
          <a:p>
            <a:pPr marL="342900" indent="-342900">
              <a:spcAft>
                <a:spcPts val="1200"/>
              </a:spcAft>
              <a:buSzPct val="120000"/>
              <a:buFontTx/>
              <a:buAutoNum type="arabicPeriod"/>
            </a:pPr>
            <a:r>
              <a:rPr lang="en-US" dirty="0" smtClean="0"/>
              <a:t>Government regulation or other third-party oversight of the ODR provider</a:t>
            </a:r>
          </a:p>
          <a:p>
            <a:pPr marL="342900" indent="-342900">
              <a:spcAft>
                <a:spcPts val="1200"/>
              </a:spcAft>
              <a:buSzPct val="120000"/>
              <a:buFontTx/>
              <a:buAutoNum type="arabicPeriod"/>
            </a:pPr>
            <a:r>
              <a:rPr lang="en-US" dirty="0" smtClean="0"/>
              <a:t>Availability to file complaints about the decision-makers and their neutrality</a:t>
            </a:r>
          </a:p>
          <a:p>
            <a:pPr marL="342900" lvl="0" indent="-342900">
              <a:spcAft>
                <a:spcPts val="1200"/>
              </a:spcAft>
              <a:buSzPct val="120000"/>
              <a:buAutoNum type="arabicPeriod"/>
            </a:pPr>
            <a:endParaRPr lang="en-US" sz="2000" dirty="0"/>
          </a:p>
        </p:txBody>
      </p:sp>
      <p:sp>
        <p:nvSpPr>
          <p:cNvPr id="9" name="TextBox 8"/>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Consumer Protection Entity Survey, Compiled  4/20/2012; 20 respondents</a:t>
            </a:r>
            <a:endParaRPr lang="en-US" sz="1200" i="1" dirty="0">
              <a:solidFill>
                <a:schemeClr val="bg1"/>
              </a:solidFill>
            </a:endParaRPr>
          </a:p>
        </p:txBody>
      </p:sp>
      <p:sp>
        <p:nvSpPr>
          <p:cNvPr id="7" name="Slide Number Placeholder 6"/>
          <p:cNvSpPr>
            <a:spLocks noGrp="1"/>
          </p:cNvSpPr>
          <p:nvPr>
            <p:ph type="sldNum" sz="quarter" idx="12"/>
          </p:nvPr>
        </p:nvSpPr>
        <p:spPr/>
        <p:txBody>
          <a:bodyPr/>
          <a:lstStyle/>
          <a:p>
            <a:fld id="{DE6670D6-F1EF-4E4E-BE9C-5D8B6D21C5F5}" type="slidenum">
              <a:rPr lang="en-US" smtClean="0"/>
              <a:pPr/>
              <a:t>68</a:t>
            </a:fld>
            <a:endParaRPr 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155448"/>
            <a:ext cx="7927848" cy="704088"/>
          </a:xfrm>
        </p:spPr>
        <p:txBody>
          <a:bodyPr>
            <a:normAutofit/>
          </a:bodyPr>
          <a:lstStyle/>
          <a:p>
            <a:r>
              <a:rPr lang="en-US" sz="2000" b="1" dirty="0" smtClean="0"/>
              <a:t>Affordability: Ensuring that ODR is Free to Consumers is the Most Important Step in Making an ODR System “Affordable for Consumers ”*</a:t>
            </a:r>
            <a:endParaRPr lang="en-US" sz="2000" b="1" dirty="0"/>
          </a:p>
        </p:txBody>
      </p:sp>
      <p:sp>
        <p:nvSpPr>
          <p:cNvPr id="10" name="TextBox 9"/>
          <p:cNvSpPr txBox="1"/>
          <p:nvPr/>
        </p:nvSpPr>
        <p:spPr>
          <a:xfrm>
            <a:off x="228600" y="5953780"/>
            <a:ext cx="8763000" cy="523220"/>
          </a:xfrm>
          <a:prstGeom prst="rect">
            <a:avLst/>
          </a:prstGeom>
          <a:noFill/>
        </p:spPr>
        <p:txBody>
          <a:bodyPr wrap="square" rtlCol="0">
            <a:spAutoFit/>
          </a:bodyPr>
          <a:lstStyle/>
          <a:p>
            <a:r>
              <a:rPr lang="en-US" sz="1400" i="1" dirty="0" smtClean="0">
                <a:solidFill>
                  <a:srgbClr val="FF0000"/>
                </a:solidFill>
              </a:rPr>
              <a:t>*The ranked list above only reflects the prioritization preferences of respondents who ranked “affordability for consumers” as one of the 3 most important design characteristics for an EU-wide ODR system. </a:t>
            </a:r>
            <a:endParaRPr lang="en-US" sz="1400" i="1" dirty="0">
              <a:solidFill>
                <a:srgbClr val="FF0000"/>
              </a:solidFill>
            </a:endParaRPr>
          </a:p>
        </p:txBody>
      </p:sp>
      <p:sp>
        <p:nvSpPr>
          <p:cNvPr id="5" name="TextBox 4"/>
          <p:cNvSpPr txBox="1"/>
          <p:nvPr/>
        </p:nvSpPr>
        <p:spPr>
          <a:xfrm>
            <a:off x="228600" y="1182469"/>
            <a:ext cx="8686800" cy="646331"/>
          </a:xfrm>
          <a:prstGeom prst="rect">
            <a:avLst/>
          </a:prstGeom>
          <a:solidFill>
            <a:schemeClr val="tx2">
              <a:lumMod val="20000"/>
              <a:lumOff val="80000"/>
            </a:schemeClr>
          </a:solidFill>
          <a:ln>
            <a:noFill/>
            <a:prstDash val="sysDash"/>
          </a:ln>
        </p:spPr>
        <p:txBody>
          <a:bodyPr wrap="square" rtlCol="0">
            <a:spAutoFit/>
          </a:bodyPr>
          <a:lstStyle/>
          <a:p>
            <a:r>
              <a:rPr lang="en-US" dirty="0" smtClean="0"/>
              <a:t>Ranked from 1 (most important) to 9 (least important) are the elements an EU-wide ODR system should have in order to ensure that the system is </a:t>
            </a:r>
            <a:r>
              <a:rPr lang="en-US" b="1" dirty="0" smtClean="0"/>
              <a:t>AFFORDABLE FOR CONSUMERS</a:t>
            </a:r>
            <a:r>
              <a:rPr lang="en-US" dirty="0" smtClean="0"/>
              <a:t>. </a:t>
            </a:r>
            <a:endParaRPr lang="en-US" dirty="0"/>
          </a:p>
        </p:txBody>
      </p:sp>
      <p:sp>
        <p:nvSpPr>
          <p:cNvPr id="6" name="Rectangle 5"/>
          <p:cNvSpPr/>
          <p:nvPr/>
        </p:nvSpPr>
        <p:spPr>
          <a:xfrm>
            <a:off x="456021" y="1905000"/>
            <a:ext cx="8349402" cy="4970591"/>
          </a:xfrm>
          <a:prstGeom prst="rect">
            <a:avLst/>
          </a:prstGeom>
        </p:spPr>
        <p:txBody>
          <a:bodyPr wrap="none">
            <a:spAutoFit/>
          </a:bodyPr>
          <a:lstStyle/>
          <a:p>
            <a:pPr marL="342900" lvl="0" indent="-342900">
              <a:spcAft>
                <a:spcPts val="600"/>
              </a:spcAft>
              <a:buSzPct val="120000"/>
              <a:buAutoNum type="arabicPeriod"/>
            </a:pPr>
            <a:r>
              <a:rPr lang="en-US" dirty="0" smtClean="0"/>
              <a:t>ODR is free to consumers</a:t>
            </a:r>
          </a:p>
          <a:p>
            <a:pPr marL="342900" indent="-342900">
              <a:spcAft>
                <a:spcPts val="600"/>
              </a:spcAft>
              <a:buSzPct val="120000"/>
              <a:buFontTx/>
              <a:buAutoNum type="arabicPeriod"/>
            </a:pPr>
            <a:r>
              <a:rPr lang="en-US" dirty="0" smtClean="0"/>
              <a:t>Consumers pay ODR provider some percentage of the settlement award</a:t>
            </a:r>
          </a:p>
          <a:p>
            <a:pPr marL="342900" indent="-342900">
              <a:spcAft>
                <a:spcPts val="600"/>
              </a:spcAft>
              <a:buSzPct val="120000"/>
              <a:buFontTx/>
              <a:buAutoNum type="arabicPeriod"/>
            </a:pPr>
            <a:r>
              <a:rPr lang="en-US" dirty="0" smtClean="0"/>
              <a:t>Businesses pay the ODR provider some percentage of the settlement award</a:t>
            </a:r>
          </a:p>
          <a:p>
            <a:pPr marL="342900" indent="-342900">
              <a:spcAft>
                <a:spcPts val="600"/>
              </a:spcAft>
              <a:buSzPct val="120000"/>
              <a:buFont typeface="+mj-lt"/>
              <a:buAutoNum type="arabicPeriod" startAt="3"/>
            </a:pPr>
            <a:r>
              <a:rPr lang="en-US" dirty="0" smtClean="0"/>
              <a:t>Consumers pay the ODR provider a flat fee for use of the system</a:t>
            </a:r>
          </a:p>
          <a:p>
            <a:pPr marL="342900" indent="-342900">
              <a:spcAft>
                <a:spcPts val="600"/>
              </a:spcAft>
              <a:buSzPct val="120000"/>
              <a:buFont typeface="+mj-lt"/>
              <a:buAutoNum type="arabicPeriod" startAt="3"/>
            </a:pPr>
            <a:r>
              <a:rPr lang="en-US" dirty="0" smtClean="0"/>
              <a:t>Businesses pay the ODR provider a flat fee for use of the ODR system</a:t>
            </a:r>
          </a:p>
          <a:p>
            <a:pPr marL="342900" indent="-342900">
              <a:spcAft>
                <a:spcPts val="600"/>
              </a:spcAft>
              <a:buSzPct val="120000"/>
              <a:buFont typeface="+mj-lt"/>
              <a:buAutoNum type="arabicPeriod" startAt="3"/>
            </a:pPr>
            <a:r>
              <a:rPr lang="en-US" dirty="0" smtClean="0"/>
              <a:t>Consumers pay the ODR provider some percentage of the original transaction value</a:t>
            </a:r>
          </a:p>
          <a:p>
            <a:pPr marL="342900" indent="-342900">
              <a:spcAft>
                <a:spcPts val="600"/>
              </a:spcAft>
              <a:buSzPct val="120000"/>
              <a:buFont typeface="+mj-lt"/>
              <a:buAutoNum type="arabicPeriod" startAt="3"/>
            </a:pPr>
            <a:r>
              <a:rPr lang="en-US" dirty="0" smtClean="0"/>
              <a:t>ODR is free to both consumers and businesses</a:t>
            </a:r>
          </a:p>
          <a:p>
            <a:pPr marL="342900" indent="-342900">
              <a:spcAft>
                <a:spcPts val="600"/>
              </a:spcAft>
              <a:buSzPct val="120000"/>
              <a:buFont typeface="+mj-lt"/>
              <a:buAutoNum type="arabicPeriod" startAt="3"/>
            </a:pPr>
            <a:r>
              <a:rPr lang="en-US" dirty="0" smtClean="0"/>
              <a:t>Businesses pay the ODR provider some percentage of the original transaction value</a:t>
            </a:r>
          </a:p>
          <a:p>
            <a:pPr marL="342900" indent="-342900">
              <a:spcAft>
                <a:spcPts val="600"/>
              </a:spcAft>
              <a:buSzPct val="120000"/>
              <a:buFont typeface="+mj-lt"/>
              <a:buAutoNum type="arabicPeriod" startAt="3"/>
            </a:pPr>
            <a:r>
              <a:rPr lang="en-US" dirty="0" smtClean="0"/>
              <a:t>ODR is completely funded by the national government</a:t>
            </a:r>
          </a:p>
          <a:p>
            <a:pPr marL="342900" indent="-342900">
              <a:spcAft>
                <a:spcPts val="600"/>
              </a:spcAft>
              <a:buSzPct val="120000"/>
              <a:buFont typeface="+mj-lt"/>
              <a:buAutoNum type="arabicPeriod" startAt="3"/>
            </a:pPr>
            <a:r>
              <a:rPr lang="en-US" dirty="0" smtClean="0"/>
              <a:t>ODR is free for businesses</a:t>
            </a:r>
          </a:p>
          <a:p>
            <a:pPr marL="342900" indent="-342900">
              <a:spcAft>
                <a:spcPts val="600"/>
              </a:spcAft>
              <a:buSzPct val="120000"/>
            </a:pPr>
            <a:endParaRPr lang="en-US" dirty="0" smtClean="0"/>
          </a:p>
          <a:p>
            <a:pPr marL="342900" lvl="0" indent="-342900">
              <a:spcAft>
                <a:spcPts val="600"/>
              </a:spcAft>
              <a:buSzPct val="120000"/>
            </a:pPr>
            <a:endParaRPr lang="en-US" dirty="0" smtClean="0"/>
          </a:p>
          <a:p>
            <a:pPr marL="342900" indent="-342900">
              <a:spcAft>
                <a:spcPts val="600"/>
              </a:spcAft>
              <a:buSzPct val="120000"/>
            </a:pPr>
            <a:endParaRPr lang="en-US" dirty="0" smtClean="0"/>
          </a:p>
          <a:p>
            <a:pPr marL="342900" lvl="0" indent="-342900">
              <a:spcAft>
                <a:spcPts val="600"/>
              </a:spcAft>
              <a:buSzPct val="120000"/>
            </a:pPr>
            <a:endParaRPr lang="en-US" dirty="0"/>
          </a:p>
        </p:txBody>
      </p:sp>
      <p:sp>
        <p:nvSpPr>
          <p:cNvPr id="11" name="TextBox 10"/>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Consumer Protection Entity Survey, Compiled  4/20/2012; 20 respondents</a:t>
            </a:r>
            <a:endParaRPr lang="en-US" sz="1200" i="1" dirty="0">
              <a:solidFill>
                <a:schemeClr val="bg1"/>
              </a:solidFill>
            </a:endParaRPr>
          </a:p>
        </p:txBody>
      </p:sp>
      <p:sp>
        <p:nvSpPr>
          <p:cNvPr id="7" name="Slide Number Placeholder 6"/>
          <p:cNvSpPr>
            <a:spLocks noGrp="1"/>
          </p:cNvSpPr>
          <p:nvPr>
            <p:ph type="sldNum" sz="quarter" idx="12"/>
          </p:nvPr>
        </p:nvSpPr>
        <p:spPr/>
        <p:txBody>
          <a:bodyPr/>
          <a:lstStyle/>
          <a:p>
            <a:fld id="{DE6670D6-F1EF-4E4E-BE9C-5D8B6D21C5F5}" type="slidenum">
              <a:rPr lang="en-US" smtClean="0"/>
              <a:pPr/>
              <a:t>69</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7</a:t>
            </a:fld>
            <a:endParaRPr lang="en-US"/>
          </a:p>
        </p:txBody>
      </p:sp>
      <p:sp>
        <p:nvSpPr>
          <p:cNvPr id="30" name="TextBox 29"/>
          <p:cNvSpPr txBox="1"/>
          <p:nvPr/>
        </p:nvSpPr>
        <p:spPr>
          <a:xfrm>
            <a:off x="2286000" y="318650"/>
            <a:ext cx="4572000" cy="400110"/>
          </a:xfrm>
          <a:prstGeom prst="rect">
            <a:avLst/>
          </a:prstGeom>
          <a:noFill/>
          <a:ln>
            <a:noFill/>
          </a:ln>
        </p:spPr>
        <p:txBody>
          <a:bodyPr wrap="square" rtlCol="0">
            <a:spAutoFit/>
          </a:bodyPr>
          <a:lstStyle/>
          <a:p>
            <a:pPr algn="ctr"/>
            <a:r>
              <a:rPr lang="en-US" sz="2000" b="1" dirty="0" smtClean="0"/>
              <a:t>Presentation Contents </a:t>
            </a:r>
            <a:endParaRPr lang="en-US" sz="2000" b="1" dirty="0"/>
          </a:p>
        </p:txBody>
      </p:sp>
      <p:pic>
        <p:nvPicPr>
          <p:cNvPr id="16" name="Picture 4" descr="https://encrypted-tbn0.google.com/images?q=tbn:ANd9GcSiDFRDZlonrpHIFEB4IuYaqF_8UUVR1VSln4G_gVwEj9tpsx1y"/>
          <p:cNvPicPr>
            <a:picLocks noChangeAspect="1" noChangeArrowheads="1"/>
          </p:cNvPicPr>
          <p:nvPr/>
        </p:nvPicPr>
        <p:blipFill>
          <a:blip r:embed="rId3" cstate="print"/>
          <a:srcRect/>
          <a:stretch>
            <a:fillRect/>
          </a:stretch>
        </p:blipFill>
        <p:spPr bwMode="auto">
          <a:xfrm>
            <a:off x="7924800" y="5411194"/>
            <a:ext cx="1066799" cy="909099"/>
          </a:xfrm>
          <a:prstGeom prst="rect">
            <a:avLst/>
          </a:prstGeom>
          <a:noFill/>
        </p:spPr>
      </p:pic>
      <p:sp>
        <p:nvSpPr>
          <p:cNvPr id="17" name="TextBox 16"/>
          <p:cNvSpPr txBox="1"/>
          <p:nvPr/>
        </p:nvSpPr>
        <p:spPr>
          <a:xfrm>
            <a:off x="1828800" y="1867748"/>
            <a:ext cx="4724400" cy="338554"/>
          </a:xfrm>
          <a:prstGeom prst="rect">
            <a:avLst/>
          </a:prstGeom>
          <a:solidFill>
            <a:schemeClr val="bg1"/>
          </a:solidFill>
        </p:spPr>
        <p:txBody>
          <a:bodyPr wrap="square" rtlCol="0">
            <a:spAutoFit/>
          </a:bodyPr>
          <a:lstStyle/>
          <a:p>
            <a:r>
              <a:rPr lang="en-US" sz="1600" dirty="0" smtClean="0"/>
              <a:t>Relevant Background </a:t>
            </a:r>
            <a:endParaRPr lang="en-US" sz="1600" dirty="0"/>
          </a:p>
        </p:txBody>
      </p:sp>
      <p:sp>
        <p:nvSpPr>
          <p:cNvPr id="31" name="TextBox 30"/>
          <p:cNvSpPr txBox="1"/>
          <p:nvPr/>
        </p:nvSpPr>
        <p:spPr>
          <a:xfrm>
            <a:off x="1828800" y="2981666"/>
            <a:ext cx="4727448" cy="338554"/>
          </a:xfrm>
          <a:prstGeom prst="rect">
            <a:avLst/>
          </a:prstGeom>
          <a:solidFill>
            <a:schemeClr val="bg1"/>
          </a:solidFill>
        </p:spPr>
        <p:txBody>
          <a:bodyPr wrap="square" rtlCol="0">
            <a:spAutoFit/>
          </a:bodyPr>
          <a:lstStyle/>
          <a:p>
            <a:r>
              <a:rPr lang="en-US" sz="1600" dirty="0" smtClean="0"/>
              <a:t>Key Findings</a:t>
            </a:r>
            <a:endParaRPr lang="en-US" sz="1600" dirty="0"/>
          </a:p>
        </p:txBody>
      </p:sp>
      <p:sp>
        <p:nvSpPr>
          <p:cNvPr id="32" name="TextBox 31"/>
          <p:cNvSpPr txBox="1"/>
          <p:nvPr/>
        </p:nvSpPr>
        <p:spPr>
          <a:xfrm>
            <a:off x="1828800" y="3538625"/>
            <a:ext cx="4724400" cy="338554"/>
          </a:xfrm>
          <a:prstGeom prst="rect">
            <a:avLst/>
          </a:prstGeom>
          <a:solidFill>
            <a:schemeClr val="bg1"/>
          </a:solidFill>
        </p:spPr>
        <p:txBody>
          <a:bodyPr wrap="square" rtlCol="0">
            <a:spAutoFit/>
          </a:bodyPr>
          <a:lstStyle/>
          <a:p>
            <a:r>
              <a:rPr lang="en-US" sz="1600" dirty="0" smtClean="0"/>
              <a:t>Recommendations</a:t>
            </a:r>
            <a:endParaRPr lang="en-US" sz="1600" dirty="0"/>
          </a:p>
        </p:txBody>
      </p:sp>
      <p:sp>
        <p:nvSpPr>
          <p:cNvPr id="33" name="TextBox 32"/>
          <p:cNvSpPr txBox="1"/>
          <p:nvPr/>
        </p:nvSpPr>
        <p:spPr>
          <a:xfrm>
            <a:off x="1828800" y="4095584"/>
            <a:ext cx="4724400" cy="338554"/>
          </a:xfrm>
          <a:prstGeom prst="rect">
            <a:avLst/>
          </a:prstGeom>
          <a:solidFill>
            <a:schemeClr val="bg1"/>
          </a:solidFill>
        </p:spPr>
        <p:txBody>
          <a:bodyPr wrap="square" rtlCol="0">
            <a:spAutoFit/>
          </a:bodyPr>
          <a:lstStyle/>
          <a:p>
            <a:r>
              <a:rPr lang="en-US" sz="1600" dirty="0" smtClean="0"/>
              <a:t>Implications for Stakeholders</a:t>
            </a:r>
            <a:endParaRPr lang="en-US" sz="1600" dirty="0"/>
          </a:p>
        </p:txBody>
      </p:sp>
      <p:sp>
        <p:nvSpPr>
          <p:cNvPr id="34" name="TextBox 33"/>
          <p:cNvSpPr txBox="1"/>
          <p:nvPr/>
        </p:nvSpPr>
        <p:spPr>
          <a:xfrm>
            <a:off x="1828800" y="1310789"/>
            <a:ext cx="4724400" cy="338554"/>
          </a:xfrm>
          <a:prstGeom prst="rect">
            <a:avLst/>
          </a:prstGeom>
          <a:solidFill>
            <a:schemeClr val="bg1"/>
          </a:solidFill>
        </p:spPr>
        <p:txBody>
          <a:bodyPr wrap="square" rtlCol="0">
            <a:spAutoFit/>
          </a:bodyPr>
          <a:lstStyle/>
          <a:p>
            <a:r>
              <a:rPr lang="en-US" sz="1600" dirty="0" smtClean="0"/>
              <a:t>Executive Summary</a:t>
            </a:r>
            <a:endParaRPr lang="en-US" sz="1600" dirty="0"/>
          </a:p>
        </p:txBody>
      </p:sp>
      <p:sp>
        <p:nvSpPr>
          <p:cNvPr id="35" name="TextBox 34"/>
          <p:cNvSpPr txBox="1"/>
          <p:nvPr/>
        </p:nvSpPr>
        <p:spPr>
          <a:xfrm>
            <a:off x="1828800" y="2424707"/>
            <a:ext cx="4724400" cy="338554"/>
          </a:xfrm>
          <a:prstGeom prst="rect">
            <a:avLst/>
          </a:prstGeom>
          <a:solidFill>
            <a:schemeClr val="bg1"/>
          </a:solidFill>
          <a:ln>
            <a:solidFill>
              <a:schemeClr val="tx1"/>
            </a:solidFill>
            <a:prstDash val="lgDash"/>
          </a:ln>
        </p:spPr>
        <p:txBody>
          <a:bodyPr wrap="square" rtlCol="0">
            <a:spAutoFit/>
          </a:bodyPr>
          <a:lstStyle/>
          <a:p>
            <a:r>
              <a:rPr lang="en-US" sz="1600" b="1" dirty="0" smtClean="0"/>
              <a:t>Study Design &amp; Methodology</a:t>
            </a:r>
            <a:endParaRPr lang="en-US" sz="1600" b="1" dirty="0"/>
          </a:p>
        </p:txBody>
      </p:sp>
      <p:sp>
        <p:nvSpPr>
          <p:cNvPr id="36" name="TextBox 35"/>
          <p:cNvSpPr txBox="1"/>
          <p:nvPr/>
        </p:nvSpPr>
        <p:spPr>
          <a:xfrm>
            <a:off x="990600" y="1295400"/>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1</a:t>
            </a:r>
            <a:endParaRPr lang="en-US" b="1" dirty="0"/>
          </a:p>
        </p:txBody>
      </p:sp>
      <p:sp>
        <p:nvSpPr>
          <p:cNvPr id="37" name="TextBox 36"/>
          <p:cNvSpPr txBox="1"/>
          <p:nvPr/>
        </p:nvSpPr>
        <p:spPr>
          <a:xfrm>
            <a:off x="990600" y="2409318"/>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3</a:t>
            </a:r>
            <a:endParaRPr lang="en-US" b="1" dirty="0"/>
          </a:p>
        </p:txBody>
      </p:sp>
      <p:sp>
        <p:nvSpPr>
          <p:cNvPr id="38" name="TextBox 37"/>
          <p:cNvSpPr txBox="1"/>
          <p:nvPr/>
        </p:nvSpPr>
        <p:spPr>
          <a:xfrm>
            <a:off x="990600" y="1852359"/>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2</a:t>
            </a:r>
            <a:endParaRPr lang="en-US" b="1" dirty="0"/>
          </a:p>
        </p:txBody>
      </p:sp>
      <p:sp>
        <p:nvSpPr>
          <p:cNvPr id="39" name="TextBox 38"/>
          <p:cNvSpPr txBox="1"/>
          <p:nvPr/>
        </p:nvSpPr>
        <p:spPr>
          <a:xfrm>
            <a:off x="990600" y="2966277"/>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4</a:t>
            </a:r>
            <a:endParaRPr lang="en-US" b="1" dirty="0"/>
          </a:p>
        </p:txBody>
      </p:sp>
      <p:sp>
        <p:nvSpPr>
          <p:cNvPr id="40" name="TextBox 39"/>
          <p:cNvSpPr txBox="1"/>
          <p:nvPr/>
        </p:nvSpPr>
        <p:spPr>
          <a:xfrm>
            <a:off x="990600" y="3523236"/>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5</a:t>
            </a:r>
            <a:endParaRPr lang="en-US" b="1" dirty="0"/>
          </a:p>
        </p:txBody>
      </p:sp>
      <p:sp>
        <p:nvSpPr>
          <p:cNvPr id="41" name="TextBox 40"/>
          <p:cNvSpPr txBox="1"/>
          <p:nvPr/>
        </p:nvSpPr>
        <p:spPr>
          <a:xfrm>
            <a:off x="990600" y="4080195"/>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6</a:t>
            </a:r>
            <a:endParaRPr lang="en-US" b="1" dirty="0"/>
          </a:p>
        </p:txBody>
      </p:sp>
      <p:sp>
        <p:nvSpPr>
          <p:cNvPr id="42" name="TextBox 41"/>
          <p:cNvSpPr txBox="1"/>
          <p:nvPr/>
        </p:nvSpPr>
        <p:spPr>
          <a:xfrm>
            <a:off x="1828800" y="4652546"/>
            <a:ext cx="4724400" cy="338554"/>
          </a:xfrm>
          <a:prstGeom prst="rect">
            <a:avLst/>
          </a:prstGeom>
          <a:solidFill>
            <a:schemeClr val="bg1"/>
          </a:solidFill>
        </p:spPr>
        <p:txBody>
          <a:bodyPr wrap="square" rtlCol="0">
            <a:spAutoFit/>
          </a:bodyPr>
          <a:lstStyle/>
          <a:p>
            <a:r>
              <a:rPr lang="en-US" sz="1600" dirty="0" smtClean="0"/>
              <a:t>Appendices </a:t>
            </a:r>
            <a:endParaRPr lang="en-US" sz="1600" dirty="0"/>
          </a:p>
        </p:txBody>
      </p:sp>
      <p:sp>
        <p:nvSpPr>
          <p:cNvPr id="43" name="TextBox 42"/>
          <p:cNvSpPr txBox="1"/>
          <p:nvPr/>
        </p:nvSpPr>
        <p:spPr>
          <a:xfrm>
            <a:off x="990600" y="4637157"/>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7</a:t>
            </a:r>
            <a:endParaRPr lang="en-US" b="1"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155448"/>
            <a:ext cx="7927848" cy="704088"/>
          </a:xfrm>
        </p:spPr>
        <p:txBody>
          <a:bodyPr>
            <a:noAutofit/>
          </a:bodyPr>
          <a:lstStyle/>
          <a:p>
            <a:r>
              <a:rPr lang="en-US" sz="2000" b="1" dirty="0" smtClean="0"/>
              <a:t>Transparency: Ensuring that Information on ODR Procedural Rules and Applicable Laws is Shared with Consumers is the Most Important Step in Making an ODR System “Transparent”*</a:t>
            </a:r>
            <a:endParaRPr lang="en-US" sz="2000" b="1" dirty="0"/>
          </a:p>
        </p:txBody>
      </p:sp>
      <p:sp>
        <p:nvSpPr>
          <p:cNvPr id="10" name="TextBox 9"/>
          <p:cNvSpPr txBox="1"/>
          <p:nvPr/>
        </p:nvSpPr>
        <p:spPr>
          <a:xfrm>
            <a:off x="228600" y="5953780"/>
            <a:ext cx="8686800" cy="523220"/>
          </a:xfrm>
          <a:prstGeom prst="rect">
            <a:avLst/>
          </a:prstGeom>
          <a:noFill/>
        </p:spPr>
        <p:txBody>
          <a:bodyPr wrap="square" rtlCol="0">
            <a:spAutoFit/>
          </a:bodyPr>
          <a:lstStyle/>
          <a:p>
            <a:r>
              <a:rPr lang="en-US" sz="1400" i="1" dirty="0" smtClean="0">
                <a:solidFill>
                  <a:srgbClr val="FF0000"/>
                </a:solidFill>
              </a:rPr>
              <a:t>*The ranked list above only reflects the prioritization preferences of respondents who ranked “transparency” as one of the 3 most important design characteristics for an EU-wide ODR system. </a:t>
            </a:r>
            <a:endParaRPr lang="en-US" sz="1400" i="1" dirty="0">
              <a:solidFill>
                <a:srgbClr val="FF0000"/>
              </a:solidFill>
            </a:endParaRPr>
          </a:p>
        </p:txBody>
      </p:sp>
      <p:sp>
        <p:nvSpPr>
          <p:cNvPr id="5" name="TextBox 4"/>
          <p:cNvSpPr txBox="1"/>
          <p:nvPr/>
        </p:nvSpPr>
        <p:spPr>
          <a:xfrm>
            <a:off x="228600" y="1182469"/>
            <a:ext cx="8763000" cy="615553"/>
          </a:xfrm>
          <a:prstGeom prst="rect">
            <a:avLst/>
          </a:prstGeom>
          <a:solidFill>
            <a:schemeClr val="tx2">
              <a:lumMod val="20000"/>
              <a:lumOff val="80000"/>
            </a:schemeClr>
          </a:solidFill>
          <a:ln>
            <a:noFill/>
            <a:prstDash val="sysDash"/>
          </a:ln>
        </p:spPr>
        <p:txBody>
          <a:bodyPr wrap="square" rtlCol="0">
            <a:spAutoFit/>
          </a:bodyPr>
          <a:lstStyle/>
          <a:p>
            <a:r>
              <a:rPr lang="en-US" sz="1700" dirty="0" smtClean="0"/>
              <a:t>Ranked from 1 (most important) to 10 (least important) are the types of information an EU-wide ODR  system should disclose to consumers in order to ensure that the system is </a:t>
            </a:r>
            <a:r>
              <a:rPr lang="en-US" sz="1700" b="1" dirty="0" smtClean="0"/>
              <a:t>TRANSPARENT</a:t>
            </a:r>
            <a:r>
              <a:rPr lang="en-US" sz="1700" dirty="0" smtClean="0"/>
              <a:t>. </a:t>
            </a:r>
            <a:endParaRPr lang="en-US" sz="1700" dirty="0"/>
          </a:p>
        </p:txBody>
      </p:sp>
      <p:sp>
        <p:nvSpPr>
          <p:cNvPr id="6" name="Rectangle 5"/>
          <p:cNvSpPr/>
          <p:nvPr/>
        </p:nvSpPr>
        <p:spPr>
          <a:xfrm>
            <a:off x="457200" y="2042279"/>
            <a:ext cx="8305800" cy="3908762"/>
          </a:xfrm>
          <a:prstGeom prst="rect">
            <a:avLst/>
          </a:prstGeom>
        </p:spPr>
        <p:txBody>
          <a:bodyPr wrap="square">
            <a:spAutoFit/>
          </a:bodyPr>
          <a:lstStyle/>
          <a:p>
            <a:pPr marL="342900" lvl="0" indent="-342900">
              <a:spcAft>
                <a:spcPts val="600"/>
              </a:spcAft>
              <a:buSzPct val="120000"/>
              <a:buAutoNum type="arabicPeriod"/>
            </a:pPr>
            <a:r>
              <a:rPr lang="en-US" dirty="0" smtClean="0"/>
              <a:t>Procedural rules &amp; any other laws which must be followed </a:t>
            </a:r>
          </a:p>
          <a:p>
            <a:pPr marL="342900" indent="-342900">
              <a:spcAft>
                <a:spcPts val="600"/>
              </a:spcAft>
              <a:buSzPct val="120000"/>
              <a:buFontTx/>
              <a:buAutoNum type="arabicPeriod"/>
            </a:pPr>
            <a:r>
              <a:rPr lang="en-US" dirty="0" smtClean="0"/>
              <a:t>Types of disputes covered by the ODR system</a:t>
            </a:r>
          </a:p>
          <a:p>
            <a:pPr marL="342900" indent="-342900">
              <a:spcAft>
                <a:spcPts val="600"/>
              </a:spcAft>
              <a:buSzPct val="120000"/>
              <a:buFontTx/>
              <a:buAutoNum type="arabicPeriod"/>
            </a:pPr>
            <a:r>
              <a:rPr lang="en-US" dirty="0" smtClean="0"/>
              <a:t>Prerequisites for using the ODR system</a:t>
            </a:r>
          </a:p>
          <a:p>
            <a:pPr marL="342900" indent="-342900">
              <a:spcAft>
                <a:spcPts val="600"/>
              </a:spcAft>
              <a:buSzPct val="120000"/>
              <a:buFontTx/>
              <a:buAutoNum type="arabicPeriod"/>
            </a:pPr>
            <a:r>
              <a:rPr lang="en-US" dirty="0" smtClean="0"/>
              <a:t>Disclosure of all funding sources and payment arrangements for the ODR provider</a:t>
            </a:r>
          </a:p>
          <a:p>
            <a:pPr marL="342900" indent="-342900">
              <a:spcAft>
                <a:spcPts val="600"/>
              </a:spcAft>
              <a:buSzPct val="120000"/>
              <a:buFontTx/>
              <a:buAutoNum type="arabicPeriod"/>
            </a:pPr>
            <a:r>
              <a:rPr lang="en-US" dirty="0" smtClean="0"/>
              <a:t>List and profiles of decision-makers</a:t>
            </a:r>
          </a:p>
          <a:p>
            <a:pPr marL="342900" indent="-342900">
              <a:spcAft>
                <a:spcPts val="600"/>
              </a:spcAft>
              <a:buSzPct val="120000"/>
              <a:buFontTx/>
              <a:buAutoNum type="arabicPeriod"/>
            </a:pPr>
            <a:r>
              <a:rPr lang="en-US" dirty="0" smtClean="0"/>
              <a:t>Different options for customizing the ODR process</a:t>
            </a:r>
          </a:p>
          <a:p>
            <a:pPr marL="342900" indent="-342900">
              <a:spcAft>
                <a:spcPts val="600"/>
              </a:spcAft>
              <a:buSzPct val="120000"/>
              <a:buFontTx/>
              <a:buAutoNum type="arabicPeriod"/>
            </a:pPr>
            <a:r>
              <a:rPr lang="en-US" dirty="0" smtClean="0"/>
              <a:t>Binding and nonbinding nature of the final decision/settlement</a:t>
            </a:r>
          </a:p>
          <a:p>
            <a:pPr marL="342900" indent="-342900">
              <a:spcAft>
                <a:spcPts val="600"/>
              </a:spcAft>
              <a:buSzPct val="120000"/>
              <a:buFontTx/>
              <a:buAutoNum type="arabicPeriod"/>
            </a:pPr>
            <a:r>
              <a:rPr lang="en-US" dirty="0" smtClean="0"/>
              <a:t>Costs of different process options to each party	</a:t>
            </a:r>
          </a:p>
          <a:p>
            <a:pPr marL="342900" indent="-342900">
              <a:spcAft>
                <a:spcPts val="600"/>
              </a:spcAft>
              <a:buSzPct val="120000"/>
              <a:buFontTx/>
              <a:buAutoNum type="arabicPeriod"/>
            </a:pPr>
            <a:r>
              <a:rPr lang="en-US" dirty="0" smtClean="0"/>
              <a:t>General information on the ODR provider</a:t>
            </a:r>
          </a:p>
          <a:p>
            <a:pPr marL="342900" indent="-342900">
              <a:spcAft>
                <a:spcPts val="600"/>
              </a:spcAft>
              <a:buSzPct val="120000"/>
              <a:buFontTx/>
              <a:buAutoNum type="arabicPeriod"/>
            </a:pPr>
            <a:r>
              <a:rPr lang="en-US" dirty="0" smtClean="0"/>
              <a:t>Publication of the ODR provider’s past arbitral rulings</a:t>
            </a:r>
          </a:p>
          <a:p>
            <a:pPr marL="342900" lvl="0" indent="-342900">
              <a:spcAft>
                <a:spcPts val="600"/>
              </a:spcAft>
              <a:buSzPct val="120000"/>
              <a:buAutoNum type="arabicPeriod"/>
            </a:pPr>
            <a:endParaRPr lang="en-US" dirty="0"/>
          </a:p>
        </p:txBody>
      </p:sp>
      <p:sp>
        <p:nvSpPr>
          <p:cNvPr id="11" name="TextBox 10"/>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Consumer Protection Entity Survey, Compiled  4/20/2012; 20 respondents</a:t>
            </a:r>
            <a:endParaRPr lang="en-US" sz="1200" i="1" dirty="0">
              <a:solidFill>
                <a:schemeClr val="bg1"/>
              </a:solidFill>
            </a:endParaRPr>
          </a:p>
        </p:txBody>
      </p:sp>
      <p:sp>
        <p:nvSpPr>
          <p:cNvPr id="7" name="Slide Number Placeholder 6"/>
          <p:cNvSpPr>
            <a:spLocks noGrp="1"/>
          </p:cNvSpPr>
          <p:nvPr>
            <p:ph type="sldNum" sz="quarter" idx="12"/>
          </p:nvPr>
        </p:nvSpPr>
        <p:spPr/>
        <p:txBody>
          <a:bodyPr/>
          <a:lstStyle/>
          <a:p>
            <a:fld id="{DE6670D6-F1EF-4E4E-BE9C-5D8B6D21C5F5}" type="slidenum">
              <a:rPr lang="en-US" smtClean="0"/>
              <a:pPr/>
              <a:t>70</a:t>
            </a:fld>
            <a:endParaRPr lang="en-US"/>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159496" cy="704088"/>
          </a:xfrm>
        </p:spPr>
        <p:txBody>
          <a:bodyPr>
            <a:noAutofit/>
          </a:bodyPr>
          <a:lstStyle/>
          <a:p>
            <a:r>
              <a:rPr lang="en-US" sz="2000" b="1" dirty="0" smtClean="0"/>
              <a:t>Enforceability: Ensuring that Decisions are Final and Binding on Both Parties is the Most Important Step in Making an ODR System “Enforceable”*</a:t>
            </a:r>
            <a:endParaRPr lang="en-US" sz="2000" b="1" dirty="0"/>
          </a:p>
        </p:txBody>
      </p:sp>
      <p:sp>
        <p:nvSpPr>
          <p:cNvPr id="10" name="TextBox 9"/>
          <p:cNvSpPr txBox="1"/>
          <p:nvPr/>
        </p:nvSpPr>
        <p:spPr>
          <a:xfrm>
            <a:off x="228600" y="5953780"/>
            <a:ext cx="8763000" cy="523220"/>
          </a:xfrm>
          <a:prstGeom prst="rect">
            <a:avLst/>
          </a:prstGeom>
          <a:noFill/>
        </p:spPr>
        <p:txBody>
          <a:bodyPr wrap="square" rtlCol="0">
            <a:spAutoFit/>
          </a:bodyPr>
          <a:lstStyle/>
          <a:p>
            <a:r>
              <a:rPr lang="en-US" sz="1400" i="1" dirty="0" smtClean="0">
                <a:solidFill>
                  <a:srgbClr val="FF0000"/>
                </a:solidFill>
              </a:rPr>
              <a:t>*The ranked list above only reflects the prioritization preferences of respondents who ranked “enforceability” as one of the 3 most important design characteristics for an EU-wide ODR system. </a:t>
            </a:r>
            <a:endParaRPr lang="en-US" sz="1400" i="1" dirty="0">
              <a:solidFill>
                <a:srgbClr val="FF0000"/>
              </a:solidFill>
            </a:endParaRPr>
          </a:p>
        </p:txBody>
      </p:sp>
      <p:sp>
        <p:nvSpPr>
          <p:cNvPr id="5" name="TextBox 4"/>
          <p:cNvSpPr txBox="1"/>
          <p:nvPr/>
        </p:nvSpPr>
        <p:spPr>
          <a:xfrm>
            <a:off x="228600" y="1182469"/>
            <a:ext cx="8686800" cy="646331"/>
          </a:xfrm>
          <a:prstGeom prst="rect">
            <a:avLst/>
          </a:prstGeom>
          <a:solidFill>
            <a:schemeClr val="tx2">
              <a:lumMod val="20000"/>
              <a:lumOff val="80000"/>
            </a:schemeClr>
          </a:solidFill>
          <a:ln>
            <a:noFill/>
            <a:prstDash val="sysDash"/>
          </a:ln>
        </p:spPr>
        <p:txBody>
          <a:bodyPr wrap="square" rtlCol="0">
            <a:spAutoFit/>
          </a:bodyPr>
          <a:lstStyle/>
          <a:p>
            <a:r>
              <a:rPr lang="en-US" dirty="0" smtClean="0"/>
              <a:t>Ranked from 1 (most important) to 7 (least important) are the elements an EU-wide ODR system should have in order to ensure that the system is </a:t>
            </a:r>
            <a:r>
              <a:rPr lang="en-US" b="1" dirty="0" smtClean="0"/>
              <a:t>ENFORCEABLE</a:t>
            </a:r>
            <a:r>
              <a:rPr lang="en-US" dirty="0" smtClean="0"/>
              <a:t>. </a:t>
            </a:r>
            <a:endParaRPr lang="en-US" dirty="0"/>
          </a:p>
        </p:txBody>
      </p:sp>
      <p:sp>
        <p:nvSpPr>
          <p:cNvPr id="6" name="Rectangle 5"/>
          <p:cNvSpPr/>
          <p:nvPr/>
        </p:nvSpPr>
        <p:spPr>
          <a:xfrm>
            <a:off x="533400" y="2057400"/>
            <a:ext cx="8077200" cy="3600986"/>
          </a:xfrm>
          <a:prstGeom prst="rect">
            <a:avLst/>
          </a:prstGeom>
        </p:spPr>
        <p:txBody>
          <a:bodyPr wrap="square">
            <a:spAutoFit/>
          </a:bodyPr>
          <a:lstStyle/>
          <a:p>
            <a:pPr marL="342900" lvl="0" indent="-342900">
              <a:spcAft>
                <a:spcPts val="600"/>
              </a:spcAft>
              <a:buSzPct val="120000"/>
              <a:buAutoNum type="arabicPeriod"/>
            </a:pPr>
            <a:r>
              <a:rPr lang="en-US" dirty="0" smtClean="0"/>
              <a:t>Decisions are final and binding on both parties</a:t>
            </a:r>
          </a:p>
          <a:p>
            <a:pPr marL="342900" indent="-342900">
              <a:spcAft>
                <a:spcPts val="600"/>
              </a:spcAft>
              <a:buSzPct val="120000"/>
              <a:buFontTx/>
              <a:buAutoNum type="arabicPeriod"/>
            </a:pPr>
            <a:r>
              <a:rPr lang="en-US" dirty="0" smtClean="0"/>
              <a:t>ODR provider can enforce payment of awards</a:t>
            </a:r>
          </a:p>
          <a:p>
            <a:pPr marL="342900" indent="-342900">
              <a:spcAft>
                <a:spcPts val="600"/>
              </a:spcAft>
              <a:buSzPct val="120000"/>
              <a:buFontTx/>
              <a:buAutoNum type="arabicPeriod"/>
            </a:pPr>
            <a:r>
              <a:rPr lang="en-US" dirty="0" smtClean="0"/>
              <a:t>Businesses are required to participate in an ODR resolution process whenever a consumer brings a claim to an ODR provider</a:t>
            </a:r>
          </a:p>
          <a:p>
            <a:pPr marL="342900" indent="-342900">
              <a:spcAft>
                <a:spcPts val="600"/>
              </a:spcAft>
              <a:buSzPct val="120000"/>
              <a:buFontTx/>
              <a:buAutoNum type="arabicPeriod"/>
            </a:pPr>
            <a:r>
              <a:rPr lang="en-US" dirty="0" smtClean="0"/>
              <a:t>After he/she purchases a good from a business, the consumer can still choose to use or no use an ODR process when a dispute arises with that business</a:t>
            </a:r>
          </a:p>
          <a:p>
            <a:pPr marL="342900" indent="-342900">
              <a:spcAft>
                <a:spcPts val="600"/>
              </a:spcAft>
              <a:buSzPct val="120000"/>
              <a:buFontTx/>
              <a:buAutoNum type="arabicPeriod"/>
            </a:pPr>
            <a:r>
              <a:rPr lang="en-US" dirty="0" smtClean="0"/>
              <a:t>Decisions may be appealed outside of the ODR system through a national judicial system</a:t>
            </a:r>
          </a:p>
          <a:p>
            <a:pPr marL="342900" indent="-342900">
              <a:spcAft>
                <a:spcPts val="600"/>
              </a:spcAft>
              <a:buSzPct val="120000"/>
              <a:buFontTx/>
              <a:buAutoNum type="arabicPeriod"/>
            </a:pPr>
            <a:r>
              <a:rPr lang="en-US" dirty="0" smtClean="0"/>
              <a:t>Decisions may be appealed within the ODR system</a:t>
            </a:r>
          </a:p>
          <a:p>
            <a:pPr marL="342900" indent="-342900">
              <a:spcAft>
                <a:spcPts val="600"/>
              </a:spcAft>
              <a:buSzPct val="120000"/>
              <a:buFontTx/>
              <a:buAutoNum type="arabicPeriod"/>
            </a:pPr>
            <a:r>
              <a:rPr lang="en-US" dirty="0" smtClean="0"/>
              <a:t>After he/she purchases a good from a business, the consumer is required to participate in an ODR process if a dispute arises with that business</a:t>
            </a:r>
          </a:p>
        </p:txBody>
      </p:sp>
      <p:sp>
        <p:nvSpPr>
          <p:cNvPr id="9" name="TextBox 8"/>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Consumer Protection Entity Survey, Compiled  4/20/2012; 20 respondents</a:t>
            </a:r>
            <a:endParaRPr lang="en-US" sz="1200" i="1" dirty="0">
              <a:solidFill>
                <a:schemeClr val="bg1"/>
              </a:solidFill>
            </a:endParaRPr>
          </a:p>
        </p:txBody>
      </p:sp>
      <p:sp>
        <p:nvSpPr>
          <p:cNvPr id="7" name="Slide Number Placeholder 6"/>
          <p:cNvSpPr>
            <a:spLocks noGrp="1"/>
          </p:cNvSpPr>
          <p:nvPr>
            <p:ph type="sldNum" sz="quarter" idx="12"/>
          </p:nvPr>
        </p:nvSpPr>
        <p:spPr/>
        <p:txBody>
          <a:bodyPr/>
          <a:lstStyle/>
          <a:p>
            <a:fld id="{DE6670D6-F1EF-4E4E-BE9C-5D8B6D21C5F5}" type="slidenum">
              <a:rPr lang="en-US" smtClean="0"/>
              <a:pPr/>
              <a:t>71</a:t>
            </a:fld>
            <a:endParaRPr lang="en-US"/>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155448"/>
            <a:ext cx="7927848" cy="704088"/>
          </a:xfrm>
        </p:spPr>
        <p:txBody>
          <a:bodyPr>
            <a:normAutofit/>
          </a:bodyPr>
          <a:lstStyle/>
          <a:p>
            <a:r>
              <a:rPr lang="en-US" sz="2000" b="1" dirty="0" smtClean="0"/>
              <a:t>Efficiency: Ensuring that the ODR System is Easy to Use is the Most Important Step in Making an ODR System “Efficient”*</a:t>
            </a:r>
            <a:endParaRPr lang="en-US" sz="2000" b="1" dirty="0"/>
          </a:p>
        </p:txBody>
      </p:sp>
      <p:sp>
        <p:nvSpPr>
          <p:cNvPr id="10" name="TextBox 9"/>
          <p:cNvSpPr txBox="1"/>
          <p:nvPr/>
        </p:nvSpPr>
        <p:spPr>
          <a:xfrm>
            <a:off x="228600" y="5953780"/>
            <a:ext cx="8763000" cy="523220"/>
          </a:xfrm>
          <a:prstGeom prst="rect">
            <a:avLst/>
          </a:prstGeom>
          <a:noFill/>
        </p:spPr>
        <p:txBody>
          <a:bodyPr wrap="square" rtlCol="0">
            <a:spAutoFit/>
          </a:bodyPr>
          <a:lstStyle/>
          <a:p>
            <a:r>
              <a:rPr lang="en-US" sz="1400" i="1" dirty="0" smtClean="0">
                <a:solidFill>
                  <a:srgbClr val="FF0000"/>
                </a:solidFill>
              </a:rPr>
              <a:t>*The ranked list above only reflects the prioritization preferences of respondents who ranked “efficiency” as one of the 3 most important design characteristics for an EU-wide ODR system. </a:t>
            </a:r>
            <a:endParaRPr lang="en-US" sz="1400" i="1" dirty="0">
              <a:solidFill>
                <a:srgbClr val="FF0000"/>
              </a:solidFill>
            </a:endParaRPr>
          </a:p>
        </p:txBody>
      </p:sp>
      <p:sp>
        <p:nvSpPr>
          <p:cNvPr id="5" name="TextBox 4"/>
          <p:cNvSpPr txBox="1"/>
          <p:nvPr/>
        </p:nvSpPr>
        <p:spPr>
          <a:xfrm>
            <a:off x="228600" y="1182469"/>
            <a:ext cx="8686800" cy="646331"/>
          </a:xfrm>
          <a:prstGeom prst="rect">
            <a:avLst/>
          </a:prstGeom>
          <a:solidFill>
            <a:schemeClr val="tx2">
              <a:lumMod val="20000"/>
              <a:lumOff val="80000"/>
            </a:schemeClr>
          </a:solidFill>
          <a:ln>
            <a:noFill/>
            <a:prstDash val="sysDash"/>
          </a:ln>
        </p:spPr>
        <p:txBody>
          <a:bodyPr wrap="square" rtlCol="0">
            <a:spAutoFit/>
          </a:bodyPr>
          <a:lstStyle/>
          <a:p>
            <a:r>
              <a:rPr lang="en-US" dirty="0" smtClean="0"/>
              <a:t>Ranked from 1 (most important) to 10 (least important) are the elements an EU-wide ODR system should have in order to ensure that the system is </a:t>
            </a:r>
            <a:r>
              <a:rPr lang="en-US" b="1" dirty="0" smtClean="0"/>
              <a:t>EFFICIENT</a:t>
            </a:r>
            <a:r>
              <a:rPr lang="en-US" dirty="0" smtClean="0"/>
              <a:t>. </a:t>
            </a:r>
            <a:endParaRPr lang="en-US" dirty="0"/>
          </a:p>
        </p:txBody>
      </p:sp>
      <p:sp>
        <p:nvSpPr>
          <p:cNvPr id="6" name="Rectangle 5"/>
          <p:cNvSpPr/>
          <p:nvPr/>
        </p:nvSpPr>
        <p:spPr>
          <a:xfrm>
            <a:off x="457200" y="1981200"/>
            <a:ext cx="8229600" cy="4185761"/>
          </a:xfrm>
          <a:prstGeom prst="rect">
            <a:avLst/>
          </a:prstGeom>
        </p:spPr>
        <p:txBody>
          <a:bodyPr wrap="square">
            <a:spAutoFit/>
          </a:bodyPr>
          <a:lstStyle/>
          <a:p>
            <a:pPr marL="342900" lvl="0" indent="-342900">
              <a:spcAft>
                <a:spcPts val="600"/>
              </a:spcAft>
              <a:buSzPct val="120000"/>
              <a:buAutoNum type="arabicPeriod"/>
            </a:pPr>
            <a:r>
              <a:rPr lang="en-US" dirty="0" smtClean="0"/>
              <a:t>ODR system is easy to use</a:t>
            </a:r>
          </a:p>
          <a:p>
            <a:pPr marL="342900" indent="-342900">
              <a:spcAft>
                <a:spcPts val="600"/>
              </a:spcAft>
              <a:buSzPct val="120000"/>
              <a:buFontTx/>
              <a:buAutoNum type="arabicPeriod"/>
            </a:pPr>
            <a:r>
              <a:rPr lang="en-US" dirty="0" smtClean="0"/>
              <a:t>ODR system may be customized according to the nature of the dispute</a:t>
            </a:r>
          </a:p>
          <a:p>
            <a:pPr marL="342900" indent="-342900">
              <a:spcAft>
                <a:spcPts val="600"/>
              </a:spcAft>
              <a:buSzPct val="120000"/>
              <a:buFontTx/>
              <a:buAutoNum type="arabicPeriod"/>
            </a:pPr>
            <a:r>
              <a:rPr lang="en-US" dirty="0" smtClean="0"/>
              <a:t>ODR system provides speedy resolutions</a:t>
            </a:r>
          </a:p>
          <a:p>
            <a:pPr marL="342900" indent="-342900">
              <a:spcAft>
                <a:spcPts val="600"/>
              </a:spcAft>
              <a:buSzPct val="120000"/>
              <a:buFontTx/>
              <a:buAutoNum type="arabicPeriod"/>
            </a:pPr>
            <a:r>
              <a:rPr lang="en-US" dirty="0" smtClean="0"/>
              <a:t>ODR system is scalable for increases in claim quantity or diversity</a:t>
            </a:r>
          </a:p>
          <a:p>
            <a:pPr marL="342900" indent="-342900">
              <a:spcAft>
                <a:spcPts val="600"/>
              </a:spcAft>
              <a:buSzPct val="120000"/>
              <a:buFontTx/>
              <a:buAutoNum type="arabicPeriod"/>
            </a:pPr>
            <a:r>
              <a:rPr lang="en-US" dirty="0" smtClean="0"/>
              <a:t>Negotiation between parties is facilitated by a neutral party provided by the ODR provider</a:t>
            </a:r>
          </a:p>
          <a:p>
            <a:pPr marL="342900" indent="-342900">
              <a:spcAft>
                <a:spcPts val="600"/>
              </a:spcAft>
              <a:buSzPct val="120000"/>
              <a:buFontTx/>
              <a:buAutoNum type="arabicPeriod"/>
            </a:pPr>
            <a:r>
              <a:rPr lang="en-US" dirty="0" smtClean="0"/>
              <a:t>Option for formal legal representation (lawyers allowed, but not required)</a:t>
            </a:r>
          </a:p>
          <a:p>
            <a:pPr marL="342900" indent="-342900">
              <a:spcAft>
                <a:spcPts val="600"/>
              </a:spcAft>
              <a:buSzPct val="120000"/>
              <a:buFontTx/>
              <a:buAutoNum type="arabicPeriod"/>
            </a:pPr>
            <a:r>
              <a:rPr lang="en-US" dirty="0" smtClean="0"/>
              <a:t>Includes predetermined dispute categories</a:t>
            </a:r>
          </a:p>
          <a:p>
            <a:pPr marL="342900" indent="-342900">
              <a:spcAft>
                <a:spcPts val="600"/>
              </a:spcAft>
              <a:buSzPct val="120000"/>
              <a:buFontTx/>
              <a:buAutoNum type="arabicPeriod"/>
            </a:pPr>
            <a:r>
              <a:rPr lang="en-US" dirty="0" smtClean="0"/>
              <a:t>Automated negotiation between parties (i.e. no neutral third party involved)</a:t>
            </a:r>
          </a:p>
          <a:p>
            <a:pPr marL="342900" indent="-342900">
              <a:spcAft>
                <a:spcPts val="600"/>
              </a:spcAft>
              <a:buSzPct val="120000"/>
              <a:buFontTx/>
              <a:buAutoNum type="arabicPeriod"/>
            </a:pPr>
            <a:r>
              <a:rPr lang="en-US" dirty="0" smtClean="0"/>
              <a:t>Includes predetermined solution options</a:t>
            </a:r>
          </a:p>
          <a:p>
            <a:pPr marL="342900" indent="-342900">
              <a:spcAft>
                <a:spcPts val="600"/>
              </a:spcAft>
              <a:buSzPct val="120000"/>
              <a:buFontTx/>
              <a:buAutoNum type="arabicPeriod"/>
            </a:pPr>
            <a:r>
              <a:rPr lang="en-US" dirty="0" smtClean="0"/>
              <a:t>Prohibition against formal legal representation ( no lawyers allowed)</a:t>
            </a:r>
          </a:p>
          <a:p>
            <a:pPr marL="342900" lvl="0" indent="-342900">
              <a:spcAft>
                <a:spcPts val="600"/>
              </a:spcAft>
              <a:buSzPct val="120000"/>
              <a:buAutoNum type="arabicPeriod"/>
            </a:pPr>
            <a:endParaRPr lang="en-US" dirty="0"/>
          </a:p>
        </p:txBody>
      </p:sp>
      <p:sp>
        <p:nvSpPr>
          <p:cNvPr id="9" name="TextBox 8"/>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Consumer Protection Entity Survey, Compiled  4/20/2012; 20 respondents</a:t>
            </a:r>
            <a:endParaRPr lang="en-US" sz="1200" i="1" dirty="0">
              <a:solidFill>
                <a:schemeClr val="bg1"/>
              </a:solidFill>
            </a:endParaRPr>
          </a:p>
        </p:txBody>
      </p:sp>
      <p:sp>
        <p:nvSpPr>
          <p:cNvPr id="7" name="Slide Number Placeholder 6"/>
          <p:cNvSpPr>
            <a:spLocks noGrp="1"/>
          </p:cNvSpPr>
          <p:nvPr>
            <p:ph type="sldNum" sz="quarter" idx="12"/>
          </p:nvPr>
        </p:nvSpPr>
        <p:spPr/>
        <p:txBody>
          <a:bodyPr/>
          <a:lstStyle/>
          <a:p>
            <a:fld id="{DE6670D6-F1EF-4E4E-BE9C-5D8B6D21C5F5}" type="slidenum">
              <a:rPr lang="en-US" smtClean="0"/>
              <a:pPr/>
              <a:t>72</a:t>
            </a:fld>
            <a:endParaRPr lang="en-US"/>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6670D6-F1EF-4E4E-BE9C-5D8B6D21C5F5}" type="slidenum">
              <a:rPr lang="en-US" smtClean="0"/>
              <a:pPr/>
              <a:t>73</a:t>
            </a:fld>
            <a:endParaRPr lang="en-US"/>
          </a:p>
        </p:txBody>
      </p:sp>
      <p:sp>
        <p:nvSpPr>
          <p:cNvPr id="6" name="Slide Number Placeholder 3"/>
          <p:cNvSpPr txBox="1">
            <a:spLocks/>
          </p:cNvSpPr>
          <p:nvPr/>
        </p:nvSpPr>
        <p:spPr>
          <a:xfrm>
            <a:off x="8534400" y="6464300"/>
            <a:ext cx="5334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DE6670D6-F1EF-4E4E-BE9C-5D8B6D21C5F5}" type="slidenum">
              <a:rPr kumimoji="0" 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3"/>
          <p:cNvSpPr txBox="1">
            <a:spLocks/>
          </p:cNvSpPr>
          <p:nvPr/>
        </p:nvSpPr>
        <p:spPr>
          <a:xfrm>
            <a:off x="8534400" y="6464300"/>
            <a:ext cx="5334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DE6670D6-F1EF-4E4E-BE9C-5D8B6D21C5F5}" type="slidenum">
              <a:rPr kumimoji="0" 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9" name="Rectangle 8"/>
          <p:cNvSpPr/>
          <p:nvPr/>
        </p:nvSpPr>
        <p:spPr>
          <a:xfrm>
            <a:off x="2590800" y="838200"/>
            <a:ext cx="5638800" cy="4154984"/>
          </a:xfrm>
          <a:prstGeom prst="rect">
            <a:avLst/>
          </a:prstGeom>
        </p:spPr>
        <p:txBody>
          <a:bodyPr wrap="square">
            <a:spAutoFit/>
          </a:bodyPr>
          <a:lstStyle/>
          <a:p>
            <a:endParaRPr lang="en-US" cap="small" dirty="0" smtClean="0"/>
          </a:p>
          <a:p>
            <a:r>
              <a:rPr lang="en-US" sz="2400" b="1" cap="small" dirty="0" smtClean="0"/>
              <a:t>Appendix 5: Survey Results Analysis: ADR Providers</a:t>
            </a:r>
          </a:p>
          <a:p>
            <a:endParaRPr lang="en-US" cap="small" dirty="0" smtClean="0"/>
          </a:p>
          <a:p>
            <a:r>
              <a:rPr lang="en-US" u="sng" cap="small" dirty="0" smtClean="0"/>
              <a:t>Contents</a:t>
            </a:r>
            <a:r>
              <a:rPr lang="en-US" cap="small" dirty="0" smtClean="0"/>
              <a:t> </a:t>
            </a:r>
          </a:p>
          <a:p>
            <a:pPr>
              <a:buFont typeface="Arial" pitchFamily="34" charset="0"/>
              <a:buChar char="•"/>
            </a:pPr>
            <a:r>
              <a:rPr lang="en-US" cap="small" dirty="0" smtClean="0"/>
              <a:t> Methodology </a:t>
            </a:r>
          </a:p>
          <a:p>
            <a:pPr>
              <a:buFont typeface="Arial" pitchFamily="34" charset="0"/>
              <a:buChar char="•"/>
            </a:pPr>
            <a:r>
              <a:rPr lang="en-US" cap="small" dirty="0" smtClean="0"/>
              <a:t> Respondent Profile </a:t>
            </a:r>
          </a:p>
          <a:p>
            <a:pPr>
              <a:buFont typeface="Arial" pitchFamily="34" charset="0"/>
              <a:buChar char="•"/>
            </a:pPr>
            <a:r>
              <a:rPr lang="en-US" cap="small" dirty="0" smtClean="0"/>
              <a:t> Current Solutions </a:t>
            </a:r>
          </a:p>
          <a:p>
            <a:pPr>
              <a:buFont typeface="Arial" pitchFamily="34" charset="0"/>
              <a:buChar char="•"/>
            </a:pPr>
            <a:r>
              <a:rPr lang="en-US" cap="small" dirty="0" smtClean="0"/>
              <a:t> Familiarity with and Perceptions of ODR </a:t>
            </a:r>
          </a:p>
          <a:p>
            <a:pPr>
              <a:buFont typeface="Arial" pitchFamily="34" charset="0"/>
              <a:buChar char="•"/>
            </a:pPr>
            <a:r>
              <a:rPr lang="en-US" cap="small" dirty="0" smtClean="0"/>
              <a:t> Existing ODR</a:t>
            </a:r>
          </a:p>
          <a:p>
            <a:pPr>
              <a:buFont typeface="Arial" pitchFamily="34" charset="0"/>
              <a:buChar char="•"/>
            </a:pPr>
            <a:r>
              <a:rPr lang="en-US" cap="small" dirty="0" smtClean="0"/>
              <a:t> Capacity to Implement ODR </a:t>
            </a:r>
          </a:p>
          <a:p>
            <a:pPr>
              <a:buFont typeface="Arial" pitchFamily="34" charset="0"/>
              <a:buChar char="•"/>
            </a:pPr>
            <a:r>
              <a:rPr lang="en-US" cap="small" dirty="0" smtClean="0"/>
              <a:t> Design Priorities </a:t>
            </a:r>
          </a:p>
          <a:p>
            <a:pPr>
              <a:buFont typeface="Arial" pitchFamily="34" charset="0"/>
              <a:buChar char="•"/>
            </a:pPr>
            <a:r>
              <a:rPr lang="en-US" cap="small" dirty="0" smtClean="0"/>
              <a:t> Comparison of Results: ADR Providers &amp; Consumer</a:t>
            </a:r>
          </a:p>
          <a:p>
            <a:r>
              <a:rPr lang="en-US" cap="small" dirty="0" smtClean="0"/>
              <a:t>   Protection Entities</a:t>
            </a:r>
          </a:p>
        </p:txBody>
      </p:sp>
      <p:cxnSp>
        <p:nvCxnSpPr>
          <p:cNvPr id="10" name="Straight Connector 9"/>
          <p:cNvCxnSpPr/>
          <p:nvPr/>
        </p:nvCxnSpPr>
        <p:spPr>
          <a:xfrm>
            <a:off x="2438400" y="1174760"/>
            <a:ext cx="0" cy="370204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1" name="Picture 4" descr="https://encrypted-tbn0.google.com/images?q=tbn:ANd9GcSiDFRDZlonrpHIFEB4IuYaqF_8UUVR1VSln4G_gVwEj9tpsx1y"/>
          <p:cNvPicPr>
            <a:picLocks noChangeAspect="1" noChangeArrowheads="1"/>
          </p:cNvPicPr>
          <p:nvPr/>
        </p:nvPicPr>
        <p:blipFill>
          <a:blip r:embed="rId3" cstate="print"/>
          <a:srcRect/>
          <a:stretch>
            <a:fillRect/>
          </a:stretch>
        </p:blipFill>
        <p:spPr bwMode="auto">
          <a:xfrm>
            <a:off x="7924800" y="5411194"/>
            <a:ext cx="1066799" cy="909099"/>
          </a:xfrm>
          <a:prstGeom prst="rect">
            <a:avLst/>
          </a:prstGeom>
          <a:noFill/>
        </p:spPr>
      </p:pic>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Down Arrow 35"/>
          <p:cNvSpPr/>
          <p:nvPr/>
        </p:nvSpPr>
        <p:spPr>
          <a:xfrm>
            <a:off x="2438400" y="1847166"/>
            <a:ext cx="2286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Down Arrow 36"/>
          <p:cNvSpPr/>
          <p:nvPr/>
        </p:nvSpPr>
        <p:spPr>
          <a:xfrm>
            <a:off x="6781800" y="1847165"/>
            <a:ext cx="2286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12648" y="155448"/>
            <a:ext cx="7927848" cy="704088"/>
          </a:xfrm>
        </p:spPr>
        <p:txBody>
          <a:bodyPr>
            <a:normAutofit/>
          </a:bodyPr>
          <a:lstStyle/>
          <a:p>
            <a:r>
              <a:rPr lang="en-US" sz="2000" b="1" dirty="0" smtClean="0"/>
              <a:t>Survey Design and Methodology</a:t>
            </a:r>
            <a:endParaRPr lang="en-US" sz="2000" b="1" dirty="0"/>
          </a:p>
        </p:txBody>
      </p:sp>
      <p:sp>
        <p:nvSpPr>
          <p:cNvPr id="18" name="TextBox 17"/>
          <p:cNvSpPr txBox="1"/>
          <p:nvPr/>
        </p:nvSpPr>
        <p:spPr>
          <a:xfrm>
            <a:off x="381000" y="4572000"/>
            <a:ext cx="8305800" cy="1600438"/>
          </a:xfrm>
          <a:prstGeom prst="rect">
            <a:avLst/>
          </a:prstGeom>
          <a:solidFill>
            <a:schemeClr val="bg1">
              <a:lumMod val="85000"/>
            </a:schemeClr>
          </a:solidFill>
          <a:ln>
            <a:solidFill>
              <a:schemeClr val="tx1"/>
            </a:solidFill>
            <a:prstDash val="dashDot"/>
          </a:ln>
          <a:effectLst>
            <a:innerShdw blurRad="114300">
              <a:prstClr val="black"/>
            </a:innerShdw>
          </a:effectLst>
        </p:spPr>
        <p:txBody>
          <a:bodyPr wrap="square" rtlCol="0">
            <a:spAutoFit/>
          </a:bodyPr>
          <a:lstStyle/>
          <a:p>
            <a:pPr algn="ctr"/>
            <a:r>
              <a:rPr lang="en-US" b="1" dirty="0" smtClean="0"/>
              <a:t>Survey Focused on Five Categories of Information:</a:t>
            </a:r>
          </a:p>
          <a:p>
            <a:pPr marL="342900" indent="-342900">
              <a:buFont typeface="+mj-lt"/>
              <a:buAutoNum type="arabicPeriod"/>
            </a:pPr>
            <a:r>
              <a:rPr lang="en-US" sz="1600" dirty="0" smtClean="0"/>
              <a:t>Challenges in existing resolution systems for cross-border B2C  e-Commerce disputes.</a:t>
            </a:r>
          </a:p>
          <a:p>
            <a:pPr marL="342900" indent="-342900">
              <a:buFont typeface="+mj-lt"/>
              <a:buAutoNum type="arabicPeriod"/>
            </a:pPr>
            <a:r>
              <a:rPr lang="en-US" sz="1600" dirty="0" smtClean="0"/>
              <a:t>ADR providers’ familiarity with and perceptions of ODR systems.</a:t>
            </a:r>
          </a:p>
          <a:p>
            <a:pPr marL="342900" indent="-342900">
              <a:buFont typeface="+mj-lt"/>
              <a:buAutoNum type="arabicPeriod"/>
            </a:pPr>
            <a:r>
              <a:rPr lang="en-US" sz="1600" dirty="0" smtClean="0"/>
              <a:t>Current provision of ODR for use in cross-border B2C ecommerce disputes.</a:t>
            </a:r>
          </a:p>
          <a:p>
            <a:pPr marL="342900" indent="-342900">
              <a:buFont typeface="+mj-lt"/>
              <a:buAutoNum type="arabicPeriod"/>
            </a:pPr>
            <a:r>
              <a:rPr lang="en-US" sz="1600" dirty="0" smtClean="0"/>
              <a:t>Capability for adopting EC’s proposed ODR regulation.</a:t>
            </a:r>
          </a:p>
          <a:p>
            <a:pPr marL="342900" indent="-342900">
              <a:buFont typeface="+mj-lt"/>
              <a:buAutoNum type="arabicPeriod"/>
            </a:pPr>
            <a:r>
              <a:rPr lang="en-US" sz="1600" dirty="0" smtClean="0"/>
              <a:t>ADR providers’ prioritization of an EU-wide ODR system’s characteristics and design elements. </a:t>
            </a:r>
          </a:p>
        </p:txBody>
      </p:sp>
      <p:sp>
        <p:nvSpPr>
          <p:cNvPr id="28" name="TextBox 27"/>
          <p:cNvSpPr txBox="1"/>
          <p:nvPr/>
        </p:nvSpPr>
        <p:spPr>
          <a:xfrm>
            <a:off x="381000" y="1143000"/>
            <a:ext cx="8305800" cy="646331"/>
          </a:xfrm>
          <a:prstGeom prst="rect">
            <a:avLst/>
          </a:prstGeom>
          <a:solidFill>
            <a:schemeClr val="bg1">
              <a:lumMod val="85000"/>
            </a:schemeClr>
          </a:solidFill>
          <a:ln>
            <a:solidFill>
              <a:schemeClr val="tx1"/>
            </a:solidFill>
            <a:prstDash val="dashDot"/>
          </a:ln>
        </p:spPr>
        <p:txBody>
          <a:bodyPr wrap="square" rtlCol="0">
            <a:spAutoFit/>
          </a:bodyPr>
          <a:lstStyle/>
          <a:p>
            <a:pPr algn="ctr"/>
            <a:r>
              <a:rPr lang="en-US" dirty="0" smtClean="0">
                <a:hlinkClick r:id="rId3"/>
              </a:rPr>
              <a:t>Survey on European ADR providers </a:t>
            </a:r>
            <a:r>
              <a:rPr lang="en-US" dirty="0" smtClean="0"/>
              <a:t>distributed via email in March 2012 to </a:t>
            </a:r>
            <a:r>
              <a:rPr lang="en-US" b="1" u="sng" dirty="0" smtClean="0"/>
              <a:t>more than 300 </a:t>
            </a:r>
            <a:r>
              <a:rPr lang="en-US" dirty="0" smtClean="0">
                <a:hlinkClick r:id="rId4"/>
              </a:rPr>
              <a:t>officially approved</a:t>
            </a:r>
            <a:r>
              <a:rPr lang="en-US" dirty="0" smtClean="0"/>
              <a:t> ADR bodies in all EU member states, and Iceland &amp; Norway. </a:t>
            </a:r>
            <a:endParaRPr lang="en-US" dirty="0"/>
          </a:p>
        </p:txBody>
      </p:sp>
      <p:sp>
        <p:nvSpPr>
          <p:cNvPr id="34" name="Rectangle 33"/>
          <p:cNvSpPr/>
          <p:nvPr/>
        </p:nvSpPr>
        <p:spPr>
          <a:xfrm>
            <a:off x="990600" y="2286000"/>
            <a:ext cx="3733800" cy="1754326"/>
          </a:xfrm>
          <a:prstGeom prst="rect">
            <a:avLst/>
          </a:prstGeom>
          <a:solidFill>
            <a:schemeClr val="accent1">
              <a:lumMod val="40000"/>
              <a:lumOff val="60000"/>
            </a:schemeClr>
          </a:solidFill>
        </p:spPr>
        <p:txBody>
          <a:bodyPr wrap="square">
            <a:spAutoFit/>
          </a:bodyPr>
          <a:lstStyle/>
          <a:p>
            <a:r>
              <a:rPr lang="en-US" b="1" dirty="0" smtClean="0"/>
              <a:t>ADR Bodies and Practitioners</a:t>
            </a:r>
          </a:p>
          <a:p>
            <a:pPr>
              <a:buFont typeface="Arial" pitchFamily="34" charset="0"/>
              <a:buChar char="•"/>
            </a:pPr>
            <a:r>
              <a:rPr lang="en-US" dirty="0" smtClean="0"/>
              <a:t>Ombudsmen</a:t>
            </a:r>
          </a:p>
          <a:p>
            <a:pPr>
              <a:buFont typeface="Arial" pitchFamily="34" charset="0"/>
              <a:buChar char="•"/>
            </a:pPr>
            <a:r>
              <a:rPr lang="en-US" dirty="0" smtClean="0"/>
              <a:t>European Consumer Centres</a:t>
            </a:r>
          </a:p>
          <a:p>
            <a:pPr>
              <a:buFont typeface="Arial" pitchFamily="34" charset="0"/>
              <a:buChar char="•"/>
            </a:pPr>
            <a:r>
              <a:rPr lang="en-US" dirty="0" smtClean="0"/>
              <a:t>Center for Effective Dispute Resolution (CEDR)</a:t>
            </a:r>
          </a:p>
          <a:p>
            <a:pPr>
              <a:buFont typeface="Arial" pitchFamily="34" charset="0"/>
              <a:buChar char="•"/>
            </a:pPr>
            <a:r>
              <a:rPr lang="en-US" dirty="0" err="1" smtClean="0"/>
              <a:t>Juripax</a:t>
            </a:r>
            <a:endParaRPr lang="en-US" dirty="0" smtClean="0"/>
          </a:p>
        </p:txBody>
      </p:sp>
      <p:sp>
        <p:nvSpPr>
          <p:cNvPr id="35" name="Rectangle 34"/>
          <p:cNvSpPr/>
          <p:nvPr/>
        </p:nvSpPr>
        <p:spPr>
          <a:xfrm>
            <a:off x="4572000" y="2286000"/>
            <a:ext cx="3733800" cy="1754326"/>
          </a:xfrm>
          <a:prstGeom prst="rect">
            <a:avLst/>
          </a:prstGeom>
          <a:solidFill>
            <a:schemeClr val="accent1">
              <a:lumMod val="40000"/>
              <a:lumOff val="60000"/>
            </a:schemeClr>
          </a:solidFill>
        </p:spPr>
        <p:txBody>
          <a:bodyPr wrap="square">
            <a:spAutoFit/>
          </a:bodyPr>
          <a:lstStyle/>
          <a:p>
            <a:r>
              <a:rPr lang="en-US" b="1" dirty="0" smtClean="0"/>
              <a:t>Online Forums and Lists</a:t>
            </a:r>
          </a:p>
          <a:p>
            <a:pPr>
              <a:buFont typeface="Arial" pitchFamily="34" charset="0"/>
              <a:buChar char="•"/>
            </a:pPr>
            <a:r>
              <a:rPr lang="en-US" dirty="0" smtClean="0"/>
              <a:t>LinkedIn </a:t>
            </a:r>
            <a:r>
              <a:rPr lang="en-US" dirty="0" smtClean="0">
                <a:hlinkClick r:id="rId5"/>
              </a:rPr>
              <a:t>ADR Arbitration &amp; Mediation Forum</a:t>
            </a:r>
            <a:endParaRPr lang="en-US" dirty="0" smtClean="0"/>
          </a:p>
          <a:p>
            <a:pPr>
              <a:buFont typeface="Arial" pitchFamily="34" charset="0"/>
              <a:buChar char="•"/>
            </a:pPr>
            <a:r>
              <a:rPr lang="en-US" dirty="0" smtClean="0"/>
              <a:t>LinkedIn </a:t>
            </a:r>
            <a:r>
              <a:rPr lang="en-US" dirty="0" smtClean="0">
                <a:hlinkClick r:id="rId5"/>
              </a:rPr>
              <a:t>Conflict, Resolution, &amp; Mediation Exchange Forum</a:t>
            </a:r>
            <a:r>
              <a:rPr lang="en-US" dirty="0" smtClean="0"/>
              <a:t>  </a:t>
            </a:r>
          </a:p>
          <a:p>
            <a:pPr>
              <a:buFont typeface="Arial" pitchFamily="34" charset="0"/>
              <a:buChar char="•"/>
            </a:pPr>
            <a:r>
              <a:rPr lang="en-US" dirty="0" smtClean="0"/>
              <a:t>Arbitration Center of Milan Blog</a:t>
            </a:r>
          </a:p>
        </p:txBody>
      </p:sp>
      <p:sp>
        <p:nvSpPr>
          <p:cNvPr id="9" name="Rectangle 8"/>
          <p:cNvSpPr/>
          <p:nvPr/>
        </p:nvSpPr>
        <p:spPr>
          <a:xfrm>
            <a:off x="228600" y="6457890"/>
            <a:ext cx="7239000" cy="400110"/>
          </a:xfrm>
          <a:prstGeom prst="rect">
            <a:avLst/>
          </a:prstGeom>
        </p:spPr>
        <p:txBody>
          <a:bodyPr wrap="square">
            <a:spAutoFit/>
          </a:bodyPr>
          <a:lstStyle/>
          <a:p>
            <a:r>
              <a:rPr lang="en-US" sz="1000" dirty="0" smtClean="0"/>
              <a:t>Link to survey: https://harvard.qualtrics.com/SE/?SID=SV_9FY38d4iyvQTvq4</a:t>
            </a:r>
          </a:p>
          <a:p>
            <a:r>
              <a:rPr lang="en-US" sz="1000" dirty="0" smtClean="0"/>
              <a:t>Link to "officially recognized": http://ec.europa.eu/consumers/empowerment/cons_networks_en.htm#national</a:t>
            </a:r>
            <a:endParaRPr lang="en-US" sz="1000"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762000" y="5029200"/>
            <a:ext cx="7772400" cy="1169551"/>
          </a:xfrm>
          <a:prstGeom prst="rect">
            <a:avLst/>
          </a:prstGeom>
          <a:solidFill>
            <a:schemeClr val="accent1">
              <a:lumMod val="20000"/>
              <a:lumOff val="80000"/>
            </a:schemeClr>
          </a:solidFill>
        </p:spPr>
        <p:txBody>
          <a:bodyPr wrap="square">
            <a:spAutoFit/>
          </a:bodyPr>
          <a:lstStyle/>
          <a:p>
            <a:pPr lvl="1">
              <a:buNone/>
            </a:pPr>
            <a:endParaRPr lang="en-US" sz="1400" b="1" dirty="0" smtClean="0"/>
          </a:p>
          <a:p>
            <a:pPr lvl="1">
              <a:buNone/>
            </a:pPr>
            <a:endParaRPr lang="en-US" sz="1400" b="1" dirty="0"/>
          </a:p>
          <a:p>
            <a:pPr lvl="1">
              <a:buNone/>
            </a:pPr>
            <a:endParaRPr lang="en-US" sz="1400" b="1" dirty="0" smtClean="0"/>
          </a:p>
          <a:p>
            <a:pPr lvl="1">
              <a:buNone/>
            </a:pPr>
            <a:endParaRPr lang="en-US" sz="1400" b="1" dirty="0"/>
          </a:p>
          <a:p>
            <a:pPr lvl="1">
              <a:buNone/>
            </a:pPr>
            <a:endParaRPr lang="en-US" sz="1400" b="1" dirty="0" smtClean="0"/>
          </a:p>
        </p:txBody>
      </p:sp>
      <p:sp>
        <p:nvSpPr>
          <p:cNvPr id="2" name="Title 1"/>
          <p:cNvSpPr>
            <a:spLocks noGrp="1"/>
          </p:cNvSpPr>
          <p:nvPr>
            <p:ph type="title"/>
          </p:nvPr>
        </p:nvSpPr>
        <p:spPr>
          <a:xfrm>
            <a:off x="228600" y="0"/>
            <a:ext cx="8763000" cy="1143000"/>
          </a:xfrm>
        </p:spPr>
        <p:txBody>
          <a:bodyPr>
            <a:noAutofit/>
          </a:bodyPr>
          <a:lstStyle/>
          <a:p>
            <a:r>
              <a:rPr lang="en-US" sz="2000" b="1" dirty="0" smtClean="0"/>
              <a:t>Respondent Background: Respondents are senior managers of ADR bodies and ADR practitioners across various EU countries</a:t>
            </a:r>
            <a:endParaRPr lang="en-US" sz="2000" b="1" dirty="0"/>
          </a:p>
        </p:txBody>
      </p:sp>
      <p:sp>
        <p:nvSpPr>
          <p:cNvPr id="3" name="Content Placeholder 2"/>
          <p:cNvSpPr>
            <a:spLocks noGrp="1"/>
          </p:cNvSpPr>
          <p:nvPr>
            <p:ph idx="1"/>
          </p:nvPr>
        </p:nvSpPr>
        <p:spPr>
          <a:xfrm>
            <a:off x="304800" y="1295400"/>
            <a:ext cx="8534400" cy="5562600"/>
          </a:xfrm>
        </p:spPr>
        <p:txBody>
          <a:bodyPr>
            <a:normAutofit fontScale="47500" lnSpcReduction="20000"/>
          </a:bodyPr>
          <a:lstStyle/>
          <a:p>
            <a:r>
              <a:rPr lang="en-US" b="1" dirty="0" smtClean="0"/>
              <a:t>The total 53 respondents represent ADR providers, practitioners, and other stakeholders located in </a:t>
            </a:r>
          </a:p>
          <a:p>
            <a:pPr>
              <a:buNone/>
            </a:pPr>
            <a:r>
              <a:rPr lang="en-US" b="1" dirty="0"/>
              <a:t>	</a:t>
            </a:r>
            <a:r>
              <a:rPr lang="en-US" b="1" dirty="0" smtClean="0"/>
              <a:t>at least 12 different countries.</a:t>
            </a:r>
          </a:p>
          <a:p>
            <a:endParaRPr lang="en-US" b="1" dirty="0" smtClean="0"/>
          </a:p>
          <a:p>
            <a:endParaRPr lang="en-US" b="1" dirty="0"/>
          </a:p>
          <a:p>
            <a:pPr>
              <a:buNone/>
            </a:pPr>
            <a:endParaRPr lang="en-US" b="1" dirty="0" smtClean="0"/>
          </a:p>
          <a:p>
            <a:endParaRPr lang="en-US" b="1" dirty="0" smtClean="0"/>
          </a:p>
          <a:p>
            <a:r>
              <a:rPr lang="en-US" b="1" dirty="0" smtClean="0"/>
              <a:t>Respondents include senior-level managers of ADR bodies as well as ADR practitioners. Titles include:</a:t>
            </a:r>
          </a:p>
          <a:p>
            <a:endParaRPr lang="en-US" b="1" dirty="0" smtClean="0"/>
          </a:p>
          <a:p>
            <a:endParaRPr lang="en-US" b="1" dirty="0"/>
          </a:p>
          <a:p>
            <a:endParaRPr lang="en-US" b="1" dirty="0" smtClean="0"/>
          </a:p>
          <a:p>
            <a:endParaRPr lang="en-US" b="1" dirty="0"/>
          </a:p>
          <a:p>
            <a:r>
              <a:rPr lang="en-US" b="1" dirty="0" smtClean="0"/>
              <a:t>Various types of ADR bodies and ADR stakeholders responded to the survey, including:</a:t>
            </a:r>
          </a:p>
          <a:p>
            <a:endParaRPr lang="en-US" b="1" dirty="0" smtClean="0"/>
          </a:p>
          <a:p>
            <a:endParaRPr lang="en-US" b="1" dirty="0"/>
          </a:p>
          <a:p>
            <a:endParaRPr lang="en-US" b="1" dirty="0" smtClean="0"/>
          </a:p>
          <a:p>
            <a:r>
              <a:rPr lang="en-US" b="1" dirty="0" smtClean="0"/>
              <a:t>Specific consumer protection entities represented in these survey findings include:</a:t>
            </a:r>
          </a:p>
          <a:p>
            <a:pPr lvl="1">
              <a:buNone/>
            </a:pPr>
            <a:endParaRPr lang="en-US" sz="2500" dirty="0" smtClean="0"/>
          </a:p>
          <a:p>
            <a:pPr lvl="1">
              <a:buNone/>
            </a:pPr>
            <a:r>
              <a:rPr lang="en-US" sz="2700" dirty="0" smtClean="0"/>
              <a:t>Associazione Conciliatori del Veneto	Agency for Consumer Protection, Catalan Government, Spain</a:t>
            </a:r>
          </a:p>
          <a:p>
            <a:pPr lvl="1">
              <a:buNone/>
            </a:pPr>
            <a:r>
              <a:rPr lang="en-US" sz="2700" dirty="0" smtClean="0"/>
              <a:t>SOP Conciliation Body for Public Transport	Lisbon Arbitration Centre for Consumer Complaints</a:t>
            </a:r>
          </a:p>
          <a:p>
            <a:pPr lvl="1">
              <a:buNone/>
            </a:pPr>
            <a:r>
              <a:rPr lang="en-US" sz="2700" dirty="0" smtClean="0"/>
              <a:t>ADR Aequitas			Budapest Chamber of Commerce and Industry</a:t>
            </a:r>
          </a:p>
          <a:p>
            <a:pPr lvl="1">
              <a:buNone/>
            </a:pPr>
            <a:r>
              <a:rPr lang="en-US" sz="2700" dirty="0" smtClean="0"/>
              <a:t>ICC					Junta Arbitral de Consumo Municipal, Ayutamineto de Zaragoza</a:t>
            </a:r>
          </a:p>
          <a:p>
            <a:pPr lvl="1">
              <a:buNone/>
            </a:pPr>
            <a:r>
              <a:rPr lang="en-US" sz="2700" dirty="0" smtClean="0"/>
              <a:t>CEDR</a:t>
            </a:r>
          </a:p>
          <a:p>
            <a:pPr lvl="1"/>
            <a:endParaRPr lang="en-US" sz="2500" dirty="0" smtClean="0"/>
          </a:p>
        </p:txBody>
      </p:sp>
      <p:sp>
        <p:nvSpPr>
          <p:cNvPr id="4" name="Rectangle 3"/>
          <p:cNvSpPr/>
          <p:nvPr/>
        </p:nvSpPr>
        <p:spPr>
          <a:xfrm>
            <a:off x="762000" y="1775936"/>
            <a:ext cx="7772400" cy="738664"/>
          </a:xfrm>
          <a:prstGeom prst="rect">
            <a:avLst/>
          </a:prstGeom>
          <a:solidFill>
            <a:schemeClr val="accent1">
              <a:lumMod val="20000"/>
              <a:lumOff val="80000"/>
            </a:schemeClr>
          </a:solidFill>
        </p:spPr>
        <p:txBody>
          <a:bodyPr wrap="square">
            <a:spAutoFit/>
          </a:bodyPr>
          <a:lstStyle/>
          <a:p>
            <a:pPr lvl="1">
              <a:buNone/>
            </a:pPr>
            <a:r>
              <a:rPr lang="en-US" sz="1400" dirty="0" smtClean="0"/>
              <a:t>Belgium		Greece		Netherlands		Spain</a:t>
            </a:r>
          </a:p>
          <a:p>
            <a:pPr lvl="1">
              <a:buNone/>
            </a:pPr>
            <a:r>
              <a:rPr lang="en-US" sz="1400" dirty="0" smtClean="0"/>
              <a:t>France		Hungary		Poland		Sweden</a:t>
            </a:r>
          </a:p>
          <a:p>
            <a:pPr lvl="1">
              <a:buNone/>
            </a:pPr>
            <a:r>
              <a:rPr lang="en-US" sz="1400" dirty="0" smtClean="0"/>
              <a:t>Germany		Italy		Portugal		UK</a:t>
            </a:r>
            <a:endParaRPr lang="en-US" sz="1400" b="1" dirty="0" smtClean="0"/>
          </a:p>
        </p:txBody>
      </p:sp>
      <p:sp>
        <p:nvSpPr>
          <p:cNvPr id="6" name="Rectangle 5"/>
          <p:cNvSpPr/>
          <p:nvPr/>
        </p:nvSpPr>
        <p:spPr>
          <a:xfrm>
            <a:off x="762000" y="2948970"/>
            <a:ext cx="7772400" cy="784830"/>
          </a:xfrm>
          <a:prstGeom prst="rect">
            <a:avLst/>
          </a:prstGeom>
          <a:solidFill>
            <a:schemeClr val="accent1">
              <a:lumMod val="20000"/>
              <a:lumOff val="80000"/>
            </a:schemeClr>
          </a:solidFill>
        </p:spPr>
        <p:txBody>
          <a:bodyPr wrap="square">
            <a:spAutoFit/>
          </a:bodyPr>
          <a:lstStyle/>
          <a:p>
            <a:pPr lvl="1">
              <a:buNone/>
            </a:pPr>
            <a:r>
              <a:rPr lang="en-US" sz="1500" dirty="0" smtClean="0"/>
              <a:t>President	Counsel		Mediator		Head of ODR Dept. </a:t>
            </a:r>
          </a:p>
          <a:p>
            <a:pPr lvl="1">
              <a:buNone/>
            </a:pPr>
            <a:r>
              <a:rPr lang="en-US" sz="1500" dirty="0" smtClean="0"/>
              <a:t>CEO		Jurist		Arbitrator		ADR Trainer</a:t>
            </a:r>
          </a:p>
          <a:p>
            <a:pPr lvl="1">
              <a:buNone/>
            </a:pPr>
            <a:r>
              <a:rPr lang="en-US" sz="1500" dirty="0" smtClean="0"/>
              <a:t>Director	Conciliator		Principal Adviser</a:t>
            </a:r>
          </a:p>
        </p:txBody>
      </p:sp>
      <p:sp>
        <p:nvSpPr>
          <p:cNvPr id="7" name="Rectangle 6"/>
          <p:cNvSpPr/>
          <p:nvPr/>
        </p:nvSpPr>
        <p:spPr>
          <a:xfrm>
            <a:off x="762000" y="4094202"/>
            <a:ext cx="7772400" cy="553998"/>
          </a:xfrm>
          <a:prstGeom prst="rect">
            <a:avLst/>
          </a:prstGeom>
          <a:solidFill>
            <a:schemeClr val="accent1">
              <a:lumMod val="20000"/>
              <a:lumOff val="80000"/>
            </a:schemeClr>
          </a:solidFill>
        </p:spPr>
        <p:txBody>
          <a:bodyPr wrap="square">
            <a:spAutoFit/>
          </a:bodyPr>
          <a:lstStyle/>
          <a:p>
            <a:pPr lvl="1"/>
            <a:r>
              <a:rPr lang="en-US" sz="1500" dirty="0" smtClean="0"/>
              <a:t>Private ADR Companies		Trade Inspection Bodies	</a:t>
            </a:r>
          </a:p>
          <a:p>
            <a:pPr lvl="1"/>
            <a:r>
              <a:rPr lang="en-US" sz="1500" dirty="0" smtClean="0"/>
              <a:t>Chambers of Commerce		 Industry-Specific ADR Bodies</a:t>
            </a:r>
          </a:p>
        </p:txBody>
      </p:sp>
      <p:sp>
        <p:nvSpPr>
          <p:cNvPr id="8" name="TextBox 7"/>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ADR Provider Survey, Compiled  4/20/2012; 53 respondents</a:t>
            </a:r>
            <a:endParaRPr lang="en-US" sz="1200" i="1" dirty="0">
              <a:solidFill>
                <a:schemeClr val="bg1"/>
              </a:solidFill>
            </a:endParaRPr>
          </a:p>
        </p:txBody>
      </p:sp>
      <p:sp>
        <p:nvSpPr>
          <p:cNvPr id="9" name="Slide Number Placeholder 8"/>
          <p:cNvSpPr>
            <a:spLocks noGrp="1"/>
          </p:cNvSpPr>
          <p:nvPr>
            <p:ph type="sldNum" sz="quarter" idx="12"/>
          </p:nvPr>
        </p:nvSpPr>
        <p:spPr/>
        <p:txBody>
          <a:bodyPr/>
          <a:lstStyle/>
          <a:p>
            <a:fld id="{DE6670D6-F1EF-4E4E-BE9C-5D8B6D21C5F5}" type="slidenum">
              <a:rPr lang="en-US" smtClean="0"/>
              <a:pPr/>
              <a:t>75</a:t>
            </a:fld>
            <a:endParaRPr lang="en-US"/>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81000" y="1295400"/>
            <a:ext cx="8382000" cy="923330"/>
          </a:xfrm>
          <a:prstGeom prst="rect">
            <a:avLst/>
          </a:prstGeom>
          <a:solidFill>
            <a:schemeClr val="bg1">
              <a:lumMod val="85000"/>
            </a:schemeClr>
          </a:solidFill>
          <a:ln>
            <a:solidFill>
              <a:schemeClr val="tx1"/>
            </a:solidFill>
            <a:prstDash val="dashDot"/>
          </a:ln>
        </p:spPr>
        <p:txBody>
          <a:bodyPr wrap="square" rtlCol="0">
            <a:spAutoFit/>
          </a:bodyPr>
          <a:lstStyle/>
          <a:p>
            <a:r>
              <a:rPr lang="en-US" b="1" dirty="0" smtClean="0"/>
              <a:t>50% </a:t>
            </a:r>
            <a:r>
              <a:rPr lang="en-US" dirty="0" smtClean="0"/>
              <a:t>of ADR providers currently provide ADR to assist consumers in their country to resolve e-commerce disputes with businesses also located within their country (“domestic” e-commerce disputes).</a:t>
            </a:r>
          </a:p>
        </p:txBody>
      </p:sp>
      <p:graphicFrame>
        <p:nvGraphicFramePr>
          <p:cNvPr id="8" name="Chart 7"/>
          <p:cNvGraphicFramePr/>
          <p:nvPr/>
        </p:nvGraphicFramePr>
        <p:xfrm>
          <a:off x="457200" y="2286000"/>
          <a:ext cx="4191000" cy="2717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p:cNvGraphicFramePr/>
          <p:nvPr/>
        </p:nvGraphicFramePr>
        <p:xfrm>
          <a:off x="4495800" y="2311400"/>
          <a:ext cx="4114800" cy="2717800"/>
        </p:xfrm>
        <a:graphic>
          <a:graphicData uri="http://schemas.openxmlformats.org/drawingml/2006/chart">
            <c:chart xmlns:c="http://schemas.openxmlformats.org/drawingml/2006/chart" xmlns:r="http://schemas.openxmlformats.org/officeDocument/2006/relationships" r:id="rId4"/>
          </a:graphicData>
        </a:graphic>
      </p:graphicFrame>
      <p:sp>
        <p:nvSpPr>
          <p:cNvPr id="13" name="TextBox 12"/>
          <p:cNvSpPr txBox="1"/>
          <p:nvPr/>
        </p:nvSpPr>
        <p:spPr>
          <a:xfrm>
            <a:off x="381000" y="5096470"/>
            <a:ext cx="8382000" cy="1107996"/>
          </a:xfrm>
          <a:prstGeom prst="rect">
            <a:avLst/>
          </a:prstGeom>
          <a:solidFill>
            <a:schemeClr val="bg1">
              <a:lumMod val="85000"/>
            </a:schemeClr>
          </a:solidFill>
          <a:ln>
            <a:solidFill>
              <a:schemeClr val="tx1"/>
            </a:solidFill>
            <a:prstDash val="dashDot"/>
          </a:ln>
        </p:spPr>
        <p:txBody>
          <a:bodyPr wrap="square" rtlCol="0">
            <a:spAutoFit/>
          </a:bodyPr>
          <a:lstStyle/>
          <a:p>
            <a:r>
              <a:rPr lang="en-US" b="1" dirty="0" smtClean="0"/>
              <a:t>Consumer awareness of ODR remains limited</a:t>
            </a:r>
            <a:endParaRPr lang="en-US" dirty="0" smtClean="0"/>
          </a:p>
          <a:p>
            <a:pPr lvl="1">
              <a:buFont typeface="Arial" pitchFamily="34" charset="0"/>
              <a:buChar char="•"/>
            </a:pPr>
            <a:r>
              <a:rPr lang="en-US" sz="1600" b="1" dirty="0" smtClean="0"/>
              <a:t>80%</a:t>
            </a:r>
            <a:r>
              <a:rPr lang="en-US" sz="1600" dirty="0" smtClean="0"/>
              <a:t> report consumers are not familiar with </a:t>
            </a:r>
            <a:r>
              <a:rPr lang="en-US" sz="1600" i="1" dirty="0" smtClean="0"/>
              <a:t>any</a:t>
            </a:r>
            <a:r>
              <a:rPr lang="en-US" sz="1600" dirty="0" smtClean="0"/>
              <a:t> form of ODR.</a:t>
            </a:r>
          </a:p>
          <a:p>
            <a:pPr lvl="1">
              <a:buFont typeface="Arial" pitchFamily="34" charset="0"/>
              <a:buChar char="•"/>
            </a:pPr>
            <a:r>
              <a:rPr lang="en-US" sz="1600" dirty="0" smtClean="0"/>
              <a:t>Consumers who are familiar with ODR mostly know only of complaints assistance. </a:t>
            </a:r>
          </a:p>
          <a:p>
            <a:pPr lvl="1">
              <a:buFont typeface="Arial" pitchFamily="34" charset="0"/>
              <a:buChar char="•"/>
            </a:pPr>
            <a:r>
              <a:rPr lang="en-US" sz="1600" dirty="0" smtClean="0"/>
              <a:t>No consumers are familiar with either automated negotiation or facilitated negotiation.</a:t>
            </a:r>
          </a:p>
        </p:txBody>
      </p:sp>
      <p:sp>
        <p:nvSpPr>
          <p:cNvPr id="9" name="TextBox 8"/>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ADR Provider Survey, Compiled  4/20/2012; 53 respondents</a:t>
            </a:r>
            <a:endParaRPr lang="en-US" sz="1200" i="1" dirty="0">
              <a:solidFill>
                <a:schemeClr val="bg1"/>
              </a:solidFill>
            </a:endParaRPr>
          </a:p>
        </p:txBody>
      </p:sp>
      <p:sp>
        <p:nvSpPr>
          <p:cNvPr id="10" name="Rectangle 9"/>
          <p:cNvSpPr/>
          <p:nvPr/>
        </p:nvSpPr>
        <p:spPr>
          <a:xfrm>
            <a:off x="612648" y="155448"/>
            <a:ext cx="7927848" cy="1323439"/>
          </a:xfrm>
          <a:prstGeom prst="rect">
            <a:avLst/>
          </a:prstGeom>
        </p:spPr>
        <p:txBody>
          <a:bodyPr>
            <a:spAutoFit/>
          </a:bodyPr>
          <a:lstStyle/>
          <a:p>
            <a:pPr algn="ctr"/>
            <a:r>
              <a:rPr lang="en-US" sz="2000" b="1" dirty="0" smtClean="0"/>
              <a:t>Current Solutions for B2C Crossborder E-Commerce Disputes: </a:t>
            </a:r>
            <a:br>
              <a:rPr lang="en-US" sz="2000" b="1" dirty="0" smtClean="0"/>
            </a:br>
            <a:r>
              <a:rPr lang="en-US" sz="2000" b="1" dirty="0" smtClean="0"/>
              <a:t>Traditional Off-Line Mediation is the Most Commonly Provided and Utilized Dispute Resolution Method</a:t>
            </a:r>
            <a:br>
              <a:rPr lang="en-US" sz="2000" b="1" dirty="0" smtClean="0"/>
            </a:br>
            <a:endParaRPr lang="en-US" sz="2000" dirty="0"/>
          </a:p>
        </p:txBody>
      </p:sp>
      <p:sp>
        <p:nvSpPr>
          <p:cNvPr id="11" name="Slide Number Placeholder 10"/>
          <p:cNvSpPr>
            <a:spLocks noGrp="1"/>
          </p:cNvSpPr>
          <p:nvPr>
            <p:ph type="sldNum" sz="quarter" idx="12"/>
          </p:nvPr>
        </p:nvSpPr>
        <p:spPr/>
        <p:txBody>
          <a:bodyPr/>
          <a:lstStyle/>
          <a:p>
            <a:fld id="{DE6670D6-F1EF-4E4E-BE9C-5D8B6D21C5F5}" type="slidenum">
              <a:rPr lang="en-US" smtClean="0"/>
              <a:pPr/>
              <a:t>76</a:t>
            </a:fld>
            <a:endParaRPr lang="en-US"/>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12648" y="155448"/>
            <a:ext cx="7927848" cy="704088"/>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smtClean="0">
                <a:ln>
                  <a:noFill/>
                </a:ln>
                <a:solidFill>
                  <a:schemeClr val="tx1"/>
                </a:solidFill>
                <a:effectLst/>
                <a:uLnTx/>
                <a:uFillTx/>
                <a:latin typeface="+mj-lt"/>
                <a:ea typeface="+mj-ea"/>
                <a:cs typeface="+mj-cs"/>
              </a:rPr>
              <a:t>Familiarity with &amp; Perceptions of ODR (1 of</a:t>
            </a:r>
            <a:r>
              <a:rPr kumimoji="0" lang="en-US" sz="2000" b="1" i="0" u="none" strike="noStrike" kern="1200" cap="none" spc="0" normalizeH="0" noProof="0" dirty="0" smtClean="0">
                <a:ln>
                  <a:noFill/>
                </a:ln>
                <a:solidFill>
                  <a:schemeClr val="tx1"/>
                </a:solidFill>
                <a:effectLst/>
                <a:uLnTx/>
                <a:uFillTx/>
                <a:latin typeface="+mj-lt"/>
                <a:ea typeface="+mj-ea"/>
                <a:cs typeface="+mj-cs"/>
              </a:rPr>
              <a:t> 2) </a:t>
            </a:r>
            <a:r>
              <a:rPr kumimoji="0" lang="en-US" sz="2000" b="1" i="0" u="none" strike="noStrike" kern="1200" cap="none" spc="0" normalizeH="0" baseline="0" noProof="0" dirty="0" smtClean="0">
                <a:ln>
                  <a:noFill/>
                </a:ln>
                <a:solidFill>
                  <a:schemeClr val="tx1"/>
                </a:solidFill>
                <a:effectLst/>
                <a:uLnTx/>
                <a:uFillTx/>
                <a:latin typeface="+mj-lt"/>
                <a:ea typeface="+mj-ea"/>
                <a:cs typeface="+mj-cs"/>
              </a:rPr>
              <a:t>:</a:t>
            </a:r>
            <a:r>
              <a:rPr kumimoji="0" lang="en-US" sz="2000" b="1" i="0" u="none" strike="noStrike" kern="1200" cap="none" spc="0" normalizeH="0" noProof="0" dirty="0" smtClean="0">
                <a:ln>
                  <a:noFill/>
                </a:ln>
                <a:solidFill>
                  <a:schemeClr val="tx1"/>
                </a:solidFill>
                <a:effectLst/>
                <a:uLnTx/>
                <a:uFillTx/>
                <a:latin typeface="+mj-lt"/>
                <a:ea typeface="+mj-ea"/>
                <a:cs typeface="+mj-cs"/>
              </a:rPr>
              <a:t> </a:t>
            </a:r>
            <a:r>
              <a:rPr kumimoji="0" lang="en-US" sz="2000" b="1" i="0" u="none" strike="noStrike" kern="1200" cap="none" spc="0" normalizeH="0" baseline="0" noProof="0" dirty="0" smtClean="0">
                <a:ln>
                  <a:noFill/>
                </a:ln>
                <a:solidFill>
                  <a:schemeClr val="tx1"/>
                </a:solidFill>
                <a:effectLst/>
                <a:uLnTx/>
                <a:uFillTx/>
                <a:latin typeface="+mj-lt"/>
                <a:ea typeface="+mj-ea"/>
                <a:cs typeface="+mj-cs"/>
              </a:rPr>
              <a:t>87% of ADR Providers Familiar with “ODR,” but </a:t>
            </a:r>
            <a:r>
              <a:rPr lang="en-US" sz="2000" b="1" noProof="0" dirty="0" smtClean="0">
                <a:latin typeface="+mj-lt"/>
                <a:ea typeface="+mj-ea"/>
                <a:cs typeface="+mj-cs"/>
              </a:rPr>
              <a:t>Split Between Two Definitions of ODR</a:t>
            </a:r>
            <a:endParaRPr kumimoji="0" lang="en-US" sz="2000" b="1" i="0" u="none" strike="noStrike" kern="1200" cap="none" spc="0" normalizeH="0" baseline="0" noProof="0" dirty="0">
              <a:ln>
                <a:noFill/>
              </a:ln>
              <a:solidFill>
                <a:schemeClr val="tx1"/>
              </a:solidFill>
              <a:effectLst/>
              <a:uLnTx/>
              <a:uFillTx/>
              <a:latin typeface="+mj-lt"/>
              <a:ea typeface="+mj-ea"/>
              <a:cs typeface="+mj-cs"/>
            </a:endParaRPr>
          </a:p>
        </p:txBody>
      </p:sp>
      <p:sp>
        <p:nvSpPr>
          <p:cNvPr id="9" name="TextBox 8"/>
          <p:cNvSpPr txBox="1"/>
          <p:nvPr/>
        </p:nvSpPr>
        <p:spPr>
          <a:xfrm>
            <a:off x="228600" y="1443960"/>
            <a:ext cx="5029200" cy="4770537"/>
          </a:xfrm>
          <a:prstGeom prst="rect">
            <a:avLst/>
          </a:prstGeom>
          <a:solidFill>
            <a:schemeClr val="bg1">
              <a:lumMod val="85000"/>
            </a:schemeClr>
          </a:solidFill>
          <a:ln>
            <a:solidFill>
              <a:schemeClr val="tx2"/>
            </a:solidFill>
          </a:ln>
          <a:effectLst>
            <a:outerShdw blurRad="50800" dist="38100" dir="8100000" algn="tr" rotWithShape="0">
              <a:prstClr val="black">
                <a:alpha val="40000"/>
              </a:prstClr>
            </a:outerShdw>
          </a:effectLst>
        </p:spPr>
        <p:txBody>
          <a:bodyPr wrap="square" rtlCol="0">
            <a:spAutoFit/>
          </a:bodyPr>
          <a:lstStyle/>
          <a:p>
            <a:r>
              <a:rPr lang="en-US" sz="1600" b="1" dirty="0" smtClean="0"/>
              <a:t>Understandings of ODR are split between “ODR 1.0” (low technology integration) and “ODR 2.0” (high technology integration). </a:t>
            </a:r>
          </a:p>
          <a:p>
            <a:endParaRPr lang="en-US" sz="1600" b="1" dirty="0" smtClean="0"/>
          </a:p>
          <a:p>
            <a:pPr marL="342900" indent="-342900">
              <a:buFont typeface="+mj-lt"/>
              <a:buAutoNum type="arabicPeriod"/>
            </a:pPr>
            <a:r>
              <a:rPr lang="en-US" sz="1600" dirty="0" smtClean="0"/>
              <a:t>“[ODR] is a way to mediate a legal dispute by conference calls online” (</a:t>
            </a:r>
            <a:r>
              <a:rPr lang="en-US" sz="1600" b="1" dirty="0" smtClean="0"/>
              <a:t>ODR 1.0)</a:t>
            </a:r>
            <a:endParaRPr lang="en-US" sz="1600" dirty="0" smtClean="0"/>
          </a:p>
          <a:p>
            <a:pPr marL="342900" indent="-342900">
              <a:buFont typeface="+mj-lt"/>
              <a:buAutoNum type="arabicPeriod"/>
            </a:pPr>
            <a:r>
              <a:rPr lang="en-US" sz="1600" dirty="0" smtClean="0"/>
              <a:t>“[ODR is] Internet ADR [through] a panel of mediators” (</a:t>
            </a:r>
            <a:r>
              <a:rPr lang="en-US" sz="1600" b="1" dirty="0" smtClean="0"/>
              <a:t>ODR 1.0</a:t>
            </a:r>
            <a:r>
              <a:rPr lang="en-US" sz="1600" dirty="0" smtClean="0"/>
              <a:t>)</a:t>
            </a:r>
          </a:p>
          <a:p>
            <a:pPr marL="342900" indent="-342900">
              <a:buFont typeface="+mj-lt"/>
              <a:buAutoNum type="arabicPeriod"/>
            </a:pPr>
            <a:r>
              <a:rPr lang="en-US" sz="1600" dirty="0" smtClean="0"/>
              <a:t>“Online dispute resolution is a branch of dispute resolution that uses technology to facilitate the resolution of disputes between parties. In this respect it is often seen as being the online equivalent of alternative dispute resolution. However, ODR can also augment these traditional means of resolving disputes by applying innovative techniques and online technologies to the process” (</a:t>
            </a:r>
            <a:r>
              <a:rPr lang="en-US" sz="1600" b="1" dirty="0" smtClean="0"/>
              <a:t>ODR 2.0</a:t>
            </a:r>
            <a:r>
              <a:rPr lang="en-US" sz="1600" dirty="0" smtClean="0"/>
              <a:t>)</a:t>
            </a:r>
          </a:p>
          <a:p>
            <a:pPr marL="342900" indent="-342900">
              <a:buFont typeface="+mj-lt"/>
              <a:buAutoNum type="arabicPeriod"/>
            </a:pPr>
            <a:r>
              <a:rPr lang="en-US" sz="1600" dirty="0" smtClean="0"/>
              <a:t>“[ODR is solving disputes] in an online platform with the help of…artificial intelligence method to achieve the best solution to the case. </a:t>
            </a:r>
            <a:r>
              <a:rPr lang="en-US" sz="1600" b="1" dirty="0" smtClean="0"/>
              <a:t>(ODR 2.0</a:t>
            </a:r>
            <a:r>
              <a:rPr lang="en-US" sz="1600" dirty="0" smtClean="0"/>
              <a:t>)</a:t>
            </a:r>
            <a:endParaRPr lang="en-US" sz="1600" dirty="0"/>
          </a:p>
        </p:txBody>
      </p:sp>
      <p:sp>
        <p:nvSpPr>
          <p:cNvPr id="12" name="TextBox 11"/>
          <p:cNvSpPr txBox="1"/>
          <p:nvPr/>
        </p:nvSpPr>
        <p:spPr>
          <a:xfrm>
            <a:off x="6477000" y="2534722"/>
            <a:ext cx="2514600" cy="2646878"/>
          </a:xfrm>
          <a:prstGeom prst="rect">
            <a:avLst/>
          </a:prstGeom>
          <a:noFill/>
          <a:ln>
            <a:solidFill>
              <a:schemeClr val="accent1">
                <a:shade val="50000"/>
              </a:schemeClr>
            </a:solidFill>
            <a:prstDash val="dash"/>
          </a:ln>
        </p:spPr>
        <p:txBody>
          <a:bodyPr wrap="square" rtlCol="0">
            <a:spAutoFit/>
          </a:bodyPr>
          <a:lstStyle/>
          <a:p>
            <a:r>
              <a:rPr lang="en-US" b="1" dirty="0" smtClean="0"/>
              <a:t>Most Recognized </a:t>
            </a:r>
          </a:p>
          <a:p>
            <a:r>
              <a:rPr lang="en-US" b="1" dirty="0" smtClean="0"/>
              <a:t>Forms of ODR</a:t>
            </a:r>
          </a:p>
          <a:p>
            <a:pPr marL="342900" indent="-342900">
              <a:buFont typeface="+mj-lt"/>
              <a:buAutoNum type="arabicPeriod"/>
            </a:pPr>
            <a:r>
              <a:rPr lang="en-US" sz="1600" dirty="0" smtClean="0"/>
              <a:t>Online Mediation</a:t>
            </a:r>
          </a:p>
          <a:p>
            <a:pPr marL="342900" indent="-342900">
              <a:buFont typeface="+mj-lt"/>
              <a:buAutoNum type="arabicPeriod"/>
            </a:pPr>
            <a:r>
              <a:rPr lang="en-US" sz="1600" dirty="0" smtClean="0"/>
              <a:t>Online Arbitration</a:t>
            </a:r>
          </a:p>
          <a:p>
            <a:pPr marL="342900" indent="-342900">
              <a:buFont typeface="+mj-lt"/>
              <a:buAutoNum type="arabicPeriod"/>
            </a:pPr>
            <a:r>
              <a:rPr lang="en-US" sz="1600" dirty="0" smtClean="0"/>
              <a:t>Automated Negotiation</a:t>
            </a:r>
          </a:p>
          <a:p>
            <a:pPr marL="342900" indent="-342900">
              <a:buFont typeface="+mj-lt"/>
              <a:buAutoNum type="arabicPeriod"/>
            </a:pPr>
            <a:endParaRPr lang="en-US" sz="1400" b="1" dirty="0" smtClean="0"/>
          </a:p>
          <a:p>
            <a:pPr marL="342900" indent="-342900"/>
            <a:r>
              <a:rPr lang="en-US" b="1" dirty="0" smtClean="0"/>
              <a:t>Least Recognized</a:t>
            </a:r>
          </a:p>
          <a:p>
            <a:pPr marL="342900" indent="-342900"/>
            <a:r>
              <a:rPr lang="en-US" b="1" dirty="0" smtClean="0"/>
              <a:t>Forms of ODR</a:t>
            </a:r>
          </a:p>
          <a:p>
            <a:pPr marL="342900" indent="-342900">
              <a:buFont typeface="+mj-lt"/>
              <a:buAutoNum type="arabicPeriod"/>
            </a:pPr>
            <a:r>
              <a:rPr lang="en-US" sz="1600" dirty="0" smtClean="0"/>
              <a:t>Mock Juries</a:t>
            </a:r>
          </a:p>
          <a:p>
            <a:pPr marL="342900" indent="-342900">
              <a:buFont typeface="+mj-lt"/>
              <a:buAutoNum type="arabicPeriod"/>
            </a:pPr>
            <a:r>
              <a:rPr lang="en-US" sz="1600" dirty="0" smtClean="0"/>
              <a:t>Complaints Assistance</a:t>
            </a:r>
          </a:p>
        </p:txBody>
      </p:sp>
      <p:sp>
        <p:nvSpPr>
          <p:cNvPr id="10" name="Pentagon 9"/>
          <p:cNvSpPr/>
          <p:nvPr/>
        </p:nvSpPr>
        <p:spPr>
          <a:xfrm>
            <a:off x="5715000" y="2229028"/>
            <a:ext cx="457200" cy="3200400"/>
          </a:xfrm>
          <a:prstGeom prst="homePlate">
            <a:avLst>
              <a:gd name="adj" fmla="val 77273"/>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ADR Provider Survey, Compiled  4/20/2012; 53 respondents</a:t>
            </a:r>
            <a:endParaRPr lang="en-US" sz="1200" i="1" dirty="0">
              <a:solidFill>
                <a:schemeClr val="bg1"/>
              </a:solidFill>
            </a:endParaRPr>
          </a:p>
        </p:txBody>
      </p:sp>
      <p:sp>
        <p:nvSpPr>
          <p:cNvPr id="7" name="Slide Number Placeholder 6"/>
          <p:cNvSpPr>
            <a:spLocks noGrp="1"/>
          </p:cNvSpPr>
          <p:nvPr>
            <p:ph type="sldNum" sz="quarter" idx="12"/>
          </p:nvPr>
        </p:nvSpPr>
        <p:spPr/>
        <p:txBody>
          <a:bodyPr/>
          <a:lstStyle/>
          <a:p>
            <a:fld id="{DE6670D6-F1EF-4E4E-BE9C-5D8B6D21C5F5}" type="slidenum">
              <a:rPr lang="en-US" smtClean="0"/>
              <a:pPr/>
              <a:t>77</a:t>
            </a:fld>
            <a:endParaRPr lang="en-US"/>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12648" y="152400"/>
            <a:ext cx="7927848" cy="704088"/>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smtClean="0">
                <a:ln>
                  <a:noFill/>
                </a:ln>
                <a:solidFill>
                  <a:schemeClr val="tx1"/>
                </a:solidFill>
                <a:effectLst/>
                <a:uLnTx/>
                <a:uFillTx/>
                <a:latin typeface="+mj-lt"/>
                <a:ea typeface="+mj-ea"/>
                <a:cs typeface="+mj-cs"/>
              </a:rPr>
              <a:t>Familiarity with &amp; Perceptions of ODR (2 of</a:t>
            </a:r>
            <a:r>
              <a:rPr kumimoji="0" lang="en-US" sz="2000" b="1" i="0" u="none" strike="noStrike" kern="1200" cap="none" spc="0" normalizeH="0" noProof="0" dirty="0" smtClean="0">
                <a:ln>
                  <a:noFill/>
                </a:ln>
                <a:solidFill>
                  <a:schemeClr val="tx1"/>
                </a:solidFill>
                <a:effectLst/>
                <a:uLnTx/>
                <a:uFillTx/>
                <a:latin typeface="+mj-lt"/>
                <a:ea typeface="+mj-ea"/>
                <a:cs typeface="+mj-cs"/>
              </a:rPr>
              <a:t> 2</a:t>
            </a:r>
            <a:r>
              <a:rPr kumimoji="0" lang="en-US" sz="2000" b="1" i="0" u="none" strike="noStrike" kern="1200" cap="none" spc="0" normalizeH="0" baseline="0" noProof="0" dirty="0" smtClean="0">
                <a:ln>
                  <a:noFill/>
                </a:ln>
                <a:solidFill>
                  <a:schemeClr val="tx1"/>
                </a:solidFill>
                <a:effectLst/>
                <a:uLnTx/>
                <a:uFillTx/>
                <a:latin typeface="+mj-lt"/>
                <a:ea typeface="+mj-ea"/>
                <a:cs typeface="+mj-cs"/>
              </a:rPr>
              <a:t>): ADR Providers </a:t>
            </a:r>
            <a:r>
              <a:rPr lang="en-US" sz="2000" b="1" dirty="0" smtClean="0">
                <a:latin typeface="+mj-lt"/>
                <a:ea typeface="+mj-ea"/>
                <a:cs typeface="+mj-cs"/>
              </a:rPr>
              <a:t>C</a:t>
            </a:r>
            <a:r>
              <a:rPr kumimoji="0" lang="en-US" sz="2000" b="1" i="0" u="none" strike="noStrike" kern="1200" cap="none" spc="0" normalizeH="0" baseline="0" noProof="0" dirty="0" err="1" smtClean="0">
                <a:ln>
                  <a:noFill/>
                </a:ln>
                <a:solidFill>
                  <a:schemeClr val="tx1"/>
                </a:solidFill>
                <a:effectLst/>
                <a:uLnTx/>
                <a:uFillTx/>
                <a:latin typeface="+mj-lt"/>
                <a:ea typeface="+mj-ea"/>
                <a:cs typeface="+mj-cs"/>
              </a:rPr>
              <a:t>onsider</a:t>
            </a:r>
            <a:r>
              <a:rPr kumimoji="0" lang="en-US" sz="2000" b="1" i="0" u="none" strike="noStrike" kern="1200" cap="none" spc="0" normalizeH="0" baseline="0" noProof="0" dirty="0" smtClean="0">
                <a:ln>
                  <a:noFill/>
                </a:ln>
                <a:solidFill>
                  <a:schemeClr val="tx1"/>
                </a:solidFill>
                <a:effectLst/>
                <a:uLnTx/>
                <a:uFillTx/>
                <a:latin typeface="+mj-lt"/>
                <a:ea typeface="+mj-ea"/>
                <a:cs typeface="+mj-cs"/>
              </a:rPr>
              <a:t> </a:t>
            </a:r>
            <a:r>
              <a:rPr lang="en-US" sz="2000" b="1" dirty="0" smtClean="0">
                <a:latin typeface="+mj-lt"/>
                <a:ea typeface="+mj-ea"/>
                <a:cs typeface="+mj-cs"/>
              </a:rPr>
              <a:t>C</a:t>
            </a:r>
            <a:r>
              <a:rPr kumimoji="0" lang="en-US" sz="2000" b="1" i="0" u="none" strike="noStrike" kern="1200" cap="none" spc="0" normalizeH="0" baseline="0" noProof="0" dirty="0" err="1" smtClean="0">
                <a:ln>
                  <a:noFill/>
                </a:ln>
                <a:solidFill>
                  <a:schemeClr val="tx1"/>
                </a:solidFill>
                <a:effectLst/>
                <a:uLnTx/>
                <a:uFillTx/>
                <a:latin typeface="+mj-lt"/>
                <a:ea typeface="+mj-ea"/>
                <a:cs typeface="+mj-cs"/>
              </a:rPr>
              <a:t>urrent</a:t>
            </a:r>
            <a:r>
              <a:rPr kumimoji="0" lang="en-US" sz="2000" b="1" i="0" u="none" strike="noStrike" kern="1200" cap="none" spc="0" normalizeH="0" noProof="0" dirty="0" smtClean="0">
                <a:ln>
                  <a:noFill/>
                </a:ln>
                <a:solidFill>
                  <a:schemeClr val="tx1"/>
                </a:solidFill>
                <a:effectLst/>
                <a:uLnTx/>
                <a:uFillTx/>
                <a:latin typeface="+mj-lt"/>
                <a:ea typeface="+mj-ea"/>
                <a:cs typeface="+mj-cs"/>
              </a:rPr>
              <a:t> ODR Somewhat </a:t>
            </a:r>
            <a:r>
              <a:rPr lang="en-US" sz="2000" b="1" dirty="0" smtClean="0">
                <a:latin typeface="+mj-lt"/>
                <a:ea typeface="+mj-ea"/>
                <a:cs typeface="+mj-cs"/>
              </a:rPr>
              <a:t>H</a:t>
            </a:r>
            <a:r>
              <a:rPr kumimoji="0" lang="en-US" sz="2000" b="1" i="0" u="none" strike="noStrike" kern="1200" cap="none" spc="0" normalizeH="0" noProof="0" dirty="0" err="1" smtClean="0">
                <a:ln>
                  <a:noFill/>
                </a:ln>
                <a:solidFill>
                  <a:schemeClr val="tx1"/>
                </a:solidFill>
                <a:effectLst/>
                <a:uLnTx/>
                <a:uFillTx/>
                <a:latin typeface="+mj-lt"/>
                <a:ea typeface="+mj-ea"/>
                <a:cs typeface="+mj-cs"/>
              </a:rPr>
              <a:t>elpful</a:t>
            </a:r>
            <a:r>
              <a:rPr kumimoji="0" lang="en-US" sz="2000" b="1" i="0" u="none" strike="noStrike" kern="1200" cap="none" spc="0" normalizeH="0" noProof="0" dirty="0" smtClean="0">
                <a:ln>
                  <a:noFill/>
                </a:ln>
                <a:solidFill>
                  <a:schemeClr val="tx1"/>
                </a:solidFill>
                <a:effectLst/>
                <a:uLnTx/>
                <a:uFillTx/>
                <a:latin typeface="+mj-lt"/>
                <a:ea typeface="+mj-ea"/>
                <a:cs typeface="+mj-cs"/>
              </a:rPr>
              <a:t> in B2C E-Commerce Disputes, </a:t>
            </a:r>
            <a:r>
              <a:rPr lang="en-US" sz="2000" b="1" dirty="0" smtClean="0">
                <a:latin typeface="+mj-lt"/>
                <a:ea typeface="+mj-ea"/>
                <a:cs typeface="+mj-cs"/>
              </a:rPr>
              <a:t>S</a:t>
            </a:r>
            <a:r>
              <a:rPr kumimoji="0" lang="en-US" sz="2000" b="1" i="0" u="none" strike="noStrike" kern="1200" cap="none" spc="0" normalizeH="0" baseline="0" noProof="0" dirty="0" err="1" smtClean="0">
                <a:ln>
                  <a:noFill/>
                </a:ln>
                <a:solidFill>
                  <a:schemeClr val="tx1"/>
                </a:solidFill>
                <a:effectLst/>
                <a:uLnTx/>
                <a:uFillTx/>
                <a:latin typeface="+mj-lt"/>
                <a:ea typeface="+mj-ea"/>
                <a:cs typeface="+mj-cs"/>
              </a:rPr>
              <a:t>trongly</a:t>
            </a:r>
            <a:r>
              <a:rPr kumimoji="0" lang="en-US" sz="2000" b="1" i="0" u="none" strike="noStrike" kern="1200" cap="none" spc="0" normalizeH="0" noProof="0" dirty="0" smtClean="0">
                <a:ln>
                  <a:noFill/>
                </a:ln>
                <a:solidFill>
                  <a:schemeClr val="tx1"/>
                </a:solidFill>
                <a:effectLst/>
                <a:uLnTx/>
                <a:uFillTx/>
                <a:latin typeface="+mj-lt"/>
                <a:ea typeface="+mj-ea"/>
                <a:cs typeface="+mj-cs"/>
              </a:rPr>
              <a:t> </a:t>
            </a:r>
            <a:r>
              <a:rPr lang="en-US" sz="2000" b="1" dirty="0" smtClean="0">
                <a:latin typeface="+mj-lt"/>
                <a:ea typeface="+mj-ea"/>
                <a:cs typeface="+mj-cs"/>
              </a:rPr>
              <a:t>O</a:t>
            </a:r>
            <a:r>
              <a:rPr kumimoji="0" lang="en-US" sz="2000" b="1" i="0" u="none" strike="noStrike" kern="1200" cap="none" spc="0" normalizeH="0" baseline="0" noProof="0" dirty="0" err="1" smtClean="0">
                <a:ln>
                  <a:noFill/>
                </a:ln>
                <a:solidFill>
                  <a:schemeClr val="tx1"/>
                </a:solidFill>
                <a:effectLst/>
                <a:uLnTx/>
                <a:uFillTx/>
                <a:latin typeface="+mj-lt"/>
                <a:ea typeface="+mj-ea"/>
                <a:cs typeface="+mj-cs"/>
              </a:rPr>
              <a:t>ptimistic</a:t>
            </a:r>
            <a:r>
              <a:rPr kumimoji="0" lang="en-US" sz="2000" b="1" i="0" u="none" strike="noStrike" kern="1200" cap="none" spc="0" normalizeH="0" noProof="0" dirty="0" smtClean="0">
                <a:ln>
                  <a:noFill/>
                </a:ln>
                <a:solidFill>
                  <a:schemeClr val="tx1"/>
                </a:solidFill>
                <a:effectLst/>
                <a:uLnTx/>
                <a:uFillTx/>
                <a:latin typeface="+mj-lt"/>
                <a:ea typeface="+mj-ea"/>
                <a:cs typeface="+mj-cs"/>
              </a:rPr>
              <a:t> </a:t>
            </a:r>
            <a:r>
              <a:rPr lang="en-US" sz="2000" b="1" dirty="0" smtClean="0">
                <a:latin typeface="+mj-lt"/>
                <a:ea typeface="+mj-ea"/>
                <a:cs typeface="+mj-cs"/>
              </a:rPr>
              <a:t>A</a:t>
            </a:r>
            <a:r>
              <a:rPr kumimoji="0" lang="en-US" sz="2000" b="1" i="0" u="none" strike="noStrike" kern="1200" cap="none" spc="0" normalizeH="0" noProof="0" dirty="0" smtClean="0">
                <a:ln>
                  <a:noFill/>
                </a:ln>
                <a:solidFill>
                  <a:schemeClr val="tx1"/>
                </a:solidFill>
                <a:effectLst/>
                <a:uLnTx/>
                <a:uFillTx/>
                <a:latin typeface="+mj-lt"/>
                <a:ea typeface="+mj-ea"/>
                <a:cs typeface="+mj-cs"/>
              </a:rPr>
              <a:t>bout the Future of ODR</a:t>
            </a:r>
            <a:endParaRPr kumimoji="0" lang="en-US" sz="2000" b="1"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3" name="Chart 2"/>
          <p:cNvGraphicFramePr/>
          <p:nvPr/>
        </p:nvGraphicFramePr>
        <p:xfrm>
          <a:off x="76200" y="2819400"/>
          <a:ext cx="4419600" cy="3429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p:cNvGraphicFramePr/>
          <p:nvPr/>
        </p:nvGraphicFramePr>
        <p:xfrm>
          <a:off x="4745032" y="2819400"/>
          <a:ext cx="4416552" cy="3429000"/>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p:cNvSpPr txBox="1"/>
          <p:nvPr/>
        </p:nvSpPr>
        <p:spPr>
          <a:xfrm>
            <a:off x="342900" y="1361182"/>
            <a:ext cx="3886200" cy="1143000"/>
          </a:xfrm>
          <a:prstGeom prst="rect">
            <a:avLst/>
          </a:prstGeom>
          <a:noFill/>
          <a:ln>
            <a:solidFill>
              <a:schemeClr val="tx1"/>
            </a:solidFill>
            <a:prstDash val="lgDash"/>
          </a:ln>
        </p:spPr>
        <p:txBody>
          <a:bodyPr wrap="square" rtlCol="0">
            <a:spAutoFit/>
          </a:bodyPr>
          <a:lstStyle/>
          <a:p>
            <a:pPr algn="ctr"/>
            <a:r>
              <a:rPr lang="en-US" sz="1600" b="1" dirty="0" smtClean="0"/>
              <a:t>ODR NOW</a:t>
            </a:r>
          </a:p>
          <a:p>
            <a:pPr>
              <a:buFont typeface="Arial" pitchFamily="34" charset="0"/>
              <a:buChar char="•"/>
            </a:pPr>
            <a:r>
              <a:rPr lang="en-US" sz="1600" b="1" dirty="0" smtClean="0"/>
              <a:t>58%</a:t>
            </a:r>
            <a:r>
              <a:rPr lang="en-US" sz="1600" dirty="0" smtClean="0"/>
              <a:t> do not believe ODR services are currently not helping consumers to resolve e-commerce disputes</a:t>
            </a:r>
          </a:p>
        </p:txBody>
      </p:sp>
      <p:sp>
        <p:nvSpPr>
          <p:cNvPr id="6" name="TextBox 5"/>
          <p:cNvSpPr txBox="1"/>
          <p:nvPr/>
        </p:nvSpPr>
        <p:spPr>
          <a:xfrm>
            <a:off x="5010208" y="1377076"/>
            <a:ext cx="3886200" cy="1143000"/>
          </a:xfrm>
          <a:prstGeom prst="rect">
            <a:avLst/>
          </a:prstGeom>
          <a:noFill/>
          <a:ln>
            <a:solidFill>
              <a:schemeClr val="tx1"/>
            </a:solidFill>
            <a:prstDash val="lgDash"/>
          </a:ln>
        </p:spPr>
        <p:txBody>
          <a:bodyPr wrap="square" rtlCol="0">
            <a:spAutoFit/>
          </a:bodyPr>
          <a:lstStyle/>
          <a:p>
            <a:pPr algn="ctr"/>
            <a:r>
              <a:rPr lang="en-US" sz="1600" b="1" dirty="0" smtClean="0"/>
              <a:t>ODR IN THE FUTURE</a:t>
            </a:r>
          </a:p>
          <a:p>
            <a:pPr>
              <a:buFont typeface="Arial" pitchFamily="34" charset="0"/>
              <a:buChar char="•"/>
            </a:pPr>
            <a:r>
              <a:rPr lang="en-US" sz="1600" b="1" dirty="0" smtClean="0"/>
              <a:t>82%</a:t>
            </a:r>
            <a:r>
              <a:rPr lang="en-US" sz="1600" dirty="0" smtClean="0"/>
              <a:t> believe ODR services</a:t>
            </a:r>
            <a:r>
              <a:rPr lang="en-US" sz="1600" i="1" dirty="0" smtClean="0"/>
              <a:t> will</a:t>
            </a:r>
            <a:r>
              <a:rPr lang="en-US" sz="1600" dirty="0" smtClean="0"/>
              <a:t> help consumers to resolve e-commerce disputes</a:t>
            </a:r>
            <a:endParaRPr lang="en-US" sz="1600" b="1" dirty="0"/>
          </a:p>
        </p:txBody>
      </p:sp>
      <p:sp>
        <p:nvSpPr>
          <p:cNvPr id="7" name="TextBox 6"/>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ADR Provider Survey, Compiled  4/20/2012; 53 respondents</a:t>
            </a:r>
            <a:endParaRPr lang="en-US" sz="1200" i="1" dirty="0">
              <a:solidFill>
                <a:schemeClr val="bg1"/>
              </a:solidFill>
            </a:endParaRPr>
          </a:p>
        </p:txBody>
      </p:sp>
      <p:sp>
        <p:nvSpPr>
          <p:cNvPr id="8" name="Slide Number Placeholder 7"/>
          <p:cNvSpPr>
            <a:spLocks noGrp="1"/>
          </p:cNvSpPr>
          <p:nvPr>
            <p:ph type="sldNum" sz="quarter" idx="12"/>
          </p:nvPr>
        </p:nvSpPr>
        <p:spPr/>
        <p:txBody>
          <a:bodyPr/>
          <a:lstStyle/>
          <a:p>
            <a:fld id="{DE6670D6-F1EF-4E4E-BE9C-5D8B6D21C5F5}" type="slidenum">
              <a:rPr lang="en-US" smtClean="0"/>
              <a:pPr/>
              <a:t>78</a:t>
            </a:fld>
            <a:endParaRPr lang="en-US"/>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3048000" y="1219200"/>
            <a:ext cx="2895600" cy="5029200"/>
          </a:xfrm>
          <a:prstGeom prst="rect">
            <a:avLst/>
          </a:prstGeom>
          <a:solidFill>
            <a:schemeClr val="bg1">
              <a:lumMod val="95000"/>
            </a:scheme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172200" y="1219200"/>
            <a:ext cx="2667000" cy="5029200"/>
          </a:xfrm>
          <a:prstGeom prst="rect">
            <a:avLst/>
          </a:prstGeom>
          <a:solidFill>
            <a:schemeClr val="bg1">
              <a:lumMod val="95000"/>
            </a:scheme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4800" y="1219200"/>
            <a:ext cx="2514600" cy="5029200"/>
          </a:xfrm>
          <a:prstGeom prst="rect">
            <a:avLst/>
          </a:prstGeom>
          <a:solidFill>
            <a:schemeClr val="bg1">
              <a:lumMod val="95000"/>
            </a:scheme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12648" y="155448"/>
            <a:ext cx="7927848" cy="704088"/>
          </a:xfrm>
        </p:spPr>
        <p:txBody>
          <a:bodyPr>
            <a:noAutofit/>
          </a:bodyPr>
          <a:lstStyle/>
          <a:p>
            <a:r>
              <a:rPr lang="en-US" sz="2000" b="1" dirty="0" smtClean="0"/>
              <a:t>Existing ODR Services: Few ADR Providers Provide ODR Services, but Some Are Helping Consumers to Find Third-Party ODR Services</a:t>
            </a:r>
            <a:endParaRPr lang="en-US" sz="2000" b="1" dirty="0"/>
          </a:p>
        </p:txBody>
      </p:sp>
      <p:sp>
        <p:nvSpPr>
          <p:cNvPr id="4" name="TextBox 3"/>
          <p:cNvSpPr txBox="1"/>
          <p:nvPr/>
        </p:nvSpPr>
        <p:spPr>
          <a:xfrm>
            <a:off x="304800" y="1219200"/>
            <a:ext cx="2514600" cy="6124754"/>
          </a:xfrm>
          <a:prstGeom prst="rect">
            <a:avLst/>
          </a:prstGeom>
          <a:noFill/>
          <a:ln>
            <a:noFill/>
            <a:prstDash val="sysDash"/>
          </a:ln>
        </p:spPr>
        <p:txBody>
          <a:bodyPr wrap="square" rtlCol="0">
            <a:spAutoFit/>
          </a:bodyPr>
          <a:lstStyle/>
          <a:p>
            <a:r>
              <a:rPr lang="en-US" b="1" dirty="0" smtClean="0">
                <a:solidFill>
                  <a:srgbClr val="002060"/>
                </a:solidFill>
              </a:rPr>
              <a:t>ODR for cross-border B2C e-commerce disputes  is rare but helpful for consumers…</a:t>
            </a:r>
          </a:p>
          <a:p>
            <a:endParaRPr lang="en-US" sz="1600" dirty="0" smtClean="0"/>
          </a:p>
          <a:p>
            <a:pPr>
              <a:buFont typeface="Arial" pitchFamily="34" charset="0"/>
              <a:buChar char="•"/>
            </a:pPr>
            <a:r>
              <a:rPr lang="en-US" sz="1400" b="1" dirty="0" smtClean="0"/>
              <a:t>72% </a:t>
            </a:r>
            <a:r>
              <a:rPr lang="en-US" sz="1400" dirty="0" smtClean="0"/>
              <a:t>of ADR bodies reported fewer than 5 ODR providers are currently operating in their country</a:t>
            </a:r>
          </a:p>
          <a:p>
            <a:pPr>
              <a:buFont typeface="Arial" pitchFamily="34" charset="0"/>
              <a:buChar char="•"/>
            </a:pPr>
            <a:endParaRPr lang="en-US" sz="1400" dirty="0"/>
          </a:p>
          <a:p>
            <a:pPr>
              <a:buFont typeface="Arial" pitchFamily="34" charset="0"/>
              <a:buChar char="•"/>
            </a:pPr>
            <a:r>
              <a:rPr lang="en-US" sz="1400" dirty="0" smtClean="0"/>
              <a:t>Where ODR providers exist, ADR bodies report these providers are successful at meeting consumer needs</a:t>
            </a:r>
          </a:p>
          <a:p>
            <a:r>
              <a:rPr lang="en-US" sz="1400" b="1" dirty="0" smtClean="0"/>
              <a:t>Examples</a:t>
            </a:r>
            <a:r>
              <a:rPr lang="en-US" sz="1400" dirty="0" smtClean="0"/>
              <a:t> </a:t>
            </a:r>
            <a:r>
              <a:rPr lang="en-US" sz="1400" b="1" dirty="0" smtClean="0"/>
              <a:t>of Successful ODR:</a:t>
            </a:r>
            <a:endParaRPr lang="en-US" sz="1400" dirty="0" smtClean="0"/>
          </a:p>
          <a:p>
            <a:pPr marL="342900" indent="-342900">
              <a:buAutoNum type="arabicPeriod"/>
            </a:pPr>
            <a:r>
              <a:rPr lang="en-US" sz="1400" dirty="0" smtClean="0"/>
              <a:t>IDRS/CEDR</a:t>
            </a:r>
          </a:p>
          <a:p>
            <a:pPr marL="342900" indent="-342900">
              <a:buAutoNum type="arabicPeriod"/>
            </a:pPr>
            <a:r>
              <a:rPr lang="en-US" sz="1400" dirty="0" err="1" smtClean="0"/>
              <a:t>Juripax</a:t>
            </a:r>
            <a:endParaRPr lang="en-US" sz="1400" dirty="0"/>
          </a:p>
          <a:p>
            <a:pPr marL="342900" indent="-342900">
              <a:buAutoNum type="arabicPeriod"/>
            </a:pPr>
            <a:r>
              <a:rPr lang="en-US" sz="1400" dirty="0" smtClean="0"/>
              <a:t>DECO</a:t>
            </a:r>
          </a:p>
          <a:p>
            <a:pPr marL="342900" indent="-342900">
              <a:buAutoNum type="arabicPeriod"/>
            </a:pPr>
            <a:r>
              <a:rPr lang="en-US" sz="1400" dirty="0" err="1" smtClean="0"/>
              <a:t>Arbitrare</a:t>
            </a:r>
            <a:endParaRPr lang="en-US" sz="1400" dirty="0" smtClean="0"/>
          </a:p>
          <a:p>
            <a:pPr marL="342900" indent="-342900">
              <a:buAutoNum type="arabicPeriod"/>
            </a:pPr>
            <a:r>
              <a:rPr lang="en-US" sz="1400" dirty="0" err="1" smtClean="0"/>
              <a:t>Telecome</a:t>
            </a:r>
            <a:r>
              <a:rPr lang="en-US" sz="1400" dirty="0" smtClean="0"/>
              <a:t> </a:t>
            </a:r>
            <a:r>
              <a:rPr lang="en-US" sz="1400" dirty="0" err="1" smtClean="0"/>
              <a:t>Camere</a:t>
            </a:r>
            <a:r>
              <a:rPr lang="en-US" sz="1400" dirty="0" smtClean="0"/>
              <a:t> </a:t>
            </a:r>
            <a:r>
              <a:rPr lang="en-US" sz="1400" dirty="0" err="1" smtClean="0"/>
              <a:t>di</a:t>
            </a:r>
            <a:r>
              <a:rPr lang="en-US" sz="1400" dirty="0" smtClean="0"/>
              <a:t> </a:t>
            </a:r>
            <a:r>
              <a:rPr lang="en-US" sz="1400" dirty="0" err="1" smtClean="0"/>
              <a:t>Commercio</a:t>
            </a:r>
            <a:endParaRPr lang="en-US" sz="1400" dirty="0" smtClean="0"/>
          </a:p>
          <a:p>
            <a:pPr>
              <a:buFont typeface="Arial" pitchFamily="34" charset="0"/>
              <a:buChar char="•"/>
            </a:pPr>
            <a:endParaRPr lang="en-US" sz="1600" dirty="0"/>
          </a:p>
          <a:p>
            <a:pPr>
              <a:buFont typeface="Arial" pitchFamily="34" charset="0"/>
              <a:buChar char="•"/>
            </a:pPr>
            <a:endParaRPr lang="en-US" sz="1600" dirty="0" smtClean="0"/>
          </a:p>
          <a:p>
            <a:pPr>
              <a:buFont typeface="Arial" pitchFamily="34" charset="0"/>
              <a:buChar char="•"/>
            </a:pPr>
            <a:endParaRPr lang="en-US" sz="1600" dirty="0" smtClean="0"/>
          </a:p>
          <a:p>
            <a:pPr>
              <a:buFont typeface="Arial" pitchFamily="34" charset="0"/>
              <a:buChar char="•"/>
            </a:pPr>
            <a:endParaRPr lang="en-US" sz="1600" b="1" dirty="0"/>
          </a:p>
          <a:p>
            <a:pPr>
              <a:buFont typeface="Arial" pitchFamily="34" charset="0"/>
              <a:buChar char="•"/>
            </a:pPr>
            <a:endParaRPr lang="en-US" sz="1600" b="1" dirty="0" smtClean="0"/>
          </a:p>
        </p:txBody>
      </p:sp>
      <p:sp>
        <p:nvSpPr>
          <p:cNvPr id="5" name="TextBox 4"/>
          <p:cNvSpPr txBox="1"/>
          <p:nvPr/>
        </p:nvSpPr>
        <p:spPr>
          <a:xfrm>
            <a:off x="6172200" y="1219200"/>
            <a:ext cx="2667000" cy="4462760"/>
          </a:xfrm>
          <a:prstGeom prst="rect">
            <a:avLst/>
          </a:prstGeom>
          <a:noFill/>
          <a:ln>
            <a:noFill/>
            <a:prstDash val="sysDash"/>
          </a:ln>
        </p:spPr>
        <p:txBody>
          <a:bodyPr wrap="square" rtlCol="0">
            <a:spAutoFit/>
          </a:bodyPr>
          <a:lstStyle/>
          <a:p>
            <a:r>
              <a:rPr lang="en-US" b="1" dirty="0" smtClean="0">
                <a:solidFill>
                  <a:srgbClr val="002060"/>
                </a:solidFill>
              </a:rPr>
              <a:t>…the number of EU ADR bodies providing ODR  services will increase over the next 3 years. </a:t>
            </a:r>
          </a:p>
          <a:p>
            <a:endParaRPr lang="en-US" sz="1600" b="1" dirty="0" smtClean="0"/>
          </a:p>
          <a:p>
            <a:pPr>
              <a:buFont typeface="Arial" pitchFamily="34" charset="0"/>
              <a:buChar char="•"/>
            </a:pPr>
            <a:r>
              <a:rPr lang="en-US" sz="1400" b="1" dirty="0" smtClean="0"/>
              <a:t>53%</a:t>
            </a:r>
            <a:r>
              <a:rPr lang="en-US" sz="1400" dirty="0" smtClean="0"/>
              <a:t> of ADR bodies provide consumers in their country with ODR services</a:t>
            </a:r>
          </a:p>
          <a:p>
            <a:pPr>
              <a:buFont typeface="Arial" pitchFamily="34" charset="0"/>
              <a:buChar char="•"/>
            </a:pPr>
            <a:endParaRPr lang="en-US" sz="1400" b="1" dirty="0" smtClean="0"/>
          </a:p>
          <a:p>
            <a:pPr>
              <a:buFont typeface="Arial" pitchFamily="34" charset="0"/>
              <a:buChar char="•"/>
            </a:pPr>
            <a:r>
              <a:rPr lang="en-US" sz="1400" dirty="0" smtClean="0"/>
              <a:t>These 53% most commonly provide online</a:t>
            </a:r>
          </a:p>
          <a:p>
            <a:pPr marL="342900" indent="-342900">
              <a:buAutoNum type="arabicPeriod"/>
            </a:pPr>
            <a:r>
              <a:rPr lang="en-US" sz="1400" dirty="0" smtClean="0"/>
              <a:t>Mediation (81%)</a:t>
            </a:r>
          </a:p>
          <a:p>
            <a:pPr marL="342900" indent="-342900">
              <a:buAutoNum type="arabicPeriod"/>
            </a:pPr>
            <a:r>
              <a:rPr lang="en-US" sz="1400" dirty="0" smtClean="0"/>
              <a:t>Complaint Filing (76%)</a:t>
            </a:r>
          </a:p>
          <a:p>
            <a:pPr marL="342900" indent="-342900">
              <a:buAutoNum type="arabicPeriod"/>
            </a:pPr>
            <a:r>
              <a:rPr lang="en-US" sz="1400" dirty="0" smtClean="0"/>
              <a:t>Complaints Assistance (43%)</a:t>
            </a:r>
          </a:p>
          <a:p>
            <a:pPr>
              <a:buFont typeface="Arial" pitchFamily="34" charset="0"/>
              <a:buChar char="•"/>
            </a:pPr>
            <a:endParaRPr lang="en-US" sz="1400" dirty="0" smtClean="0"/>
          </a:p>
          <a:p>
            <a:pPr>
              <a:buFont typeface="Arial" pitchFamily="34" charset="0"/>
              <a:buChar char="•"/>
            </a:pPr>
            <a:r>
              <a:rPr lang="en-US" sz="1400" b="1" dirty="0" smtClean="0"/>
              <a:t>47%</a:t>
            </a:r>
            <a:r>
              <a:rPr lang="en-US" sz="1400" dirty="0" smtClean="0"/>
              <a:t> of  ADR bodies not currently providing ODR intending to provide ODR within the next three years</a:t>
            </a:r>
            <a:endParaRPr lang="en-US" sz="1400" b="1" dirty="0" smtClean="0"/>
          </a:p>
        </p:txBody>
      </p:sp>
      <p:sp>
        <p:nvSpPr>
          <p:cNvPr id="12" name="TextBox 11"/>
          <p:cNvSpPr txBox="1"/>
          <p:nvPr/>
        </p:nvSpPr>
        <p:spPr>
          <a:xfrm>
            <a:off x="3048000" y="1228904"/>
            <a:ext cx="2895600" cy="4339650"/>
          </a:xfrm>
          <a:prstGeom prst="rect">
            <a:avLst/>
          </a:prstGeom>
          <a:noFill/>
          <a:ln>
            <a:noFill/>
            <a:prstDash val="sysDash"/>
          </a:ln>
        </p:spPr>
        <p:txBody>
          <a:bodyPr wrap="square" rtlCol="0">
            <a:spAutoFit/>
          </a:bodyPr>
          <a:lstStyle/>
          <a:p>
            <a:r>
              <a:rPr lang="en-US" b="1" dirty="0" smtClean="0">
                <a:solidFill>
                  <a:srgbClr val="002060"/>
                </a:solidFill>
              </a:rPr>
              <a:t>…ADR bodies </a:t>
            </a:r>
            <a:r>
              <a:rPr lang="en-US" b="1" i="1" dirty="0" smtClean="0">
                <a:solidFill>
                  <a:srgbClr val="002060"/>
                </a:solidFill>
              </a:rPr>
              <a:t>are</a:t>
            </a:r>
            <a:r>
              <a:rPr lang="en-US" b="1" dirty="0" smtClean="0">
                <a:solidFill>
                  <a:srgbClr val="002060"/>
                </a:solidFill>
              </a:rPr>
              <a:t> directing consumers to third-party ODR providers for help resolving e-commerce disputes…</a:t>
            </a:r>
          </a:p>
          <a:p>
            <a:endParaRPr lang="en-US" sz="1600" b="1" dirty="0" smtClean="0"/>
          </a:p>
          <a:p>
            <a:pPr>
              <a:buFont typeface="Arial" pitchFamily="34" charset="0"/>
              <a:buChar char="•"/>
            </a:pPr>
            <a:r>
              <a:rPr lang="en-US" sz="1600" b="1" dirty="0" smtClean="0"/>
              <a:t> </a:t>
            </a:r>
            <a:r>
              <a:rPr lang="en-US" sz="1400" b="1" dirty="0" smtClean="0"/>
              <a:t>50%</a:t>
            </a:r>
            <a:r>
              <a:rPr lang="en-US" sz="1400" dirty="0" smtClean="0"/>
              <a:t> of ADR bodies currently collaborate with and direct consumers to third-party ODR providers  for help in resolving B2C e-commerce disputes.</a:t>
            </a:r>
            <a:endParaRPr lang="en-US" sz="1400" b="1" dirty="0" smtClean="0"/>
          </a:p>
          <a:p>
            <a:endParaRPr lang="en-US" sz="1400" b="1" dirty="0" smtClean="0"/>
          </a:p>
          <a:p>
            <a:r>
              <a:rPr lang="en-US" sz="1400" b="1" dirty="0" smtClean="0"/>
              <a:t>Examples of ODR Partners:</a:t>
            </a:r>
          </a:p>
          <a:p>
            <a:pPr marL="342900" indent="-342900">
              <a:buAutoNum type="arabicPeriod"/>
            </a:pPr>
            <a:r>
              <a:rPr lang="en-US" sz="1400" dirty="0" smtClean="0"/>
              <a:t>Online </a:t>
            </a:r>
            <a:r>
              <a:rPr lang="en-US" sz="1400" dirty="0" err="1" smtClean="0"/>
              <a:t>Schlichter</a:t>
            </a:r>
            <a:endParaRPr lang="en-US" sz="1400" dirty="0" smtClean="0"/>
          </a:p>
          <a:p>
            <a:pPr marL="342900" indent="-342900">
              <a:buAutoNum type="arabicPeriod"/>
            </a:pPr>
            <a:r>
              <a:rPr lang="en-US" sz="1400" dirty="0" smtClean="0"/>
              <a:t>CEDR</a:t>
            </a:r>
          </a:p>
          <a:p>
            <a:pPr marL="342900" indent="-342900">
              <a:buAutoNum type="arabicPeriod"/>
            </a:pPr>
            <a:r>
              <a:rPr lang="en-US" sz="1400" dirty="0" smtClean="0"/>
              <a:t>CIMACE</a:t>
            </a:r>
          </a:p>
          <a:p>
            <a:pPr marL="342900" indent="-342900">
              <a:buAutoNum type="arabicPeriod"/>
            </a:pPr>
            <a:r>
              <a:rPr lang="en-US" sz="1400" dirty="0" smtClean="0"/>
              <a:t>Camera </a:t>
            </a:r>
            <a:r>
              <a:rPr lang="en-US" sz="1400" dirty="0" err="1" smtClean="0"/>
              <a:t>di</a:t>
            </a:r>
            <a:r>
              <a:rPr lang="en-US" sz="1400" dirty="0" smtClean="0"/>
              <a:t> </a:t>
            </a:r>
            <a:r>
              <a:rPr lang="en-US" sz="1400" dirty="0" err="1" smtClean="0"/>
              <a:t>Commercio</a:t>
            </a:r>
            <a:endParaRPr lang="en-US" sz="1400" dirty="0" smtClean="0"/>
          </a:p>
          <a:p>
            <a:endParaRPr lang="en-US" sz="1400" b="1" dirty="0"/>
          </a:p>
        </p:txBody>
      </p:sp>
      <p:sp>
        <p:nvSpPr>
          <p:cNvPr id="10" name="TextBox 9"/>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ADR Provider Survey, Compiled  4/20/2012; 53 respondents</a:t>
            </a:r>
            <a:endParaRPr lang="en-US" sz="1200" i="1" dirty="0">
              <a:solidFill>
                <a:schemeClr val="bg1"/>
              </a:solidFill>
            </a:endParaRPr>
          </a:p>
        </p:txBody>
      </p:sp>
      <p:sp>
        <p:nvSpPr>
          <p:cNvPr id="11" name="Slide Number Placeholder 10"/>
          <p:cNvSpPr>
            <a:spLocks noGrp="1"/>
          </p:cNvSpPr>
          <p:nvPr>
            <p:ph type="sldNum" sz="quarter" idx="12"/>
          </p:nvPr>
        </p:nvSpPr>
        <p:spPr/>
        <p:txBody>
          <a:bodyPr/>
          <a:lstStyle/>
          <a:p>
            <a:fld id="{DE6670D6-F1EF-4E4E-BE9C-5D8B6D21C5F5}" type="slidenum">
              <a:rPr lang="en-US" smtClean="0"/>
              <a:pPr/>
              <a:t>79</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Callout 4"/>
          <p:cNvSpPr/>
          <p:nvPr/>
        </p:nvSpPr>
        <p:spPr>
          <a:xfrm>
            <a:off x="457200" y="2590562"/>
            <a:ext cx="2362200" cy="2286000"/>
          </a:xfrm>
          <a:prstGeom prst="rightArrowCallout">
            <a:avLst>
              <a:gd name="adj1" fmla="val 23898"/>
              <a:gd name="adj2" fmla="val 23347"/>
              <a:gd name="adj3" fmla="val 11223"/>
              <a:gd name="adj4" fmla="val 76337"/>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smtClean="0">
                <a:solidFill>
                  <a:schemeClr val="tx1"/>
                </a:solidFill>
              </a:rPr>
              <a:t>Research</a:t>
            </a:r>
          </a:p>
          <a:p>
            <a:pPr>
              <a:buFont typeface="Arial" pitchFamily="34" charset="0"/>
              <a:buChar char="•"/>
            </a:pPr>
            <a:r>
              <a:rPr lang="en-US" sz="1400" b="1" dirty="0" smtClean="0"/>
              <a:t> </a:t>
            </a:r>
            <a:r>
              <a:rPr lang="en-US" sz="1400" dirty="0" smtClean="0"/>
              <a:t>Scholarship on ADR, ODR, &amp; </a:t>
            </a:r>
          </a:p>
          <a:p>
            <a:r>
              <a:rPr lang="en-US" sz="1400" dirty="0" smtClean="0"/>
              <a:t>e-commerce</a:t>
            </a:r>
          </a:p>
          <a:p>
            <a:pPr>
              <a:buFont typeface="Arial" pitchFamily="34" charset="0"/>
              <a:buChar char="•"/>
            </a:pPr>
            <a:r>
              <a:rPr lang="en-US" sz="1400" b="1" dirty="0" smtClean="0"/>
              <a:t> </a:t>
            </a:r>
            <a:r>
              <a:rPr lang="en-US" sz="1400" dirty="0" smtClean="0"/>
              <a:t>EU member state laws, background, &amp; history</a:t>
            </a:r>
          </a:p>
          <a:p>
            <a:pPr>
              <a:buFont typeface="Arial" pitchFamily="34" charset="0"/>
              <a:buChar char="•"/>
            </a:pPr>
            <a:r>
              <a:rPr lang="en-US" sz="1400" dirty="0" smtClean="0"/>
              <a:t> Stakeholder position papers</a:t>
            </a:r>
          </a:p>
        </p:txBody>
      </p:sp>
      <p:sp>
        <p:nvSpPr>
          <p:cNvPr id="6" name="Right Arrow Callout 5"/>
          <p:cNvSpPr/>
          <p:nvPr/>
        </p:nvSpPr>
        <p:spPr>
          <a:xfrm rot="16200000">
            <a:off x="3543301" y="3543063"/>
            <a:ext cx="2057398" cy="3657600"/>
          </a:xfrm>
          <a:prstGeom prst="rightArrowCallout">
            <a:avLst>
              <a:gd name="adj1" fmla="val 25000"/>
              <a:gd name="adj2" fmla="val 25000"/>
              <a:gd name="adj3" fmla="val 15529"/>
              <a:gd name="adj4" fmla="val 75632"/>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8" name="TextBox 7"/>
          <p:cNvSpPr txBox="1"/>
          <p:nvPr/>
        </p:nvSpPr>
        <p:spPr>
          <a:xfrm>
            <a:off x="2743200" y="5333762"/>
            <a:ext cx="1905000" cy="584775"/>
          </a:xfrm>
          <a:prstGeom prst="rect">
            <a:avLst/>
          </a:prstGeom>
          <a:noFill/>
        </p:spPr>
        <p:txBody>
          <a:bodyPr wrap="square" rtlCol="0">
            <a:spAutoFit/>
          </a:bodyPr>
          <a:lstStyle/>
          <a:p>
            <a:r>
              <a:rPr lang="en-US" sz="1600" b="1" dirty="0" smtClean="0"/>
              <a:t>Stakeholder Interviews (42)</a:t>
            </a:r>
            <a:endParaRPr lang="en-US" sz="1200" b="1" dirty="0" smtClean="0"/>
          </a:p>
        </p:txBody>
      </p:sp>
      <p:sp>
        <p:nvSpPr>
          <p:cNvPr id="10" name="TextBox 9"/>
          <p:cNvSpPr txBox="1"/>
          <p:nvPr/>
        </p:nvSpPr>
        <p:spPr>
          <a:xfrm>
            <a:off x="2819400" y="2895362"/>
            <a:ext cx="3505200" cy="1477328"/>
          </a:xfrm>
          <a:prstGeom prst="rect">
            <a:avLst/>
          </a:prstGeom>
          <a:solidFill>
            <a:schemeClr val="bg1">
              <a:lumMod val="85000"/>
            </a:schemeClr>
          </a:solidFill>
          <a:ln>
            <a:solidFill>
              <a:schemeClr val="tx1"/>
            </a:solidFill>
            <a:prstDash val="dashDot"/>
          </a:ln>
          <a:effectLst>
            <a:innerShdw blurRad="114300">
              <a:prstClr val="black"/>
            </a:innerShdw>
          </a:effectLst>
        </p:spPr>
        <p:txBody>
          <a:bodyPr wrap="square" rtlCol="0">
            <a:spAutoFit/>
          </a:bodyPr>
          <a:lstStyle/>
          <a:p>
            <a:pPr algn="ctr"/>
            <a:r>
              <a:rPr lang="en-US" b="1" dirty="0" smtClean="0"/>
              <a:t>Core Question: </a:t>
            </a:r>
          </a:p>
          <a:p>
            <a:pPr algn="ctr"/>
            <a:r>
              <a:rPr lang="en-US" b="1" i="1" dirty="0" smtClean="0"/>
              <a:t>What ODR system will promote cross-border e-commerce and effectively resolve e-commerce disputes in the EU? </a:t>
            </a:r>
            <a:endParaRPr lang="en-US" b="1" dirty="0" smtClean="0"/>
          </a:p>
        </p:txBody>
      </p:sp>
      <p:sp>
        <p:nvSpPr>
          <p:cNvPr id="11" name="TextBox 10"/>
          <p:cNvSpPr txBox="1"/>
          <p:nvPr/>
        </p:nvSpPr>
        <p:spPr>
          <a:xfrm>
            <a:off x="609601" y="152400"/>
            <a:ext cx="7924800" cy="707886"/>
          </a:xfrm>
          <a:prstGeom prst="rect">
            <a:avLst/>
          </a:prstGeom>
          <a:noFill/>
        </p:spPr>
        <p:txBody>
          <a:bodyPr wrap="square" rtlCol="0">
            <a:spAutoFit/>
          </a:bodyPr>
          <a:lstStyle/>
          <a:p>
            <a:pPr algn="ctr"/>
            <a:r>
              <a:rPr lang="en-US" sz="2000" b="1" dirty="0" smtClean="0"/>
              <a:t>System Design Recommendations Result from a Focus on Selected Countries, Research, Surveys, and Stakeholder Interviews</a:t>
            </a:r>
            <a:endParaRPr lang="en-US" sz="2000" b="1" i="1" dirty="0"/>
          </a:p>
        </p:txBody>
      </p:sp>
      <p:sp>
        <p:nvSpPr>
          <p:cNvPr id="12" name="Slide Number Placeholder 11"/>
          <p:cNvSpPr>
            <a:spLocks noGrp="1"/>
          </p:cNvSpPr>
          <p:nvPr>
            <p:ph type="sldNum" sz="quarter" idx="12"/>
          </p:nvPr>
        </p:nvSpPr>
        <p:spPr/>
        <p:txBody>
          <a:bodyPr/>
          <a:lstStyle/>
          <a:p>
            <a:fld id="{DE6670D6-F1EF-4E4E-BE9C-5D8B6D21C5F5}" type="slidenum">
              <a:rPr lang="en-US" smtClean="0"/>
              <a:pPr/>
              <a:t>8</a:t>
            </a:fld>
            <a:endParaRPr lang="en-US"/>
          </a:p>
        </p:txBody>
      </p:sp>
      <p:sp>
        <p:nvSpPr>
          <p:cNvPr id="16" name="Left Arrow Callout 15"/>
          <p:cNvSpPr/>
          <p:nvPr/>
        </p:nvSpPr>
        <p:spPr>
          <a:xfrm>
            <a:off x="6400800" y="2514362"/>
            <a:ext cx="2362200" cy="2286000"/>
          </a:xfrm>
          <a:prstGeom prst="leftArrowCallout">
            <a:avLst>
              <a:gd name="adj1" fmla="val 25000"/>
              <a:gd name="adj2" fmla="val 25000"/>
              <a:gd name="adj3" fmla="val 12494"/>
              <a:gd name="adj4" fmla="val 76292"/>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smtClean="0">
                <a:solidFill>
                  <a:schemeClr val="tx1"/>
                </a:solidFill>
              </a:rPr>
              <a:t>Surveys</a:t>
            </a:r>
            <a:r>
              <a:rPr lang="en-US" sz="1600" b="1" dirty="0" smtClean="0"/>
              <a:t> </a:t>
            </a:r>
            <a:r>
              <a:rPr lang="en-US" sz="1600" b="1" dirty="0" smtClean="0">
                <a:solidFill>
                  <a:schemeClr val="tx1"/>
                </a:solidFill>
              </a:rPr>
              <a:t>(2)</a:t>
            </a:r>
          </a:p>
          <a:p>
            <a:pPr>
              <a:buFont typeface="Arial" pitchFamily="34" charset="0"/>
              <a:buChar char="•"/>
            </a:pPr>
            <a:r>
              <a:rPr lang="en-US" sz="1400" dirty="0" smtClean="0"/>
              <a:t> </a:t>
            </a:r>
            <a:r>
              <a:rPr lang="en-US" sz="1400" b="1" dirty="0" smtClean="0"/>
              <a:t>ADR providers </a:t>
            </a:r>
          </a:p>
          <a:p>
            <a:r>
              <a:rPr lang="en-US" sz="1400" dirty="0" smtClean="0"/>
              <a:t>(53 respondents from  12 countries)</a:t>
            </a:r>
          </a:p>
          <a:p>
            <a:pPr>
              <a:buFont typeface="Arial" pitchFamily="34" charset="0"/>
              <a:buChar char="•"/>
            </a:pPr>
            <a:r>
              <a:rPr lang="en-US" sz="1400" dirty="0" smtClean="0"/>
              <a:t> </a:t>
            </a:r>
            <a:r>
              <a:rPr lang="en-US" sz="1400" b="1" dirty="0" smtClean="0"/>
              <a:t>Consumer protection organizations</a:t>
            </a:r>
          </a:p>
          <a:p>
            <a:r>
              <a:rPr lang="en-US" sz="1400" dirty="0" smtClean="0"/>
              <a:t>(20 respondents from 12 countries)</a:t>
            </a:r>
            <a:endParaRPr lang="en-US" sz="1400" dirty="0"/>
          </a:p>
        </p:txBody>
      </p:sp>
      <p:sp>
        <p:nvSpPr>
          <p:cNvPr id="17" name="TextBox 16"/>
          <p:cNvSpPr txBox="1"/>
          <p:nvPr/>
        </p:nvSpPr>
        <p:spPr>
          <a:xfrm>
            <a:off x="4419600" y="4800362"/>
            <a:ext cx="1905000" cy="1600438"/>
          </a:xfrm>
          <a:prstGeom prst="rect">
            <a:avLst/>
          </a:prstGeom>
          <a:noFill/>
        </p:spPr>
        <p:txBody>
          <a:bodyPr wrap="square" rtlCol="0">
            <a:spAutoFit/>
          </a:bodyPr>
          <a:lstStyle/>
          <a:p>
            <a:pPr>
              <a:buFont typeface="Arial" pitchFamily="34" charset="0"/>
              <a:buChar char="•"/>
            </a:pPr>
            <a:r>
              <a:rPr lang="en-US" sz="1400" dirty="0" smtClean="0">
                <a:solidFill>
                  <a:schemeClr val="bg1"/>
                </a:solidFill>
              </a:rPr>
              <a:t>Consumers </a:t>
            </a:r>
          </a:p>
          <a:p>
            <a:pPr>
              <a:buFont typeface="Arial" pitchFamily="34" charset="0"/>
              <a:buChar char="•"/>
            </a:pPr>
            <a:r>
              <a:rPr lang="en-US" sz="1400" dirty="0" smtClean="0">
                <a:solidFill>
                  <a:schemeClr val="bg1"/>
                </a:solidFill>
              </a:rPr>
              <a:t>Consumer Organizations</a:t>
            </a:r>
          </a:p>
          <a:p>
            <a:pPr>
              <a:buFont typeface="Arial" pitchFamily="34" charset="0"/>
              <a:buChar char="•"/>
            </a:pPr>
            <a:r>
              <a:rPr lang="en-US" sz="1400" dirty="0" smtClean="0">
                <a:solidFill>
                  <a:schemeClr val="bg1"/>
                </a:solidFill>
              </a:rPr>
              <a:t>ADR/ODR  Providers</a:t>
            </a:r>
          </a:p>
          <a:p>
            <a:pPr>
              <a:buFont typeface="Arial" pitchFamily="34" charset="0"/>
              <a:buChar char="•"/>
            </a:pPr>
            <a:r>
              <a:rPr lang="en-US" sz="1400" dirty="0" smtClean="0">
                <a:solidFill>
                  <a:schemeClr val="bg1"/>
                </a:solidFill>
              </a:rPr>
              <a:t> Business Associations</a:t>
            </a:r>
          </a:p>
          <a:p>
            <a:pPr>
              <a:buFont typeface="Arial" pitchFamily="34" charset="0"/>
              <a:buChar char="•"/>
            </a:pPr>
            <a:r>
              <a:rPr lang="en-US" sz="1400" dirty="0" smtClean="0">
                <a:solidFill>
                  <a:schemeClr val="bg1"/>
                </a:solidFill>
              </a:rPr>
              <a:t> Lawyers</a:t>
            </a:r>
          </a:p>
          <a:p>
            <a:pPr>
              <a:buFont typeface="Arial" pitchFamily="34" charset="0"/>
              <a:buChar char="•"/>
            </a:pPr>
            <a:r>
              <a:rPr lang="en-US" sz="1400" dirty="0" smtClean="0">
                <a:solidFill>
                  <a:schemeClr val="bg1"/>
                </a:solidFill>
              </a:rPr>
              <a:t> Government Officials </a:t>
            </a:r>
          </a:p>
        </p:txBody>
      </p:sp>
      <p:sp>
        <p:nvSpPr>
          <p:cNvPr id="18" name="Down Arrow Callout 17"/>
          <p:cNvSpPr/>
          <p:nvPr/>
        </p:nvSpPr>
        <p:spPr>
          <a:xfrm>
            <a:off x="2743200" y="1219200"/>
            <a:ext cx="3657600" cy="1676400"/>
          </a:xfrm>
          <a:prstGeom prst="downArrowCallout">
            <a:avLst>
              <a:gd name="adj1" fmla="val 34717"/>
              <a:gd name="adj2" fmla="val 25000"/>
              <a:gd name="adj3" fmla="val 8385"/>
              <a:gd name="adj4" fmla="val 77781"/>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smtClean="0">
                <a:solidFill>
                  <a:schemeClr val="tx1"/>
                </a:solidFill>
              </a:rPr>
              <a:t>Geographic Focus</a:t>
            </a:r>
            <a:endParaRPr lang="en-US" sz="1600" dirty="0" smtClean="0">
              <a:solidFill>
                <a:schemeClr val="tx1"/>
              </a:solidFill>
            </a:endParaRPr>
          </a:p>
          <a:p>
            <a:pPr>
              <a:buFont typeface="Arial" pitchFamily="34" charset="0"/>
              <a:buChar char="•"/>
            </a:pPr>
            <a:r>
              <a:rPr lang="en-US" sz="1400" dirty="0" smtClean="0">
                <a:solidFill>
                  <a:schemeClr val="bg1"/>
                </a:solidFill>
              </a:rPr>
              <a:t> Deep dives on </a:t>
            </a:r>
            <a:r>
              <a:rPr lang="en-US" sz="1400" b="1" dirty="0" smtClean="0">
                <a:solidFill>
                  <a:schemeClr val="bg1"/>
                </a:solidFill>
              </a:rPr>
              <a:t>UK, Germany, Sweden</a:t>
            </a:r>
            <a:r>
              <a:rPr lang="en-US" sz="1400" dirty="0" smtClean="0">
                <a:solidFill>
                  <a:schemeClr val="bg1"/>
                </a:solidFill>
              </a:rPr>
              <a:t>: Influential states representing different places on the ADR/ODR-adoption spectrum. </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10"/>
          <p:cNvGraphicFramePr/>
          <p:nvPr/>
        </p:nvGraphicFramePr>
        <p:xfrm>
          <a:off x="304800" y="1905000"/>
          <a:ext cx="4038600" cy="4482644"/>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a:xfrm>
            <a:off x="612648" y="155448"/>
            <a:ext cx="7927848" cy="704088"/>
          </a:xfrm>
          <a:prstGeom prst="rect">
            <a:avLst/>
          </a:prstGeom>
        </p:spPr>
        <p:txBody>
          <a:bodyPr>
            <a:noAutofit/>
          </a:bodyPr>
          <a:lstStyle/>
          <a:p>
            <a:pPr algn="ctr">
              <a:spcBef>
                <a:spcPct val="0"/>
              </a:spcBef>
            </a:pPr>
            <a:r>
              <a:rPr kumimoji="0" lang="en-US" sz="2000" b="1" i="0" u="none" strike="noStrike" kern="1200" cap="none" spc="0" normalizeH="0" noProof="0" dirty="0" smtClean="0">
                <a:ln>
                  <a:noFill/>
                </a:ln>
                <a:solidFill>
                  <a:schemeClr val="tx1"/>
                </a:solidFill>
                <a:effectLst/>
                <a:uLnTx/>
                <a:uFillTx/>
                <a:latin typeface="+mj-lt"/>
                <a:ea typeface="+mj-ea"/>
                <a:cs typeface="+mj-cs"/>
              </a:rPr>
              <a:t>ADR Providers are Confident </a:t>
            </a:r>
            <a:r>
              <a:rPr lang="en-US" sz="2000" b="1" noProof="0" dirty="0" smtClean="0">
                <a:latin typeface="+mj-lt"/>
                <a:ea typeface="+mj-ea"/>
                <a:cs typeface="+mj-cs"/>
              </a:rPr>
              <a:t>in their Ability to Implement the EU’s ODR Regulation</a:t>
            </a:r>
            <a:r>
              <a:rPr lang="en-US" sz="2000" b="1" dirty="0" smtClean="0">
                <a:latin typeface="+mj-lt"/>
                <a:ea typeface="+mj-ea"/>
                <a:cs typeface="+mj-cs"/>
              </a:rPr>
              <a:t>, but Cite Financial and Technological Challenges</a:t>
            </a:r>
            <a:endParaRPr kumimoji="0" lang="en-US" sz="2000" b="1" i="0" u="none" strike="noStrike" kern="1200" cap="none" spc="0" normalizeH="0" baseline="0" noProof="0" dirty="0">
              <a:ln>
                <a:noFill/>
              </a:ln>
              <a:solidFill>
                <a:schemeClr val="tx1"/>
              </a:solidFill>
              <a:effectLst/>
              <a:uLnTx/>
              <a:uFillTx/>
              <a:latin typeface="+mj-lt"/>
              <a:ea typeface="+mj-ea"/>
              <a:cs typeface="+mj-cs"/>
            </a:endParaRPr>
          </a:p>
        </p:txBody>
      </p:sp>
      <p:sp>
        <p:nvSpPr>
          <p:cNvPr id="13" name="Rectangle 12"/>
          <p:cNvSpPr/>
          <p:nvPr/>
        </p:nvSpPr>
        <p:spPr>
          <a:xfrm>
            <a:off x="304800" y="1166336"/>
            <a:ext cx="4267200" cy="738664"/>
          </a:xfrm>
          <a:prstGeom prst="rect">
            <a:avLst/>
          </a:prstGeom>
          <a:ln w="3175">
            <a:solidFill>
              <a:schemeClr val="tx1"/>
            </a:solidFill>
            <a:prstDash val="lgDash"/>
          </a:ln>
        </p:spPr>
        <p:txBody>
          <a:bodyPr wrap="square">
            <a:spAutoFit/>
          </a:bodyPr>
          <a:lstStyle/>
          <a:p>
            <a:pPr lvl="0" algn="ctr"/>
            <a:r>
              <a:rPr lang="en-US" sz="1400" i="1" dirty="0" smtClean="0"/>
              <a:t>72% of ADR bodies without existing ODR services expect to be prepared to provide consumers with ODR services for cross-border B2C e-commerce disputes by 2015. </a:t>
            </a:r>
            <a:endParaRPr lang="en-US" sz="1400" i="1" dirty="0"/>
          </a:p>
        </p:txBody>
      </p:sp>
      <p:sp>
        <p:nvSpPr>
          <p:cNvPr id="14" name="TextBox 13"/>
          <p:cNvSpPr txBox="1"/>
          <p:nvPr/>
        </p:nvSpPr>
        <p:spPr>
          <a:xfrm>
            <a:off x="4800600" y="1066800"/>
            <a:ext cx="4114800" cy="5170646"/>
          </a:xfrm>
          <a:prstGeom prst="rect">
            <a:avLst/>
          </a:prstGeom>
          <a:noFill/>
        </p:spPr>
        <p:txBody>
          <a:bodyPr wrap="square" rtlCol="0">
            <a:spAutoFit/>
          </a:bodyPr>
          <a:lstStyle/>
          <a:p>
            <a:r>
              <a:rPr lang="en-US" sz="1600" b="1" u="sng" dirty="0" smtClean="0"/>
              <a:t>IMPLEMENTATION PLANS</a:t>
            </a:r>
          </a:p>
          <a:p>
            <a:pPr>
              <a:buFont typeface="Arial" pitchFamily="34" charset="0"/>
              <a:buChar char="•"/>
            </a:pPr>
            <a:r>
              <a:rPr lang="en-US" sz="1600" b="1" i="1" dirty="0" smtClean="0"/>
              <a:t>ODR Platform design</a:t>
            </a:r>
            <a:endParaRPr lang="en-US" sz="1600" b="1" i="1" dirty="0"/>
          </a:p>
          <a:p>
            <a:pPr lvl="1">
              <a:buFont typeface="Arial" pitchFamily="34" charset="0"/>
              <a:buChar char="•"/>
            </a:pPr>
            <a:r>
              <a:rPr lang="en-US" sz="1400" b="1" dirty="0" smtClean="0"/>
              <a:t>60% </a:t>
            </a:r>
            <a:r>
              <a:rPr lang="en-US" sz="1400" dirty="0" smtClean="0"/>
              <a:t>of ADR bodies that intend to provide ODR will adopt an ODR system designed by</a:t>
            </a:r>
            <a:r>
              <a:rPr lang="en-US" sz="1400" i="1" dirty="0"/>
              <a:t> </a:t>
            </a:r>
            <a:r>
              <a:rPr lang="en-US" sz="1400" dirty="0" smtClean="0"/>
              <a:t>government authorities.</a:t>
            </a:r>
          </a:p>
          <a:p>
            <a:pPr lvl="1">
              <a:buFont typeface="Arial" pitchFamily="34" charset="0"/>
              <a:buChar char="•"/>
            </a:pPr>
            <a:r>
              <a:rPr lang="en-US" sz="1400" b="1" dirty="0" smtClean="0"/>
              <a:t>20% </a:t>
            </a:r>
            <a:r>
              <a:rPr lang="en-US" sz="1400" dirty="0" smtClean="0"/>
              <a:t>will subscribe to or partner with a third-party ODR provider.</a:t>
            </a:r>
          </a:p>
          <a:p>
            <a:pPr>
              <a:buFont typeface="Arial" pitchFamily="34" charset="0"/>
              <a:buChar char="•"/>
            </a:pPr>
            <a:r>
              <a:rPr lang="en-US" sz="1600" b="1" i="1" dirty="0" smtClean="0"/>
              <a:t>ODR Types</a:t>
            </a:r>
          </a:p>
          <a:p>
            <a:pPr lvl="1">
              <a:buFont typeface="Arial" pitchFamily="34" charset="0"/>
              <a:buChar char="•"/>
            </a:pPr>
            <a:r>
              <a:rPr lang="en-US" sz="1400" dirty="0" smtClean="0"/>
              <a:t>ADR bodies that intend to provide ODR  by 2015 plan to provide online negotiation, mediation, arbitration, and conciliation services.</a:t>
            </a:r>
          </a:p>
          <a:p>
            <a:pPr>
              <a:buFont typeface="Arial" pitchFamily="34" charset="0"/>
              <a:buChar char="•"/>
            </a:pPr>
            <a:endParaRPr lang="en-US" sz="1400" dirty="0"/>
          </a:p>
          <a:p>
            <a:r>
              <a:rPr lang="en-US" sz="1600" b="1" u="sng" dirty="0" smtClean="0"/>
              <a:t>CHALLENGES TO IMPLEMENTATION</a:t>
            </a:r>
          </a:p>
          <a:p>
            <a:pPr>
              <a:buFont typeface="Arial" pitchFamily="34" charset="0"/>
              <a:buChar char="•"/>
            </a:pPr>
            <a:r>
              <a:rPr lang="en-US" sz="1400" b="1" i="1" dirty="0" smtClean="0"/>
              <a:t>Financial Limitations </a:t>
            </a:r>
            <a:r>
              <a:rPr lang="en-US" sz="1400" dirty="0" smtClean="0"/>
              <a:t>are the most  popular challenge to ADR bodies providing ODR for crossborder B2C e-commerce dispute by 2015.</a:t>
            </a:r>
          </a:p>
          <a:p>
            <a:pPr>
              <a:buFont typeface="Arial" pitchFamily="34" charset="0"/>
              <a:buChar char="•"/>
            </a:pPr>
            <a:r>
              <a:rPr lang="en-US" sz="1400" dirty="0" smtClean="0"/>
              <a:t> </a:t>
            </a:r>
            <a:r>
              <a:rPr lang="en-US" sz="1400" b="1" i="1" dirty="0" smtClean="0"/>
              <a:t>Familiarity &amp; Technology Limitations</a:t>
            </a:r>
            <a:r>
              <a:rPr lang="en-US" sz="1400" dirty="0" smtClean="0"/>
              <a:t>:  Challenges reflect  opportunities for 3</a:t>
            </a:r>
            <a:r>
              <a:rPr lang="en-US" sz="1400" baseline="30000" dirty="0" smtClean="0"/>
              <a:t>rd</a:t>
            </a:r>
            <a:r>
              <a:rPr lang="en-US" sz="1400" dirty="0" smtClean="0"/>
              <a:t> party technology providers. </a:t>
            </a:r>
            <a:endParaRPr lang="en-US" sz="1400" i="1" dirty="0" smtClean="0"/>
          </a:p>
          <a:p>
            <a:pPr>
              <a:buFont typeface="Arial" pitchFamily="34" charset="0"/>
              <a:buChar char="•"/>
            </a:pPr>
            <a:r>
              <a:rPr lang="en-US" sz="1400" b="1" i="1" dirty="0" smtClean="0"/>
              <a:t>Other Challenges</a:t>
            </a:r>
            <a:r>
              <a:rPr lang="en-US" sz="1400" i="1" dirty="0" smtClean="0"/>
              <a:t>: </a:t>
            </a:r>
            <a:r>
              <a:rPr lang="en-US" sz="1400" dirty="0" smtClean="0"/>
              <a:t>Lack of viable ODR business models and vested interests of traditional organizations.</a:t>
            </a:r>
            <a:endParaRPr lang="en-US" sz="1400" b="1" dirty="0" smtClean="0"/>
          </a:p>
        </p:txBody>
      </p:sp>
      <p:sp>
        <p:nvSpPr>
          <p:cNvPr id="6" name="TextBox 5"/>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ADR Provider Survey, Compiled  4/20/2012; 53 respondents</a:t>
            </a:r>
            <a:endParaRPr lang="en-US" sz="1200" i="1" dirty="0">
              <a:solidFill>
                <a:schemeClr val="bg1"/>
              </a:solidFill>
            </a:endParaRPr>
          </a:p>
        </p:txBody>
      </p:sp>
      <p:sp>
        <p:nvSpPr>
          <p:cNvPr id="7" name="Slide Number Placeholder 6"/>
          <p:cNvSpPr>
            <a:spLocks noGrp="1"/>
          </p:cNvSpPr>
          <p:nvPr>
            <p:ph type="sldNum" sz="quarter" idx="12"/>
          </p:nvPr>
        </p:nvSpPr>
        <p:spPr/>
        <p:txBody>
          <a:bodyPr/>
          <a:lstStyle/>
          <a:p>
            <a:fld id="{DE6670D6-F1EF-4E4E-BE9C-5D8B6D21C5F5}" type="slidenum">
              <a:rPr lang="en-US" smtClean="0"/>
              <a:pPr/>
              <a:t>80</a:t>
            </a:fld>
            <a:endParaRPr lang="en-US"/>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 9"/>
          <p:cNvGraphicFramePr/>
          <p:nvPr/>
        </p:nvGraphicFramePr>
        <p:xfrm>
          <a:off x="228600" y="1371600"/>
          <a:ext cx="8686800"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ADR Provider Survey, Compiled  4/20/2012; 53 respondents</a:t>
            </a:r>
            <a:endParaRPr lang="en-US" sz="1200" i="1" dirty="0">
              <a:solidFill>
                <a:schemeClr val="bg1"/>
              </a:solidFill>
            </a:endParaRPr>
          </a:p>
        </p:txBody>
      </p:sp>
      <p:sp>
        <p:nvSpPr>
          <p:cNvPr id="8" name="Rectangle 7"/>
          <p:cNvSpPr/>
          <p:nvPr/>
        </p:nvSpPr>
        <p:spPr>
          <a:xfrm>
            <a:off x="228600" y="155448"/>
            <a:ext cx="8531352" cy="707886"/>
          </a:xfrm>
          <a:prstGeom prst="rect">
            <a:avLst/>
          </a:prstGeom>
        </p:spPr>
        <p:txBody>
          <a:bodyPr wrap="square">
            <a:spAutoFit/>
          </a:bodyPr>
          <a:lstStyle/>
          <a:p>
            <a:pPr algn="ctr"/>
            <a:r>
              <a:rPr lang="en-US" sz="2000" b="1" dirty="0" smtClean="0"/>
              <a:t>ADR Providers Cite 1) Reliability &amp; Security, 2) Availability for Use by Consumers, and 3) Efficiency as Most Important EU ODR Design Characteristics</a:t>
            </a:r>
            <a:endParaRPr lang="en-US" sz="2000" dirty="0"/>
          </a:p>
        </p:txBody>
      </p:sp>
      <p:sp>
        <p:nvSpPr>
          <p:cNvPr id="9" name="TextBox 8"/>
          <p:cNvSpPr txBox="1"/>
          <p:nvPr/>
        </p:nvSpPr>
        <p:spPr>
          <a:xfrm>
            <a:off x="304800" y="1229380"/>
            <a:ext cx="1828800" cy="523220"/>
          </a:xfrm>
          <a:prstGeom prst="rect">
            <a:avLst/>
          </a:prstGeom>
          <a:solidFill>
            <a:schemeClr val="bg1">
              <a:lumMod val="95000"/>
            </a:schemeClr>
          </a:solidFill>
        </p:spPr>
        <p:txBody>
          <a:bodyPr wrap="square" rtlCol="0">
            <a:spAutoFit/>
          </a:bodyPr>
          <a:lstStyle/>
          <a:p>
            <a:pPr algn="ctr"/>
            <a:r>
              <a:rPr lang="en-US" sz="1400" b="1" dirty="0" smtClean="0"/>
              <a:t>7 ODR System Design Characteristics</a:t>
            </a:r>
            <a:endParaRPr lang="en-US" sz="1400" b="1" dirty="0"/>
          </a:p>
        </p:txBody>
      </p:sp>
      <p:sp>
        <p:nvSpPr>
          <p:cNvPr id="11" name="TextBox 10"/>
          <p:cNvSpPr txBox="1"/>
          <p:nvPr/>
        </p:nvSpPr>
        <p:spPr>
          <a:xfrm>
            <a:off x="2209800" y="1229380"/>
            <a:ext cx="1981200" cy="523220"/>
          </a:xfrm>
          <a:prstGeom prst="rect">
            <a:avLst/>
          </a:prstGeom>
          <a:solidFill>
            <a:schemeClr val="bg1">
              <a:lumMod val="95000"/>
            </a:schemeClr>
          </a:solidFill>
        </p:spPr>
        <p:txBody>
          <a:bodyPr wrap="square" rtlCol="0">
            <a:spAutoFit/>
          </a:bodyPr>
          <a:lstStyle/>
          <a:p>
            <a:pPr algn="ctr"/>
            <a:r>
              <a:rPr lang="en-US" sz="1400" b="1" dirty="0" smtClean="0"/>
              <a:t>Top 3 Design Characteristics Ranked</a:t>
            </a:r>
            <a:endParaRPr lang="en-US" sz="1400" b="1" dirty="0"/>
          </a:p>
        </p:txBody>
      </p:sp>
      <p:sp>
        <p:nvSpPr>
          <p:cNvPr id="12" name="TextBox 11"/>
          <p:cNvSpPr txBox="1"/>
          <p:nvPr/>
        </p:nvSpPr>
        <p:spPr>
          <a:xfrm>
            <a:off x="4800600" y="1229380"/>
            <a:ext cx="3124200" cy="523220"/>
          </a:xfrm>
          <a:prstGeom prst="rect">
            <a:avLst/>
          </a:prstGeom>
          <a:solidFill>
            <a:schemeClr val="bg1">
              <a:lumMod val="95000"/>
            </a:schemeClr>
          </a:solidFill>
        </p:spPr>
        <p:txBody>
          <a:bodyPr wrap="square" rtlCol="0">
            <a:spAutoFit/>
          </a:bodyPr>
          <a:lstStyle/>
          <a:p>
            <a:pPr algn="ctr"/>
            <a:r>
              <a:rPr lang="en-US" sz="1400" b="1" dirty="0" smtClean="0"/>
              <a:t>Top 3 Design Elements that Deliver Each Characteristic</a:t>
            </a:r>
            <a:endParaRPr lang="en-US" sz="1400" b="1" dirty="0"/>
          </a:p>
        </p:txBody>
      </p:sp>
      <p:sp>
        <p:nvSpPr>
          <p:cNvPr id="13" name="Slide Number Placeholder 12"/>
          <p:cNvSpPr>
            <a:spLocks noGrp="1"/>
          </p:cNvSpPr>
          <p:nvPr>
            <p:ph type="sldNum" sz="quarter" idx="12"/>
          </p:nvPr>
        </p:nvSpPr>
        <p:spPr/>
        <p:txBody>
          <a:bodyPr/>
          <a:lstStyle/>
          <a:p>
            <a:fld id="{DE6670D6-F1EF-4E4E-BE9C-5D8B6D21C5F5}" type="slidenum">
              <a:rPr lang="en-US" smtClean="0"/>
              <a:pPr/>
              <a:t>81</a:t>
            </a:fld>
            <a:endParaRPr lang="en-US"/>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12648" y="155448"/>
            <a:ext cx="7927848" cy="704088"/>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2000" b="1" dirty="0" smtClean="0">
                <a:latin typeface="+mj-lt"/>
                <a:ea typeface="+mj-ea"/>
                <a:cs typeface="+mj-cs"/>
              </a:rPr>
              <a:t>ADR providers rank</a:t>
            </a:r>
            <a:r>
              <a:rPr lang="en-US" sz="2000" b="1" noProof="0" dirty="0" smtClean="0">
                <a:latin typeface="+mj-lt"/>
                <a:ea typeface="+mj-ea"/>
                <a:cs typeface="+mj-cs"/>
              </a:rPr>
              <a:t> “Fairness” &amp; “Enforceability” as the Least </a:t>
            </a:r>
            <a:r>
              <a:rPr lang="en-US" sz="2000" b="1" dirty="0" smtClean="0">
                <a:latin typeface="+mj-lt"/>
                <a:ea typeface="+mj-ea"/>
                <a:cs typeface="+mj-cs"/>
              </a:rPr>
              <a:t>I</a:t>
            </a:r>
            <a:r>
              <a:rPr lang="en-US" sz="2000" b="1" noProof="0" dirty="0" err="1" smtClean="0">
                <a:latin typeface="+mj-lt"/>
                <a:ea typeface="+mj-ea"/>
                <a:cs typeface="+mj-cs"/>
              </a:rPr>
              <a:t>mportant</a:t>
            </a:r>
            <a:r>
              <a:rPr lang="en-US" sz="2000" b="1" noProof="0" dirty="0" smtClean="0">
                <a:latin typeface="+mj-lt"/>
                <a:ea typeface="+mj-ea"/>
                <a:cs typeface="+mj-cs"/>
              </a:rPr>
              <a:t> </a:t>
            </a:r>
            <a:r>
              <a:rPr lang="en-US" sz="2000" b="1" dirty="0" smtClean="0">
                <a:latin typeface="+mj-lt"/>
                <a:ea typeface="+mj-ea"/>
                <a:cs typeface="+mj-cs"/>
              </a:rPr>
              <a:t>D</a:t>
            </a:r>
            <a:r>
              <a:rPr lang="en-US" sz="2000" b="1" noProof="0" dirty="0" err="1" smtClean="0">
                <a:latin typeface="+mj-lt"/>
                <a:ea typeface="+mj-ea"/>
                <a:cs typeface="+mj-cs"/>
              </a:rPr>
              <a:t>esign</a:t>
            </a:r>
            <a:r>
              <a:rPr lang="en-US" sz="2000" b="1" noProof="0" dirty="0" smtClean="0">
                <a:latin typeface="+mj-lt"/>
                <a:ea typeface="+mj-ea"/>
                <a:cs typeface="+mj-cs"/>
              </a:rPr>
              <a:t> </a:t>
            </a:r>
            <a:r>
              <a:rPr lang="en-US" sz="2000" b="1" dirty="0" smtClean="0">
                <a:latin typeface="+mj-lt"/>
                <a:ea typeface="+mj-ea"/>
                <a:cs typeface="+mj-cs"/>
              </a:rPr>
              <a:t>C</a:t>
            </a:r>
            <a:r>
              <a:rPr lang="en-US" sz="2000" b="1" noProof="0" dirty="0" err="1" smtClean="0">
                <a:latin typeface="+mj-lt"/>
                <a:ea typeface="+mj-ea"/>
                <a:cs typeface="+mj-cs"/>
              </a:rPr>
              <a:t>haracteristics</a:t>
            </a:r>
            <a:r>
              <a:rPr lang="en-US" sz="2000" b="1" noProof="0" dirty="0" smtClean="0">
                <a:latin typeface="+mj-lt"/>
                <a:ea typeface="+mj-ea"/>
                <a:cs typeface="+mj-cs"/>
              </a:rPr>
              <a:t> for an EU ODR </a:t>
            </a:r>
            <a:r>
              <a:rPr lang="en-US" sz="2000" b="1" dirty="0" smtClean="0">
                <a:latin typeface="+mj-lt"/>
                <a:ea typeface="+mj-ea"/>
                <a:cs typeface="+mj-cs"/>
              </a:rPr>
              <a:t>S</a:t>
            </a:r>
            <a:r>
              <a:rPr lang="en-US" sz="2000" b="1" noProof="0" dirty="0" err="1" smtClean="0">
                <a:latin typeface="+mj-lt"/>
                <a:ea typeface="+mj-ea"/>
                <a:cs typeface="+mj-cs"/>
              </a:rPr>
              <a:t>ystem</a:t>
            </a:r>
            <a:endParaRPr kumimoji="0" lang="en-US" sz="2000" b="1"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4" name="Diagram 3"/>
          <p:cNvGraphicFramePr/>
          <p:nvPr/>
        </p:nvGraphicFramePr>
        <p:xfrm>
          <a:off x="152400" y="2209800"/>
          <a:ext cx="9448800" cy="411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ADR Provider Survey, Compiled  4/20/2012; 53 respondents</a:t>
            </a:r>
            <a:endParaRPr lang="en-US" sz="1200" i="1" dirty="0">
              <a:solidFill>
                <a:schemeClr val="bg1"/>
              </a:solidFill>
            </a:endParaRPr>
          </a:p>
        </p:txBody>
      </p:sp>
      <p:sp>
        <p:nvSpPr>
          <p:cNvPr id="7" name="TextBox 6"/>
          <p:cNvSpPr txBox="1"/>
          <p:nvPr/>
        </p:nvSpPr>
        <p:spPr>
          <a:xfrm>
            <a:off x="503871" y="1334869"/>
            <a:ext cx="3021495" cy="646331"/>
          </a:xfrm>
          <a:prstGeom prst="rect">
            <a:avLst/>
          </a:prstGeom>
          <a:solidFill>
            <a:schemeClr val="bg1">
              <a:lumMod val="95000"/>
            </a:schemeClr>
          </a:solidFill>
        </p:spPr>
        <p:txBody>
          <a:bodyPr wrap="square" rtlCol="0">
            <a:spAutoFit/>
          </a:bodyPr>
          <a:lstStyle/>
          <a:p>
            <a:pPr algn="ctr"/>
            <a:r>
              <a:rPr lang="en-US" b="1" dirty="0" smtClean="0"/>
              <a:t>Top 7 ODR System </a:t>
            </a:r>
          </a:p>
          <a:p>
            <a:pPr algn="ctr"/>
            <a:r>
              <a:rPr lang="en-US" b="1" dirty="0" smtClean="0"/>
              <a:t>Design Characteristics</a:t>
            </a:r>
            <a:endParaRPr lang="en-US" b="1" dirty="0"/>
          </a:p>
        </p:txBody>
      </p:sp>
      <p:sp>
        <p:nvSpPr>
          <p:cNvPr id="8" name="TextBox 7"/>
          <p:cNvSpPr txBox="1"/>
          <p:nvPr/>
        </p:nvSpPr>
        <p:spPr>
          <a:xfrm>
            <a:off x="4641850" y="1325940"/>
            <a:ext cx="4044950" cy="615553"/>
          </a:xfrm>
          <a:prstGeom prst="rect">
            <a:avLst/>
          </a:prstGeom>
          <a:solidFill>
            <a:schemeClr val="bg1">
              <a:lumMod val="95000"/>
            </a:schemeClr>
          </a:solidFill>
        </p:spPr>
        <p:txBody>
          <a:bodyPr wrap="square" rtlCol="0">
            <a:spAutoFit/>
          </a:bodyPr>
          <a:lstStyle/>
          <a:p>
            <a:pPr algn="ctr"/>
            <a:r>
              <a:rPr lang="en-US" b="1" dirty="0" smtClean="0"/>
              <a:t>Design  Characteristics  Rankings </a:t>
            </a:r>
          </a:p>
          <a:p>
            <a:pPr algn="ctr"/>
            <a:r>
              <a:rPr lang="en-US" sz="1600" i="1" dirty="0" smtClean="0"/>
              <a:t>Most Important (1) to Least Important (7)</a:t>
            </a:r>
            <a:endParaRPr lang="en-US" sz="1600" i="1" dirty="0"/>
          </a:p>
        </p:txBody>
      </p:sp>
      <p:sp>
        <p:nvSpPr>
          <p:cNvPr id="9" name="Slide Number Placeholder 8"/>
          <p:cNvSpPr>
            <a:spLocks noGrp="1"/>
          </p:cNvSpPr>
          <p:nvPr>
            <p:ph type="sldNum" sz="quarter" idx="12"/>
          </p:nvPr>
        </p:nvSpPr>
        <p:spPr/>
        <p:txBody>
          <a:bodyPr/>
          <a:lstStyle/>
          <a:p>
            <a:fld id="{DE6670D6-F1EF-4E4E-BE9C-5D8B6D21C5F5}" type="slidenum">
              <a:rPr lang="en-US" smtClean="0"/>
              <a:pPr/>
              <a:t>82</a:t>
            </a:fld>
            <a:endParaRPr lang="en-US"/>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28600" y="1219200"/>
          <a:ext cx="8686800" cy="3962400"/>
        </p:xfrm>
        <a:graphic>
          <a:graphicData uri="http://schemas.openxmlformats.org/drawingml/2006/table">
            <a:tbl>
              <a:tblPr firstRow="1" bandRow="1">
                <a:tableStyleId>{5C22544A-7EE6-4342-B048-85BDC9FD1C3A}</a:tableStyleId>
              </a:tblPr>
              <a:tblGrid>
                <a:gridCol w="4343400"/>
                <a:gridCol w="4343400"/>
              </a:tblGrid>
              <a:tr h="370840">
                <a:tc>
                  <a:txBody>
                    <a:bodyPr/>
                    <a:lstStyle/>
                    <a:p>
                      <a:r>
                        <a:rPr lang="en-US" dirty="0" smtClean="0"/>
                        <a:t>Most Important ODR</a:t>
                      </a:r>
                      <a:r>
                        <a:rPr lang="en-US" baseline="0" dirty="0" smtClean="0"/>
                        <a:t>  Design Characteristics </a:t>
                      </a:r>
                      <a:endParaRPr lang="en-US" sz="1200" b="0" baseline="0" dirty="0" smtClean="0">
                        <a:solidFill>
                          <a:schemeClr val="tx1"/>
                        </a:solidFill>
                      </a:endParaRPr>
                    </a:p>
                    <a:p>
                      <a:r>
                        <a:rPr lang="en-US" sz="1200" b="0" baseline="0" dirty="0" smtClean="0">
                          <a:solidFill>
                            <a:schemeClr val="tx1"/>
                          </a:solidFill>
                        </a:rPr>
                        <a:t>1 (most important) to 7 (least important)</a:t>
                      </a:r>
                      <a:endParaRPr lang="en-US" sz="1200"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Most</a:t>
                      </a:r>
                      <a:r>
                        <a:rPr lang="en-US" baseline="0" dirty="0" smtClean="0"/>
                        <a:t> Difficult ODR Design Characteristics for ODR Providers to  Deliver</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baseline="0" dirty="0" smtClean="0">
                          <a:solidFill>
                            <a:schemeClr val="tx1"/>
                          </a:solidFill>
                        </a:rPr>
                        <a:t>1 (most important) to 7 (least important)</a:t>
                      </a:r>
                      <a:endParaRPr lang="en-US" sz="1200" b="0" dirty="0" smtClean="0">
                        <a:solidFill>
                          <a:schemeClr val="tx1"/>
                        </a:solidFill>
                      </a:endParaRPr>
                    </a:p>
                    <a:p>
                      <a:endParaRPr lang="en-US" dirty="0"/>
                    </a:p>
                  </a:txBody>
                  <a:tcPr/>
                </a:tc>
              </a:tr>
              <a:tr h="370840">
                <a:tc>
                  <a:txBody>
                    <a:bodyPr/>
                    <a:lstStyle/>
                    <a:p>
                      <a:r>
                        <a:rPr lang="en-US" b="1" dirty="0" smtClean="0"/>
                        <a:t>1. </a:t>
                      </a:r>
                      <a:r>
                        <a:rPr lang="en-US" b="0" dirty="0" smtClean="0"/>
                        <a:t>Reliability</a:t>
                      </a:r>
                      <a:r>
                        <a:rPr lang="en-US" b="0" baseline="0" dirty="0" smtClean="0"/>
                        <a:t> &amp; Security</a:t>
                      </a:r>
                      <a:endParaRPr lang="en-US" b="0" dirty="0"/>
                    </a:p>
                  </a:txBody>
                  <a:tcPr/>
                </a:tc>
                <a:tc>
                  <a:txBody>
                    <a:bodyPr/>
                    <a:lstStyle/>
                    <a:p>
                      <a:r>
                        <a:rPr lang="en-US" b="1" dirty="0" smtClean="0"/>
                        <a:t>1.</a:t>
                      </a:r>
                      <a:r>
                        <a:rPr lang="en-US" b="1" baseline="0" dirty="0" smtClean="0"/>
                        <a:t> </a:t>
                      </a:r>
                      <a:r>
                        <a:rPr lang="en-US" b="1" baseline="0" dirty="0" smtClean="0">
                          <a:solidFill>
                            <a:srgbClr val="FF0000"/>
                          </a:solidFill>
                        </a:rPr>
                        <a:t>Enforceability</a:t>
                      </a:r>
                      <a:endParaRPr lang="en-US" b="1" dirty="0">
                        <a:solidFill>
                          <a:srgbClr val="FF0000"/>
                        </a:solidFill>
                      </a:endParaRPr>
                    </a:p>
                  </a:txBody>
                  <a:tcPr/>
                </a:tc>
              </a:tr>
              <a:tr h="370840">
                <a:tc>
                  <a:txBody>
                    <a:bodyPr/>
                    <a:lstStyle/>
                    <a:p>
                      <a:r>
                        <a:rPr lang="en-US" b="1" baseline="0" dirty="0" smtClean="0"/>
                        <a:t>2. </a:t>
                      </a:r>
                      <a:r>
                        <a:rPr lang="en-US" b="0" baseline="0" dirty="0" smtClean="0"/>
                        <a:t>Availability for Use by Consumers</a:t>
                      </a:r>
                    </a:p>
                  </a:txBody>
                  <a:tcPr/>
                </a:tc>
                <a:tc>
                  <a:txBody>
                    <a:bodyPr/>
                    <a:lstStyle/>
                    <a:p>
                      <a:r>
                        <a:rPr lang="en-US" b="1" dirty="0" smtClean="0"/>
                        <a:t>2. </a:t>
                      </a:r>
                      <a:r>
                        <a:rPr lang="en-US" b="0" dirty="0" smtClean="0"/>
                        <a:t>Availability</a:t>
                      </a:r>
                      <a:r>
                        <a:rPr lang="en-US" b="0" baseline="0" dirty="0" smtClean="0"/>
                        <a:t> for Use by </a:t>
                      </a:r>
                    </a:p>
                    <a:p>
                      <a:r>
                        <a:rPr lang="en-US" b="0" baseline="0" dirty="0" smtClean="0"/>
                        <a:t>Consumers</a:t>
                      </a:r>
                      <a:endParaRPr lang="en-US" b="0" dirty="0"/>
                    </a:p>
                  </a:txBody>
                  <a:tcPr/>
                </a:tc>
              </a:tr>
              <a:tr h="370840">
                <a:tc>
                  <a:txBody>
                    <a:bodyPr/>
                    <a:lstStyle/>
                    <a:p>
                      <a:r>
                        <a:rPr lang="en-US" b="1" dirty="0" smtClean="0"/>
                        <a:t>3.</a:t>
                      </a:r>
                      <a:r>
                        <a:rPr lang="en-US" b="1" baseline="0" dirty="0" smtClean="0"/>
                        <a:t> </a:t>
                      </a:r>
                      <a:r>
                        <a:rPr lang="en-US" b="0" baseline="0" dirty="0" smtClean="0"/>
                        <a:t>Efficiency</a:t>
                      </a:r>
                    </a:p>
                  </a:txBody>
                  <a:tcPr/>
                </a:tc>
                <a:tc>
                  <a:txBody>
                    <a:bodyPr/>
                    <a:lstStyle/>
                    <a:p>
                      <a:r>
                        <a:rPr lang="en-US" b="1" dirty="0" smtClean="0"/>
                        <a:t>3. </a:t>
                      </a:r>
                      <a:r>
                        <a:rPr lang="en-US" b="0" dirty="0" smtClean="0"/>
                        <a:t>Efficiency</a:t>
                      </a:r>
                      <a:endParaRPr lang="en-US" b="0" dirty="0"/>
                    </a:p>
                  </a:txBody>
                  <a:tcPr/>
                </a:tc>
              </a:tr>
              <a:tr h="370840">
                <a:tc>
                  <a:txBody>
                    <a:bodyPr/>
                    <a:lstStyle/>
                    <a:p>
                      <a:r>
                        <a:rPr lang="en-US" b="1" dirty="0" smtClean="0"/>
                        <a:t>4. </a:t>
                      </a:r>
                      <a:r>
                        <a:rPr lang="en-US" b="0" dirty="0" smtClean="0"/>
                        <a:t>Affordability</a:t>
                      </a:r>
                      <a:r>
                        <a:rPr lang="en-US" b="0" baseline="0" dirty="0" smtClean="0"/>
                        <a:t> for Consumers</a:t>
                      </a:r>
                      <a:endParaRPr lang="en-US" b="0" dirty="0"/>
                    </a:p>
                  </a:txBody>
                  <a:tcPr/>
                </a:tc>
                <a:tc>
                  <a:txBody>
                    <a:bodyPr/>
                    <a:lstStyle/>
                    <a:p>
                      <a:r>
                        <a:rPr lang="en-US" b="1" dirty="0" smtClean="0"/>
                        <a:t>4. </a:t>
                      </a:r>
                      <a:r>
                        <a:rPr lang="en-US" b="0" dirty="0" smtClean="0"/>
                        <a:t>Reliability &amp;</a:t>
                      </a:r>
                      <a:r>
                        <a:rPr lang="en-US" b="0" baseline="0" dirty="0" smtClean="0"/>
                        <a:t> Security</a:t>
                      </a:r>
                      <a:endParaRPr lang="en-US" b="0" dirty="0"/>
                    </a:p>
                  </a:txBody>
                  <a:tcPr/>
                </a:tc>
              </a:tr>
              <a:tr h="370840">
                <a:tc>
                  <a:txBody>
                    <a:bodyPr/>
                    <a:lstStyle/>
                    <a:p>
                      <a:r>
                        <a:rPr lang="en-US" b="1" dirty="0" smtClean="0"/>
                        <a:t>5.</a:t>
                      </a:r>
                      <a:r>
                        <a:rPr lang="en-US" b="1" baseline="0" dirty="0" smtClean="0"/>
                        <a:t> </a:t>
                      </a:r>
                      <a:r>
                        <a:rPr lang="en-US" b="0" dirty="0" smtClean="0"/>
                        <a:t>Transparency</a:t>
                      </a:r>
                      <a:endParaRPr lang="en-US" b="0" dirty="0"/>
                    </a:p>
                  </a:txBody>
                  <a:tcPr/>
                </a:tc>
                <a:tc>
                  <a:txBody>
                    <a:bodyPr/>
                    <a:lstStyle/>
                    <a:p>
                      <a:r>
                        <a:rPr lang="en-US" b="1" dirty="0" smtClean="0"/>
                        <a:t>5/6. </a:t>
                      </a:r>
                      <a:r>
                        <a:rPr lang="en-US" dirty="0" smtClean="0"/>
                        <a:t>Affordability for Consumers</a:t>
                      </a:r>
                      <a:endParaRPr lang="en-US" dirty="0"/>
                    </a:p>
                  </a:txBody>
                  <a:tcPr/>
                </a:tc>
              </a:tr>
              <a:tr h="370840">
                <a:tc>
                  <a:txBody>
                    <a:bodyPr/>
                    <a:lstStyle/>
                    <a:p>
                      <a:r>
                        <a:rPr lang="en-US" b="1" dirty="0" smtClean="0"/>
                        <a:t>6.</a:t>
                      </a:r>
                      <a:r>
                        <a:rPr lang="en-US" b="0" baseline="0" dirty="0" smtClean="0"/>
                        <a:t> Fairness</a:t>
                      </a:r>
                      <a:endParaRPr lang="en-US" b="0" dirty="0"/>
                    </a:p>
                  </a:txBody>
                  <a:tcPr/>
                </a:tc>
                <a:tc>
                  <a:txBody>
                    <a:bodyPr/>
                    <a:lstStyle/>
                    <a:p>
                      <a:r>
                        <a:rPr lang="en-US" b="1" dirty="0" smtClean="0"/>
                        <a:t>5/6. </a:t>
                      </a:r>
                      <a:r>
                        <a:rPr lang="en-US" dirty="0" smtClean="0"/>
                        <a:t>Fairness</a:t>
                      </a:r>
                      <a:endParaRPr lang="en-US" dirty="0"/>
                    </a:p>
                  </a:txBody>
                  <a:tcPr/>
                </a:tc>
              </a:tr>
              <a:tr h="370840">
                <a:tc>
                  <a:txBody>
                    <a:bodyPr/>
                    <a:lstStyle/>
                    <a:p>
                      <a:r>
                        <a:rPr lang="en-US" b="1" dirty="0" smtClean="0"/>
                        <a:t>7.</a:t>
                      </a:r>
                      <a:r>
                        <a:rPr lang="en-US" b="0" baseline="0" dirty="0" smtClean="0"/>
                        <a:t> </a:t>
                      </a:r>
                      <a:r>
                        <a:rPr lang="en-US" b="1" baseline="0" dirty="0" smtClean="0">
                          <a:solidFill>
                            <a:srgbClr val="FF0000"/>
                          </a:solidFill>
                        </a:rPr>
                        <a:t>Enforceability</a:t>
                      </a:r>
                      <a:endParaRPr lang="en-US" b="1" dirty="0">
                        <a:solidFill>
                          <a:srgbClr val="FF0000"/>
                        </a:solidFill>
                      </a:endParaRPr>
                    </a:p>
                  </a:txBody>
                  <a:tcPr/>
                </a:tc>
                <a:tc>
                  <a:txBody>
                    <a:bodyPr/>
                    <a:lstStyle/>
                    <a:p>
                      <a:r>
                        <a:rPr lang="en-US" b="1" dirty="0" smtClean="0"/>
                        <a:t>7. </a:t>
                      </a:r>
                      <a:r>
                        <a:rPr lang="en-US" dirty="0" smtClean="0"/>
                        <a:t>Transparency</a:t>
                      </a:r>
                      <a:endParaRPr lang="en-US" dirty="0"/>
                    </a:p>
                  </a:txBody>
                  <a:tcPr/>
                </a:tc>
              </a:tr>
            </a:tbl>
          </a:graphicData>
        </a:graphic>
      </p:graphicFrame>
      <p:sp>
        <p:nvSpPr>
          <p:cNvPr id="3" name="Title 1"/>
          <p:cNvSpPr txBox="1">
            <a:spLocks/>
          </p:cNvSpPr>
          <p:nvPr/>
        </p:nvSpPr>
        <p:spPr>
          <a:xfrm>
            <a:off x="612648" y="155448"/>
            <a:ext cx="7927848" cy="704088"/>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2000" b="1" dirty="0" smtClean="0">
                <a:latin typeface="+mj-lt"/>
                <a:ea typeface="+mj-ea"/>
                <a:cs typeface="+mj-cs"/>
              </a:rPr>
              <a:t>ADR Providers Say the Least Important ODR Design Characteristic, “Enforceability,” is the Most Difficult Characteristic for ODR to Deliver</a:t>
            </a:r>
            <a:endParaRPr kumimoji="0" lang="en-US" sz="2000" b="1" i="0" u="none" strike="noStrike" kern="1200" cap="none" spc="0" normalizeH="0" baseline="0" noProof="0" dirty="0">
              <a:ln>
                <a:noFill/>
              </a:ln>
              <a:solidFill>
                <a:schemeClr val="tx1"/>
              </a:solidFill>
              <a:effectLst/>
              <a:uLnTx/>
              <a:uFillTx/>
              <a:latin typeface="+mj-lt"/>
              <a:ea typeface="+mj-ea"/>
              <a:cs typeface="+mj-cs"/>
            </a:endParaRPr>
          </a:p>
        </p:txBody>
      </p:sp>
      <p:sp>
        <p:nvSpPr>
          <p:cNvPr id="5" name="TextBox 4"/>
          <p:cNvSpPr txBox="1"/>
          <p:nvPr/>
        </p:nvSpPr>
        <p:spPr>
          <a:xfrm>
            <a:off x="228600" y="5341203"/>
            <a:ext cx="8686800" cy="830997"/>
          </a:xfrm>
          <a:prstGeom prst="rect">
            <a:avLst/>
          </a:prstGeom>
          <a:noFill/>
        </p:spPr>
        <p:txBody>
          <a:bodyPr wrap="square" rtlCol="0">
            <a:spAutoFit/>
          </a:bodyPr>
          <a:lstStyle/>
          <a:p>
            <a:r>
              <a:rPr lang="en-US" sz="1600" b="1" i="1" dirty="0" smtClean="0"/>
              <a:t>This disconnect in importance and difficulty suggests that ODR system designers must identify creative (or regulatory) methods for enforcing ODR decisions if a future ODR system is to influence trader and consumer behavior in a significant way. </a:t>
            </a:r>
            <a:endParaRPr lang="en-US" sz="1600" b="1" i="1" dirty="0"/>
          </a:p>
        </p:txBody>
      </p:sp>
      <p:sp>
        <p:nvSpPr>
          <p:cNvPr id="6" name="TextBox 5"/>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ADR Provider Survey, Compiled  4/20/2012; 53 respondents</a:t>
            </a:r>
            <a:endParaRPr lang="en-US" sz="1200" i="1" dirty="0">
              <a:solidFill>
                <a:schemeClr val="bg1"/>
              </a:solidFill>
            </a:endParaRPr>
          </a:p>
        </p:txBody>
      </p:sp>
      <p:sp>
        <p:nvSpPr>
          <p:cNvPr id="7" name="Slide Number Placeholder 6"/>
          <p:cNvSpPr>
            <a:spLocks noGrp="1"/>
          </p:cNvSpPr>
          <p:nvPr>
            <p:ph type="sldNum" sz="quarter" idx="12"/>
          </p:nvPr>
        </p:nvSpPr>
        <p:spPr/>
        <p:txBody>
          <a:bodyPr/>
          <a:lstStyle/>
          <a:p>
            <a:fld id="{DE6670D6-F1EF-4E4E-BE9C-5D8B6D21C5F5}" type="slidenum">
              <a:rPr lang="en-US" smtClean="0"/>
              <a:pPr/>
              <a:t>83</a:t>
            </a:fld>
            <a:endParaRPr lang="en-US"/>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228600" y="5953780"/>
            <a:ext cx="8915400" cy="523220"/>
          </a:xfrm>
          <a:prstGeom prst="rect">
            <a:avLst/>
          </a:prstGeom>
          <a:noFill/>
        </p:spPr>
        <p:txBody>
          <a:bodyPr wrap="square" rtlCol="0">
            <a:spAutoFit/>
          </a:bodyPr>
          <a:lstStyle/>
          <a:p>
            <a:r>
              <a:rPr lang="en-US" sz="1400" i="1" dirty="0" smtClean="0">
                <a:solidFill>
                  <a:srgbClr val="FF0000"/>
                </a:solidFill>
              </a:rPr>
              <a:t>*The ranked list above only reflects the prioritization preferences of respondents who ranked “reliability &amp; security” as one of the 3 most important design characteristics for an EU-wide ODR system. </a:t>
            </a:r>
            <a:endParaRPr lang="en-US" sz="1400" i="1" dirty="0">
              <a:solidFill>
                <a:srgbClr val="FF0000"/>
              </a:solidFill>
            </a:endParaRPr>
          </a:p>
        </p:txBody>
      </p:sp>
      <p:sp>
        <p:nvSpPr>
          <p:cNvPr id="5" name="TextBox 4"/>
          <p:cNvSpPr txBox="1"/>
          <p:nvPr/>
        </p:nvSpPr>
        <p:spPr>
          <a:xfrm>
            <a:off x="228600" y="1182469"/>
            <a:ext cx="8686800" cy="646331"/>
          </a:xfrm>
          <a:prstGeom prst="rect">
            <a:avLst/>
          </a:prstGeom>
          <a:solidFill>
            <a:schemeClr val="tx2">
              <a:lumMod val="20000"/>
              <a:lumOff val="80000"/>
            </a:schemeClr>
          </a:solidFill>
          <a:ln>
            <a:noFill/>
            <a:prstDash val="sysDash"/>
          </a:ln>
        </p:spPr>
        <p:txBody>
          <a:bodyPr wrap="square" rtlCol="0">
            <a:spAutoFit/>
          </a:bodyPr>
          <a:lstStyle/>
          <a:p>
            <a:r>
              <a:rPr lang="en-US" dirty="0" smtClean="0"/>
              <a:t>Ranked from 1 (most important) to 7 (least important) are the elements an EU-wide ODR system should have in order to ensure that the system is </a:t>
            </a:r>
            <a:r>
              <a:rPr lang="en-US" b="1" dirty="0" smtClean="0"/>
              <a:t>RELIABLE &amp; SECURE</a:t>
            </a:r>
            <a:r>
              <a:rPr lang="en-US" dirty="0" smtClean="0"/>
              <a:t>. </a:t>
            </a:r>
            <a:endParaRPr lang="en-US" dirty="0"/>
          </a:p>
        </p:txBody>
      </p:sp>
      <p:sp>
        <p:nvSpPr>
          <p:cNvPr id="6" name="Rectangle 5"/>
          <p:cNvSpPr/>
          <p:nvPr/>
        </p:nvSpPr>
        <p:spPr>
          <a:xfrm>
            <a:off x="457200" y="2021681"/>
            <a:ext cx="8458200" cy="3693319"/>
          </a:xfrm>
          <a:prstGeom prst="rect">
            <a:avLst/>
          </a:prstGeom>
        </p:spPr>
        <p:txBody>
          <a:bodyPr wrap="square">
            <a:spAutoFit/>
          </a:bodyPr>
          <a:lstStyle/>
          <a:p>
            <a:pPr marL="342900" indent="-342900">
              <a:buAutoNum type="arabicPeriod"/>
            </a:pPr>
            <a:r>
              <a:rPr lang="en-US" dirty="0" smtClean="0"/>
              <a:t>Neutrality of the ODR decision-makers (i.e. mediators or arbitrators)</a:t>
            </a:r>
          </a:p>
          <a:p>
            <a:pPr marL="342900" indent="-342900"/>
            <a:endParaRPr lang="en-US" dirty="0" smtClean="0"/>
          </a:p>
          <a:p>
            <a:pPr marL="342900" indent="-342900">
              <a:buAutoNum type="arabicPeriod" startAt="2"/>
            </a:pPr>
            <a:r>
              <a:rPr lang="en-US" dirty="0" smtClean="0"/>
              <a:t>Competence of ODR decision-makers</a:t>
            </a:r>
          </a:p>
          <a:p>
            <a:pPr marL="342900" indent="-342900"/>
            <a:endParaRPr lang="en-US" dirty="0" smtClean="0"/>
          </a:p>
          <a:p>
            <a:pPr marL="342900" indent="-342900">
              <a:buAutoNum type="arabicPeriod" startAt="3"/>
            </a:pPr>
            <a:r>
              <a:rPr lang="en-US" dirty="0" smtClean="0"/>
              <a:t>Security of ODR platform</a:t>
            </a:r>
          </a:p>
          <a:p>
            <a:pPr marL="342900" indent="-342900"/>
            <a:endParaRPr lang="en-US" dirty="0" smtClean="0"/>
          </a:p>
          <a:p>
            <a:pPr marL="342900" indent="-342900">
              <a:buAutoNum type="arabicPeriod" startAt="4"/>
            </a:pPr>
            <a:r>
              <a:rPr lang="en-US" dirty="0" smtClean="0"/>
              <a:t>Neutrality of the ODR provider</a:t>
            </a:r>
          </a:p>
          <a:p>
            <a:pPr marL="342900" indent="-342900"/>
            <a:endParaRPr lang="en-US" dirty="0" smtClean="0"/>
          </a:p>
          <a:p>
            <a:pPr marL="342900" indent="-342900">
              <a:buAutoNum type="arabicPeriod" startAt="5"/>
            </a:pPr>
            <a:r>
              <a:rPr lang="en-US" dirty="0" smtClean="0"/>
              <a:t>Government regulation or other 3rd party oversight of the ODR provider</a:t>
            </a:r>
          </a:p>
          <a:p>
            <a:pPr marL="342900" indent="-342900"/>
            <a:endParaRPr lang="en-US" dirty="0" smtClean="0"/>
          </a:p>
          <a:p>
            <a:pPr marL="342900" indent="-342900">
              <a:buAutoNum type="arabicPeriod" startAt="6"/>
            </a:pPr>
            <a:r>
              <a:rPr lang="en-US" dirty="0" smtClean="0"/>
              <a:t>Availability to file complaints about the decision-makers and their neutrality</a:t>
            </a:r>
          </a:p>
          <a:p>
            <a:pPr marL="342900" indent="-342900">
              <a:buAutoNum type="arabicPeriod" startAt="6"/>
            </a:pPr>
            <a:endParaRPr lang="en-US" dirty="0" smtClean="0"/>
          </a:p>
          <a:p>
            <a:pPr marL="342900" indent="-342900">
              <a:buAutoNum type="arabicPeriod" startAt="6"/>
            </a:pPr>
            <a:r>
              <a:rPr lang="en-US" dirty="0" smtClean="0"/>
              <a:t>Technology is easy to understand and use</a:t>
            </a:r>
            <a:endParaRPr lang="en-US" dirty="0"/>
          </a:p>
        </p:txBody>
      </p:sp>
      <p:sp>
        <p:nvSpPr>
          <p:cNvPr id="9" name="TextBox 8"/>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ADR Provider Survey, Compiled  4/20/2012; 53 respondents</a:t>
            </a:r>
            <a:endParaRPr lang="en-US" sz="1200" i="1" dirty="0">
              <a:solidFill>
                <a:schemeClr val="bg1"/>
              </a:solidFill>
            </a:endParaRPr>
          </a:p>
        </p:txBody>
      </p:sp>
      <p:sp>
        <p:nvSpPr>
          <p:cNvPr id="11" name="Rectangle 10"/>
          <p:cNvSpPr/>
          <p:nvPr/>
        </p:nvSpPr>
        <p:spPr>
          <a:xfrm>
            <a:off x="527304" y="155448"/>
            <a:ext cx="8083296" cy="707886"/>
          </a:xfrm>
          <a:prstGeom prst="rect">
            <a:avLst/>
          </a:prstGeom>
        </p:spPr>
        <p:txBody>
          <a:bodyPr wrap="square">
            <a:spAutoFit/>
          </a:bodyPr>
          <a:lstStyle/>
          <a:p>
            <a:pPr algn="ctr"/>
            <a:r>
              <a:rPr lang="en-US" sz="2000" b="1" dirty="0" smtClean="0"/>
              <a:t>Reliability and Security: Ensuring that ODR Decision-Makers are Neutral is the Most Important Step in Making an ODR System “Reliable &amp; Secure”*</a:t>
            </a:r>
            <a:endParaRPr lang="en-US" sz="2000" dirty="0"/>
          </a:p>
        </p:txBody>
      </p:sp>
      <p:sp>
        <p:nvSpPr>
          <p:cNvPr id="12" name="Slide Number Placeholder 11"/>
          <p:cNvSpPr>
            <a:spLocks noGrp="1"/>
          </p:cNvSpPr>
          <p:nvPr>
            <p:ph type="sldNum" sz="quarter" idx="12"/>
          </p:nvPr>
        </p:nvSpPr>
        <p:spPr/>
        <p:txBody>
          <a:bodyPr/>
          <a:lstStyle/>
          <a:p>
            <a:fld id="{DE6670D6-F1EF-4E4E-BE9C-5D8B6D21C5F5}" type="slidenum">
              <a:rPr lang="en-US" smtClean="0"/>
              <a:pPr/>
              <a:t>84</a:t>
            </a:fld>
            <a:endParaRPr lang="en-US"/>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228600" y="5953780"/>
            <a:ext cx="8915400" cy="523220"/>
          </a:xfrm>
          <a:prstGeom prst="rect">
            <a:avLst/>
          </a:prstGeom>
          <a:noFill/>
        </p:spPr>
        <p:txBody>
          <a:bodyPr wrap="square" rtlCol="0">
            <a:spAutoFit/>
          </a:bodyPr>
          <a:lstStyle/>
          <a:p>
            <a:r>
              <a:rPr lang="en-US" sz="1400" i="1" dirty="0" smtClean="0">
                <a:solidFill>
                  <a:srgbClr val="FF0000"/>
                </a:solidFill>
              </a:rPr>
              <a:t>*The ranked list above only reflects the prioritization preferences of respondents who ranked “available for use by consumers” as one of the 3 most important design characteristics for an EU-wide ODR system. </a:t>
            </a:r>
            <a:endParaRPr lang="en-US" sz="1400" i="1" dirty="0">
              <a:solidFill>
                <a:srgbClr val="FF0000"/>
              </a:solidFill>
            </a:endParaRPr>
          </a:p>
        </p:txBody>
      </p:sp>
      <p:sp>
        <p:nvSpPr>
          <p:cNvPr id="11" name="TextBox 10"/>
          <p:cNvSpPr txBox="1"/>
          <p:nvPr/>
        </p:nvSpPr>
        <p:spPr>
          <a:xfrm>
            <a:off x="228600" y="1295400"/>
            <a:ext cx="8686800" cy="615553"/>
          </a:xfrm>
          <a:prstGeom prst="rect">
            <a:avLst/>
          </a:prstGeom>
          <a:solidFill>
            <a:schemeClr val="tx2">
              <a:lumMod val="20000"/>
              <a:lumOff val="80000"/>
            </a:schemeClr>
          </a:solidFill>
          <a:ln>
            <a:noFill/>
            <a:prstDash val="sysDash"/>
          </a:ln>
        </p:spPr>
        <p:txBody>
          <a:bodyPr wrap="square" rtlCol="0">
            <a:spAutoFit/>
          </a:bodyPr>
          <a:lstStyle/>
          <a:p>
            <a:r>
              <a:rPr lang="en-US" sz="1700" dirty="0" smtClean="0"/>
              <a:t>Ranked from 1 (most important) to 9 (least important) are the elements an EU-wide ODR system should have in order to ensure that the system is </a:t>
            </a:r>
            <a:r>
              <a:rPr lang="en-US" sz="1700" b="1" dirty="0" smtClean="0"/>
              <a:t>AVAILABLE FOR USE BY CONSUMERS</a:t>
            </a:r>
            <a:r>
              <a:rPr lang="en-US" sz="1700" dirty="0" smtClean="0"/>
              <a:t>. </a:t>
            </a:r>
            <a:endParaRPr lang="en-US" sz="1700" dirty="0"/>
          </a:p>
        </p:txBody>
      </p:sp>
      <p:sp>
        <p:nvSpPr>
          <p:cNvPr id="6" name="TextBox 5"/>
          <p:cNvSpPr txBox="1"/>
          <p:nvPr/>
        </p:nvSpPr>
        <p:spPr>
          <a:xfrm>
            <a:off x="304800" y="1981200"/>
            <a:ext cx="8610600" cy="4031873"/>
          </a:xfrm>
          <a:prstGeom prst="rect">
            <a:avLst/>
          </a:prstGeom>
          <a:noFill/>
        </p:spPr>
        <p:txBody>
          <a:bodyPr wrap="square" rtlCol="0">
            <a:spAutoFit/>
          </a:bodyPr>
          <a:lstStyle/>
          <a:p>
            <a:pPr marL="342900" indent="-342900">
              <a:spcBef>
                <a:spcPts val="600"/>
              </a:spcBef>
              <a:buAutoNum type="arabicPeriod"/>
            </a:pPr>
            <a:r>
              <a:rPr lang="en-US" dirty="0" smtClean="0"/>
              <a:t>Popular awareness of the option to file a complaint for ODR</a:t>
            </a:r>
          </a:p>
          <a:p>
            <a:pPr marL="342900" indent="-342900">
              <a:spcBef>
                <a:spcPts val="600"/>
              </a:spcBef>
              <a:buAutoNum type="arabicPeriod"/>
            </a:pPr>
            <a:r>
              <a:rPr lang="en-US" dirty="0" smtClean="0"/>
              <a:t>Coordination with government organizations or NGOs to help guide consumers to the correct ODR solution</a:t>
            </a:r>
          </a:p>
          <a:p>
            <a:pPr marL="342900" indent="-342900">
              <a:spcBef>
                <a:spcPts val="600"/>
              </a:spcBef>
              <a:buFont typeface="+mj-lt"/>
              <a:buAutoNum type="arabicPeriod"/>
            </a:pPr>
            <a:r>
              <a:rPr lang="en-US" dirty="0" smtClean="0"/>
              <a:t>ODR is offered in multiple languages</a:t>
            </a:r>
          </a:p>
          <a:p>
            <a:pPr marL="342900" indent="-342900">
              <a:spcBef>
                <a:spcPts val="600"/>
              </a:spcBef>
              <a:buFont typeface="+mj-lt"/>
              <a:buAutoNum type="arabicPeriod"/>
            </a:pPr>
            <a:r>
              <a:rPr lang="en-US" dirty="0" smtClean="0"/>
              <a:t>System covers various types of business-to-consumer disputes</a:t>
            </a:r>
          </a:p>
          <a:p>
            <a:pPr marL="342900" indent="-342900">
              <a:spcBef>
                <a:spcPts val="600"/>
              </a:spcBef>
              <a:buFont typeface="+mj-lt"/>
              <a:buAutoNum type="arabicPeriod"/>
            </a:pPr>
            <a:r>
              <a:rPr lang="en-US" dirty="0" smtClean="0"/>
              <a:t>Popular awareness of various ODR providers</a:t>
            </a:r>
          </a:p>
          <a:p>
            <a:pPr marL="342900" indent="-342900">
              <a:spcBef>
                <a:spcPts val="600"/>
              </a:spcBef>
              <a:buFont typeface="+mj-lt"/>
              <a:buAutoNum type="arabicPeriod"/>
            </a:pPr>
            <a:r>
              <a:rPr lang="en-US" dirty="0" smtClean="0"/>
              <a:t>ODR is offered to consumers as an option by most businesses for disputes below a certain value</a:t>
            </a:r>
          </a:p>
          <a:p>
            <a:pPr marL="342900" indent="-342900">
              <a:spcBef>
                <a:spcPts val="600"/>
              </a:spcBef>
              <a:buFont typeface="+mj-lt"/>
              <a:buAutoNum type="arabicPeriod"/>
            </a:pPr>
            <a:r>
              <a:rPr lang="en-US" dirty="0" smtClean="0"/>
              <a:t>ODR allows both consumers and businesses to file complaints</a:t>
            </a:r>
          </a:p>
          <a:p>
            <a:pPr marL="342900" indent="-342900">
              <a:spcBef>
                <a:spcPts val="600"/>
              </a:spcBef>
              <a:buFont typeface="+mj-lt"/>
              <a:buAutoNum type="arabicPeriod"/>
            </a:pPr>
            <a:r>
              <a:rPr lang="en-US" dirty="0" smtClean="0"/>
              <a:t>ODR is offered by multiple ODR providers</a:t>
            </a:r>
          </a:p>
          <a:p>
            <a:pPr marL="342900" indent="-342900">
              <a:spcBef>
                <a:spcPts val="600"/>
              </a:spcBef>
              <a:buFont typeface="+mj-lt"/>
              <a:buAutoNum type="arabicPeriod"/>
            </a:pPr>
            <a:r>
              <a:rPr lang="en-US" dirty="0" smtClean="0"/>
              <a:t>ODR is Offered by a single ODR provider</a:t>
            </a:r>
          </a:p>
          <a:p>
            <a:pPr marL="342900" indent="-342900">
              <a:buFont typeface="+mj-lt"/>
              <a:buAutoNum type="arabicPeriod"/>
            </a:pPr>
            <a:endParaRPr lang="en-US" dirty="0"/>
          </a:p>
        </p:txBody>
      </p:sp>
      <p:sp>
        <p:nvSpPr>
          <p:cNvPr id="7" name="TextBox 6"/>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ADR Provider Survey, Compiled  4/20/2012; 53 respondents</a:t>
            </a:r>
            <a:endParaRPr lang="en-US" sz="1200" i="1" dirty="0">
              <a:solidFill>
                <a:schemeClr val="bg1"/>
              </a:solidFill>
            </a:endParaRPr>
          </a:p>
        </p:txBody>
      </p:sp>
      <p:sp>
        <p:nvSpPr>
          <p:cNvPr id="8" name="Rectangle 7"/>
          <p:cNvSpPr/>
          <p:nvPr/>
        </p:nvSpPr>
        <p:spPr>
          <a:xfrm>
            <a:off x="228600" y="155448"/>
            <a:ext cx="8540496" cy="707886"/>
          </a:xfrm>
          <a:prstGeom prst="rect">
            <a:avLst/>
          </a:prstGeom>
        </p:spPr>
        <p:txBody>
          <a:bodyPr wrap="square">
            <a:spAutoFit/>
          </a:bodyPr>
          <a:lstStyle/>
          <a:p>
            <a:pPr algn="ctr"/>
            <a:r>
              <a:rPr lang="en-US" sz="2000" b="1" dirty="0" smtClean="0"/>
              <a:t>Availability: Ensuring Popular Awareness of the Option to Use ODR is the Most Important Step in Making an ODR System “Available for Use by Consumers”*</a:t>
            </a:r>
            <a:endParaRPr lang="en-US" sz="2000" dirty="0"/>
          </a:p>
        </p:txBody>
      </p:sp>
      <p:sp>
        <p:nvSpPr>
          <p:cNvPr id="9" name="Slide Number Placeholder 8"/>
          <p:cNvSpPr>
            <a:spLocks noGrp="1"/>
          </p:cNvSpPr>
          <p:nvPr>
            <p:ph type="sldNum" sz="quarter" idx="12"/>
          </p:nvPr>
        </p:nvSpPr>
        <p:spPr/>
        <p:txBody>
          <a:bodyPr/>
          <a:lstStyle/>
          <a:p>
            <a:fld id="{DE6670D6-F1EF-4E4E-BE9C-5D8B6D21C5F5}" type="slidenum">
              <a:rPr lang="en-US" smtClean="0"/>
              <a:pPr/>
              <a:t>85</a:t>
            </a:fld>
            <a:endParaRPr lang="en-US"/>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155448"/>
            <a:ext cx="7927848" cy="704088"/>
          </a:xfrm>
        </p:spPr>
        <p:txBody>
          <a:bodyPr>
            <a:normAutofit/>
          </a:bodyPr>
          <a:lstStyle/>
          <a:p>
            <a:r>
              <a:rPr lang="en-US" sz="2000" b="1" dirty="0" smtClean="0"/>
              <a:t>Efficiency: Ensuring that the ODR System is Easy to Use is the Most Important Step in Making an ODR System “Efficient”*</a:t>
            </a:r>
            <a:endParaRPr lang="en-US" sz="2000" b="1" dirty="0"/>
          </a:p>
        </p:txBody>
      </p:sp>
      <p:sp>
        <p:nvSpPr>
          <p:cNvPr id="10" name="TextBox 9"/>
          <p:cNvSpPr txBox="1"/>
          <p:nvPr/>
        </p:nvSpPr>
        <p:spPr>
          <a:xfrm>
            <a:off x="228600" y="5953780"/>
            <a:ext cx="8686800" cy="523220"/>
          </a:xfrm>
          <a:prstGeom prst="rect">
            <a:avLst/>
          </a:prstGeom>
          <a:noFill/>
        </p:spPr>
        <p:txBody>
          <a:bodyPr wrap="square" rtlCol="0">
            <a:spAutoFit/>
          </a:bodyPr>
          <a:lstStyle/>
          <a:p>
            <a:r>
              <a:rPr lang="en-US" sz="1400" i="1" dirty="0" smtClean="0">
                <a:solidFill>
                  <a:srgbClr val="FF0000"/>
                </a:solidFill>
              </a:rPr>
              <a:t>*The ranked list above only reflects the prioritization preferences of respondents who ranked “efficiency” as one of the 3 most important design characteristics for an EU-wide ODR system. </a:t>
            </a:r>
            <a:endParaRPr lang="en-US" sz="1400" i="1" dirty="0">
              <a:solidFill>
                <a:srgbClr val="FF0000"/>
              </a:solidFill>
            </a:endParaRPr>
          </a:p>
        </p:txBody>
      </p:sp>
      <p:sp>
        <p:nvSpPr>
          <p:cNvPr id="5" name="TextBox 4"/>
          <p:cNvSpPr txBox="1"/>
          <p:nvPr/>
        </p:nvSpPr>
        <p:spPr>
          <a:xfrm>
            <a:off x="228600" y="1182469"/>
            <a:ext cx="8686800" cy="646331"/>
          </a:xfrm>
          <a:prstGeom prst="rect">
            <a:avLst/>
          </a:prstGeom>
          <a:solidFill>
            <a:schemeClr val="tx2">
              <a:lumMod val="20000"/>
              <a:lumOff val="80000"/>
            </a:schemeClr>
          </a:solidFill>
          <a:ln>
            <a:noFill/>
            <a:prstDash val="sysDash"/>
          </a:ln>
        </p:spPr>
        <p:txBody>
          <a:bodyPr wrap="square" rtlCol="0">
            <a:spAutoFit/>
          </a:bodyPr>
          <a:lstStyle/>
          <a:p>
            <a:r>
              <a:rPr lang="en-US" dirty="0" smtClean="0"/>
              <a:t>Ranked from 1 (most important) to 10 (least important) are the elements an EU-wide ODR system should have in order to ensure that the system is </a:t>
            </a:r>
            <a:r>
              <a:rPr lang="en-US" b="1" dirty="0" smtClean="0"/>
              <a:t>EFFICIENT</a:t>
            </a:r>
            <a:r>
              <a:rPr lang="en-US" dirty="0" smtClean="0"/>
              <a:t>. </a:t>
            </a:r>
            <a:endParaRPr lang="en-US" dirty="0"/>
          </a:p>
        </p:txBody>
      </p:sp>
      <p:sp>
        <p:nvSpPr>
          <p:cNvPr id="6" name="TextBox 5"/>
          <p:cNvSpPr txBox="1"/>
          <p:nvPr/>
        </p:nvSpPr>
        <p:spPr>
          <a:xfrm>
            <a:off x="228600" y="1905000"/>
            <a:ext cx="8686800" cy="4108817"/>
          </a:xfrm>
          <a:prstGeom prst="rect">
            <a:avLst/>
          </a:prstGeom>
          <a:noFill/>
        </p:spPr>
        <p:txBody>
          <a:bodyPr wrap="square" rtlCol="0">
            <a:spAutoFit/>
          </a:bodyPr>
          <a:lstStyle/>
          <a:p>
            <a:pPr marL="342900" indent="-342900">
              <a:spcBef>
                <a:spcPts val="600"/>
              </a:spcBef>
              <a:buFont typeface="+mj-lt"/>
              <a:buAutoNum type="arabicPeriod"/>
            </a:pPr>
            <a:r>
              <a:rPr lang="en-US" dirty="0" smtClean="0"/>
              <a:t>ODR system is easy to use</a:t>
            </a:r>
          </a:p>
          <a:p>
            <a:pPr marL="342900" indent="-342900">
              <a:spcBef>
                <a:spcPts val="600"/>
              </a:spcBef>
              <a:buFont typeface="+mj-lt"/>
              <a:buAutoNum type="arabicPeriod"/>
            </a:pPr>
            <a:r>
              <a:rPr lang="en-US" dirty="0" smtClean="0"/>
              <a:t>ODR system provides speedy resolutions</a:t>
            </a:r>
          </a:p>
          <a:p>
            <a:pPr marL="342900" indent="-342900">
              <a:spcBef>
                <a:spcPts val="600"/>
              </a:spcBef>
              <a:buFont typeface="+mj-lt"/>
              <a:buAutoNum type="arabicPeriod"/>
            </a:pPr>
            <a:r>
              <a:rPr lang="en-US" dirty="0" smtClean="0"/>
              <a:t>ODR system may be customized according to the nature of the dispute</a:t>
            </a:r>
          </a:p>
          <a:p>
            <a:pPr marL="342900" indent="-342900">
              <a:spcBef>
                <a:spcPts val="600"/>
              </a:spcBef>
              <a:buFont typeface="+mj-lt"/>
              <a:buAutoNum type="arabicPeriod"/>
            </a:pPr>
            <a:r>
              <a:rPr lang="en-US" dirty="0" smtClean="0"/>
              <a:t>Negotiation between parties is facilitated by a neutral party provided by the ODR provider</a:t>
            </a:r>
          </a:p>
          <a:p>
            <a:pPr marL="342900" indent="-342900">
              <a:spcBef>
                <a:spcPts val="600"/>
              </a:spcBef>
              <a:buFont typeface="+mj-lt"/>
              <a:buAutoNum type="arabicPeriod"/>
            </a:pPr>
            <a:r>
              <a:rPr lang="en-US" dirty="0" smtClean="0"/>
              <a:t>Includes predetermined dispute categories</a:t>
            </a:r>
          </a:p>
          <a:p>
            <a:pPr marL="342900" indent="-342900">
              <a:spcBef>
                <a:spcPts val="600"/>
              </a:spcBef>
              <a:buFont typeface="+mj-lt"/>
              <a:buAutoNum type="arabicPeriod"/>
            </a:pPr>
            <a:r>
              <a:rPr lang="en-US" dirty="0" smtClean="0"/>
              <a:t>ODR system is scalable for increases in claim quantity or diversity	</a:t>
            </a:r>
          </a:p>
          <a:p>
            <a:pPr marL="342900" indent="-342900">
              <a:spcBef>
                <a:spcPts val="600"/>
              </a:spcBef>
              <a:buFont typeface="+mj-lt"/>
              <a:buAutoNum type="arabicPeriod"/>
            </a:pPr>
            <a:r>
              <a:rPr lang="en-US" dirty="0" smtClean="0"/>
              <a:t>Includes predetermined solution options</a:t>
            </a:r>
          </a:p>
          <a:p>
            <a:pPr marL="342900" indent="-342900">
              <a:spcBef>
                <a:spcPts val="600"/>
              </a:spcBef>
              <a:buFont typeface="+mj-lt"/>
              <a:buAutoNum type="arabicPeriod"/>
            </a:pPr>
            <a:r>
              <a:rPr lang="en-US" dirty="0" smtClean="0"/>
              <a:t>Option for formal legal representation (lawyers allowed, but not required)	</a:t>
            </a:r>
          </a:p>
          <a:p>
            <a:pPr marL="342900" indent="-342900">
              <a:spcBef>
                <a:spcPts val="600"/>
              </a:spcBef>
              <a:buFont typeface="+mj-lt"/>
              <a:buAutoNum type="arabicPeriod"/>
            </a:pPr>
            <a:r>
              <a:rPr lang="en-US" dirty="0" smtClean="0"/>
              <a:t>Automated negotiation between parties (i.e. no neutral 3rd party involved)</a:t>
            </a:r>
          </a:p>
          <a:p>
            <a:pPr marL="342900" indent="-342900">
              <a:spcBef>
                <a:spcPts val="600"/>
              </a:spcBef>
              <a:buFont typeface="+mj-lt"/>
              <a:buAutoNum type="arabicPeriod"/>
            </a:pPr>
            <a:r>
              <a:rPr lang="en-US" dirty="0" smtClean="0"/>
              <a:t>Prohibition against formal legal representation ( no lawyers allowed)</a:t>
            </a:r>
          </a:p>
          <a:p>
            <a:endParaRPr lang="en-US" dirty="0"/>
          </a:p>
        </p:txBody>
      </p:sp>
      <p:sp>
        <p:nvSpPr>
          <p:cNvPr id="7" name="TextBox 6"/>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ADR Provider Survey, Compiled  4/20/2012; 53 respondents</a:t>
            </a:r>
            <a:endParaRPr lang="en-US" sz="1200" i="1" dirty="0">
              <a:solidFill>
                <a:schemeClr val="bg1"/>
              </a:solidFill>
            </a:endParaRPr>
          </a:p>
        </p:txBody>
      </p:sp>
      <p:sp>
        <p:nvSpPr>
          <p:cNvPr id="8" name="Slide Number Placeholder 7"/>
          <p:cNvSpPr>
            <a:spLocks noGrp="1"/>
          </p:cNvSpPr>
          <p:nvPr>
            <p:ph type="sldNum" sz="quarter" idx="12"/>
          </p:nvPr>
        </p:nvSpPr>
        <p:spPr/>
        <p:txBody>
          <a:bodyPr/>
          <a:lstStyle/>
          <a:p>
            <a:fld id="{DE6670D6-F1EF-4E4E-BE9C-5D8B6D21C5F5}" type="slidenum">
              <a:rPr lang="en-US" smtClean="0"/>
              <a:pPr/>
              <a:t>86</a:t>
            </a:fld>
            <a:endParaRPr lang="en-US"/>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155448"/>
            <a:ext cx="7927848" cy="704088"/>
          </a:xfrm>
        </p:spPr>
        <p:txBody>
          <a:bodyPr>
            <a:normAutofit/>
          </a:bodyPr>
          <a:lstStyle/>
          <a:p>
            <a:r>
              <a:rPr lang="en-US" sz="2000" b="1" dirty="0" smtClean="0"/>
              <a:t>Affordability: Ensuring that ODR is Free to Consumers is the Most Important Step in Making an ODR System “Affordable for Consumers ”*</a:t>
            </a:r>
            <a:endParaRPr lang="en-US" sz="2000" b="1" dirty="0"/>
          </a:p>
        </p:txBody>
      </p:sp>
      <p:sp>
        <p:nvSpPr>
          <p:cNvPr id="10" name="TextBox 9"/>
          <p:cNvSpPr txBox="1"/>
          <p:nvPr/>
        </p:nvSpPr>
        <p:spPr>
          <a:xfrm>
            <a:off x="228600" y="5953780"/>
            <a:ext cx="8686800" cy="523220"/>
          </a:xfrm>
          <a:prstGeom prst="rect">
            <a:avLst/>
          </a:prstGeom>
          <a:noFill/>
        </p:spPr>
        <p:txBody>
          <a:bodyPr wrap="square" rtlCol="0">
            <a:spAutoFit/>
          </a:bodyPr>
          <a:lstStyle/>
          <a:p>
            <a:r>
              <a:rPr lang="en-US" sz="1400" i="1" dirty="0" smtClean="0">
                <a:solidFill>
                  <a:srgbClr val="FF0000"/>
                </a:solidFill>
              </a:rPr>
              <a:t>*The ranked list above only reflects the prioritization preferences of respondents who ranked “affordability for consumers” as one of the 3 most important design characteristics for an EU-wide ODR system. </a:t>
            </a:r>
            <a:endParaRPr lang="en-US" sz="1400" i="1" dirty="0">
              <a:solidFill>
                <a:srgbClr val="FF0000"/>
              </a:solidFill>
            </a:endParaRPr>
          </a:p>
        </p:txBody>
      </p:sp>
      <p:sp>
        <p:nvSpPr>
          <p:cNvPr id="5" name="TextBox 4"/>
          <p:cNvSpPr txBox="1"/>
          <p:nvPr/>
        </p:nvSpPr>
        <p:spPr>
          <a:xfrm>
            <a:off x="228600" y="1182469"/>
            <a:ext cx="8686800" cy="646331"/>
          </a:xfrm>
          <a:prstGeom prst="rect">
            <a:avLst/>
          </a:prstGeom>
          <a:solidFill>
            <a:schemeClr val="tx2">
              <a:lumMod val="20000"/>
              <a:lumOff val="80000"/>
            </a:schemeClr>
          </a:solidFill>
          <a:ln>
            <a:noFill/>
            <a:prstDash val="sysDash"/>
          </a:ln>
        </p:spPr>
        <p:txBody>
          <a:bodyPr wrap="square" rtlCol="0">
            <a:spAutoFit/>
          </a:bodyPr>
          <a:lstStyle/>
          <a:p>
            <a:r>
              <a:rPr lang="en-US" dirty="0" smtClean="0"/>
              <a:t>Ranked from 1 (most important) to 10 (least important) are the elements an EU-wide ODR system should have in order to ensure that the system is </a:t>
            </a:r>
            <a:r>
              <a:rPr lang="en-US" b="1" dirty="0" smtClean="0"/>
              <a:t>AFFORDABLE FOR CONSUMERS</a:t>
            </a:r>
            <a:r>
              <a:rPr lang="en-US" dirty="0" smtClean="0"/>
              <a:t>. </a:t>
            </a:r>
            <a:endParaRPr lang="en-US" dirty="0"/>
          </a:p>
        </p:txBody>
      </p:sp>
      <p:sp>
        <p:nvSpPr>
          <p:cNvPr id="6" name="TextBox 5"/>
          <p:cNvSpPr txBox="1"/>
          <p:nvPr/>
        </p:nvSpPr>
        <p:spPr>
          <a:xfrm>
            <a:off x="304800" y="2133600"/>
            <a:ext cx="8610600" cy="3554819"/>
          </a:xfrm>
          <a:prstGeom prst="rect">
            <a:avLst/>
          </a:prstGeom>
          <a:noFill/>
        </p:spPr>
        <p:txBody>
          <a:bodyPr wrap="square" rtlCol="0">
            <a:spAutoFit/>
          </a:bodyPr>
          <a:lstStyle/>
          <a:p>
            <a:pPr marL="342900" indent="-342900">
              <a:spcBef>
                <a:spcPts val="600"/>
              </a:spcBef>
              <a:buFont typeface="+mj-lt"/>
              <a:buAutoNum type="arabicPeriod"/>
            </a:pPr>
            <a:r>
              <a:rPr lang="en-US" dirty="0" smtClean="0"/>
              <a:t>ODR is free to consumers</a:t>
            </a:r>
          </a:p>
          <a:p>
            <a:pPr marL="342900" indent="-342900">
              <a:spcBef>
                <a:spcPts val="600"/>
              </a:spcBef>
              <a:buFont typeface="+mj-lt"/>
              <a:buAutoNum type="arabicPeriod"/>
            </a:pPr>
            <a:r>
              <a:rPr lang="en-US" dirty="0" smtClean="0"/>
              <a:t>Businesses pay the ODR provider some percentage of the settlement award</a:t>
            </a:r>
          </a:p>
          <a:p>
            <a:pPr marL="342900" indent="-342900">
              <a:spcBef>
                <a:spcPts val="600"/>
              </a:spcBef>
              <a:buFont typeface="+mj-lt"/>
              <a:buAutoNum type="arabicPeriod"/>
            </a:pPr>
            <a:r>
              <a:rPr lang="en-US" dirty="0" smtClean="0"/>
              <a:t>Businesses pay the ODR provider some percentage of the original transaction value</a:t>
            </a:r>
          </a:p>
          <a:p>
            <a:pPr marL="342900" indent="-342900">
              <a:spcBef>
                <a:spcPts val="600"/>
              </a:spcBef>
              <a:buFont typeface="+mj-lt"/>
              <a:buAutoNum type="arabicPeriod"/>
            </a:pPr>
            <a:r>
              <a:rPr lang="en-US" dirty="0" smtClean="0"/>
              <a:t>Businesses pay the ODR provider a flat fee for use of the ODR system</a:t>
            </a:r>
          </a:p>
          <a:p>
            <a:pPr marL="342900" indent="-342900">
              <a:spcBef>
                <a:spcPts val="600"/>
              </a:spcBef>
              <a:buFont typeface="+mj-lt"/>
              <a:buAutoNum type="arabicPeriod"/>
            </a:pPr>
            <a:r>
              <a:rPr lang="en-US" dirty="0" smtClean="0"/>
              <a:t>ODR is completely funded by the national government</a:t>
            </a:r>
          </a:p>
          <a:p>
            <a:pPr marL="342900" indent="-342900">
              <a:spcBef>
                <a:spcPts val="600"/>
              </a:spcBef>
              <a:buFont typeface="+mj-lt"/>
              <a:buAutoNum type="arabicPeriod"/>
            </a:pPr>
            <a:r>
              <a:rPr lang="en-US" dirty="0" smtClean="0"/>
              <a:t>Consumers pay the ODR provider a flat fee for use of the system</a:t>
            </a:r>
          </a:p>
          <a:p>
            <a:pPr marL="342900" indent="-342900">
              <a:spcBef>
                <a:spcPts val="600"/>
              </a:spcBef>
              <a:buFont typeface="+mj-lt"/>
              <a:buAutoNum type="arabicPeriod"/>
            </a:pPr>
            <a:r>
              <a:rPr lang="en-US" dirty="0" smtClean="0"/>
              <a:t>Consumers pay the ODR provider some percentage of settlement of award</a:t>
            </a:r>
          </a:p>
          <a:p>
            <a:pPr marL="342900" indent="-342900">
              <a:spcBef>
                <a:spcPts val="600"/>
              </a:spcBef>
              <a:buFont typeface="+mj-lt"/>
              <a:buAutoNum type="arabicPeriod"/>
            </a:pPr>
            <a:r>
              <a:rPr lang="en-US" dirty="0" smtClean="0"/>
              <a:t>ODR is free to both consumers and businesses</a:t>
            </a:r>
          </a:p>
          <a:p>
            <a:pPr marL="342900" indent="-342900">
              <a:spcBef>
                <a:spcPts val="600"/>
              </a:spcBef>
              <a:buFont typeface="+mj-lt"/>
              <a:buAutoNum type="arabicPeriod"/>
            </a:pPr>
            <a:r>
              <a:rPr lang="en-US" dirty="0" smtClean="0"/>
              <a:t>Consumers pay the ODR provider some percentage of the original transaction’s value</a:t>
            </a:r>
          </a:p>
          <a:p>
            <a:pPr marL="342900" indent="-342900">
              <a:spcBef>
                <a:spcPts val="600"/>
              </a:spcBef>
              <a:buFont typeface="+mj-lt"/>
              <a:buAutoNum type="arabicPeriod"/>
            </a:pPr>
            <a:r>
              <a:rPr lang="en-US" dirty="0" smtClean="0"/>
              <a:t>ODR is free for businesses</a:t>
            </a:r>
            <a:endParaRPr lang="en-US" dirty="0"/>
          </a:p>
        </p:txBody>
      </p:sp>
      <p:sp>
        <p:nvSpPr>
          <p:cNvPr id="7" name="TextBox 6"/>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ADR Provider Survey, Compiled  4/20/2012; 53 respondents</a:t>
            </a:r>
            <a:endParaRPr lang="en-US" sz="1200" i="1" dirty="0">
              <a:solidFill>
                <a:schemeClr val="bg1"/>
              </a:solidFill>
            </a:endParaRPr>
          </a:p>
        </p:txBody>
      </p:sp>
      <p:sp>
        <p:nvSpPr>
          <p:cNvPr id="8" name="Slide Number Placeholder 7"/>
          <p:cNvSpPr>
            <a:spLocks noGrp="1"/>
          </p:cNvSpPr>
          <p:nvPr>
            <p:ph type="sldNum" sz="quarter" idx="12"/>
          </p:nvPr>
        </p:nvSpPr>
        <p:spPr/>
        <p:txBody>
          <a:bodyPr/>
          <a:lstStyle/>
          <a:p>
            <a:fld id="{DE6670D6-F1EF-4E4E-BE9C-5D8B6D21C5F5}" type="slidenum">
              <a:rPr lang="en-US" smtClean="0"/>
              <a:pPr/>
              <a:t>87</a:t>
            </a:fld>
            <a:endParaRPr lang="en-US"/>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228600" y="5953780"/>
            <a:ext cx="8686800" cy="523220"/>
          </a:xfrm>
          <a:prstGeom prst="rect">
            <a:avLst/>
          </a:prstGeom>
          <a:noFill/>
        </p:spPr>
        <p:txBody>
          <a:bodyPr wrap="square" rtlCol="0">
            <a:spAutoFit/>
          </a:bodyPr>
          <a:lstStyle/>
          <a:p>
            <a:r>
              <a:rPr lang="en-US" sz="1400" i="1" dirty="0" smtClean="0">
                <a:solidFill>
                  <a:srgbClr val="FF0000"/>
                </a:solidFill>
              </a:rPr>
              <a:t>*The ranked list above only reflects the prioritization preferences of respondents who ranked “transparency” as one of the 3 most important design characteristics for an EU-wide ODR system. </a:t>
            </a:r>
            <a:endParaRPr lang="en-US" sz="1400" i="1" dirty="0">
              <a:solidFill>
                <a:srgbClr val="FF0000"/>
              </a:solidFill>
            </a:endParaRPr>
          </a:p>
        </p:txBody>
      </p:sp>
      <p:sp>
        <p:nvSpPr>
          <p:cNvPr id="5" name="TextBox 4"/>
          <p:cNvSpPr txBox="1"/>
          <p:nvPr/>
        </p:nvSpPr>
        <p:spPr>
          <a:xfrm>
            <a:off x="228600" y="1182469"/>
            <a:ext cx="8763000" cy="615553"/>
          </a:xfrm>
          <a:prstGeom prst="rect">
            <a:avLst/>
          </a:prstGeom>
          <a:solidFill>
            <a:schemeClr val="tx2">
              <a:lumMod val="20000"/>
              <a:lumOff val="80000"/>
            </a:schemeClr>
          </a:solidFill>
          <a:ln>
            <a:noFill/>
            <a:prstDash val="sysDash"/>
          </a:ln>
        </p:spPr>
        <p:txBody>
          <a:bodyPr wrap="square" rtlCol="0">
            <a:spAutoFit/>
          </a:bodyPr>
          <a:lstStyle/>
          <a:p>
            <a:r>
              <a:rPr lang="en-US" sz="1700" dirty="0" smtClean="0"/>
              <a:t>Ranked from 1 (most important) to 10 (least important) are the types of information an EU-wide ODR  system should disclose to consumers in order to ensure that the system is </a:t>
            </a:r>
            <a:r>
              <a:rPr lang="en-US" sz="1700" b="1" dirty="0" smtClean="0"/>
              <a:t>TRANSPARENT</a:t>
            </a:r>
            <a:r>
              <a:rPr lang="en-US" sz="1700" dirty="0" smtClean="0"/>
              <a:t>. </a:t>
            </a:r>
            <a:endParaRPr lang="en-US" sz="1700" dirty="0"/>
          </a:p>
        </p:txBody>
      </p:sp>
      <p:sp>
        <p:nvSpPr>
          <p:cNvPr id="6" name="TextBox 5"/>
          <p:cNvSpPr txBox="1"/>
          <p:nvPr/>
        </p:nvSpPr>
        <p:spPr>
          <a:xfrm>
            <a:off x="304800" y="2209800"/>
            <a:ext cx="8686800" cy="3554819"/>
          </a:xfrm>
          <a:prstGeom prst="rect">
            <a:avLst/>
          </a:prstGeom>
          <a:noFill/>
        </p:spPr>
        <p:txBody>
          <a:bodyPr wrap="square" rtlCol="0">
            <a:spAutoFit/>
          </a:bodyPr>
          <a:lstStyle/>
          <a:p>
            <a:pPr marL="342900" indent="-342900">
              <a:spcBef>
                <a:spcPts val="600"/>
              </a:spcBef>
              <a:buFont typeface="+mj-lt"/>
              <a:buAutoNum type="arabicPeriod"/>
            </a:pPr>
            <a:r>
              <a:rPr lang="en-US" dirty="0" smtClean="0"/>
              <a:t>Procedural rules &amp; any other laws which must be followed </a:t>
            </a:r>
          </a:p>
          <a:p>
            <a:pPr marL="342900" indent="-342900">
              <a:spcBef>
                <a:spcPts val="600"/>
              </a:spcBef>
              <a:buFont typeface="+mj-lt"/>
              <a:buAutoNum type="arabicPeriod"/>
            </a:pPr>
            <a:r>
              <a:rPr lang="en-US" dirty="0" smtClean="0"/>
              <a:t>Types of disputes covered by the ODR system</a:t>
            </a:r>
          </a:p>
          <a:p>
            <a:pPr marL="342900" indent="-342900">
              <a:spcBef>
                <a:spcPts val="600"/>
              </a:spcBef>
              <a:buFont typeface="+mj-lt"/>
              <a:buAutoNum type="arabicPeriod"/>
            </a:pPr>
            <a:r>
              <a:rPr lang="en-US" dirty="0" smtClean="0"/>
              <a:t>Prerequisites for using the ODR system</a:t>
            </a:r>
          </a:p>
          <a:p>
            <a:pPr marL="342900" indent="-342900">
              <a:spcBef>
                <a:spcPts val="600"/>
              </a:spcBef>
              <a:buFont typeface="+mj-lt"/>
              <a:buAutoNum type="arabicPeriod"/>
            </a:pPr>
            <a:r>
              <a:rPr lang="en-US" dirty="0" smtClean="0"/>
              <a:t>Disclosure of all funding sources and payment arrangements for the ODR provider</a:t>
            </a:r>
          </a:p>
          <a:p>
            <a:pPr marL="342900" indent="-342900">
              <a:spcBef>
                <a:spcPts val="600"/>
              </a:spcBef>
              <a:buFont typeface="+mj-lt"/>
              <a:buAutoNum type="arabicPeriod"/>
            </a:pPr>
            <a:r>
              <a:rPr lang="en-US" dirty="0" smtClean="0"/>
              <a:t>List and profiles of decision-makers</a:t>
            </a:r>
          </a:p>
          <a:p>
            <a:pPr marL="342900" indent="-342900">
              <a:spcBef>
                <a:spcPts val="600"/>
              </a:spcBef>
              <a:buFont typeface="+mj-lt"/>
              <a:buAutoNum type="arabicPeriod"/>
            </a:pPr>
            <a:r>
              <a:rPr lang="en-US" dirty="0" smtClean="0"/>
              <a:t>Different options for customizing the ODR process</a:t>
            </a:r>
          </a:p>
          <a:p>
            <a:pPr marL="342900" indent="-342900">
              <a:spcBef>
                <a:spcPts val="600"/>
              </a:spcBef>
              <a:buFont typeface="+mj-lt"/>
              <a:buAutoNum type="arabicPeriod"/>
            </a:pPr>
            <a:r>
              <a:rPr lang="en-US" dirty="0" smtClean="0"/>
              <a:t>Binding and non-binding nature of the final decision/settlement</a:t>
            </a:r>
          </a:p>
          <a:p>
            <a:pPr marL="342900" indent="-342900">
              <a:spcBef>
                <a:spcPts val="600"/>
              </a:spcBef>
              <a:buFont typeface="+mj-lt"/>
              <a:buAutoNum type="arabicPeriod"/>
            </a:pPr>
            <a:r>
              <a:rPr lang="en-US" dirty="0" smtClean="0"/>
              <a:t>Costs of different process options to each party	</a:t>
            </a:r>
          </a:p>
          <a:p>
            <a:pPr marL="342900" indent="-342900">
              <a:spcBef>
                <a:spcPts val="600"/>
              </a:spcBef>
              <a:buFont typeface="+mj-lt"/>
              <a:buAutoNum type="arabicPeriod"/>
            </a:pPr>
            <a:r>
              <a:rPr lang="en-US" dirty="0" smtClean="0"/>
              <a:t>General information on the ODR provider</a:t>
            </a:r>
          </a:p>
          <a:p>
            <a:pPr marL="342900" indent="-342900">
              <a:spcBef>
                <a:spcPts val="600"/>
              </a:spcBef>
              <a:buFont typeface="+mj-lt"/>
              <a:buAutoNum type="arabicPeriod"/>
            </a:pPr>
            <a:r>
              <a:rPr lang="en-US" dirty="0" smtClean="0"/>
              <a:t>Publication of the ODR provider’s past arbitral rulings</a:t>
            </a:r>
          </a:p>
        </p:txBody>
      </p:sp>
      <p:sp>
        <p:nvSpPr>
          <p:cNvPr id="7" name="Rectangle 6"/>
          <p:cNvSpPr/>
          <p:nvPr/>
        </p:nvSpPr>
        <p:spPr>
          <a:xfrm>
            <a:off x="612648" y="155448"/>
            <a:ext cx="7927848" cy="1015663"/>
          </a:xfrm>
          <a:prstGeom prst="rect">
            <a:avLst/>
          </a:prstGeom>
        </p:spPr>
        <p:txBody>
          <a:bodyPr>
            <a:spAutoFit/>
          </a:bodyPr>
          <a:lstStyle/>
          <a:p>
            <a:pPr algn="ctr"/>
            <a:r>
              <a:rPr lang="en-US" sz="2000" b="1" dirty="0" smtClean="0"/>
              <a:t>Transparency: Ensuring that Information on ODR Procedural Rules and Applicable Laws is Shared with Consumers is the Most Important Step in Making an ODR System “Transparent”*</a:t>
            </a:r>
            <a:endParaRPr lang="en-US" sz="2000" dirty="0"/>
          </a:p>
        </p:txBody>
      </p:sp>
      <p:sp>
        <p:nvSpPr>
          <p:cNvPr id="9" name="TextBox 8"/>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ADR Provider Survey, Compiled  4/20/2012; 53 respondents</a:t>
            </a:r>
            <a:endParaRPr lang="en-US" sz="1200" i="1" dirty="0">
              <a:solidFill>
                <a:schemeClr val="bg1"/>
              </a:solidFill>
            </a:endParaRPr>
          </a:p>
        </p:txBody>
      </p:sp>
      <p:sp>
        <p:nvSpPr>
          <p:cNvPr id="11" name="Slide Number Placeholder 10"/>
          <p:cNvSpPr>
            <a:spLocks noGrp="1"/>
          </p:cNvSpPr>
          <p:nvPr>
            <p:ph type="sldNum" sz="quarter" idx="12"/>
          </p:nvPr>
        </p:nvSpPr>
        <p:spPr/>
        <p:txBody>
          <a:bodyPr/>
          <a:lstStyle/>
          <a:p>
            <a:fld id="{DE6670D6-F1EF-4E4E-BE9C-5D8B6D21C5F5}" type="slidenum">
              <a:rPr lang="en-US" smtClean="0"/>
              <a:pPr/>
              <a:t>88</a:t>
            </a:fld>
            <a:endParaRPr lang="en-US"/>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228600" y="5953780"/>
            <a:ext cx="8686800" cy="523220"/>
          </a:xfrm>
          <a:prstGeom prst="rect">
            <a:avLst/>
          </a:prstGeom>
          <a:noFill/>
        </p:spPr>
        <p:txBody>
          <a:bodyPr wrap="square" rtlCol="0">
            <a:spAutoFit/>
          </a:bodyPr>
          <a:lstStyle/>
          <a:p>
            <a:r>
              <a:rPr lang="en-US" sz="1400" i="1" dirty="0" smtClean="0">
                <a:solidFill>
                  <a:srgbClr val="FF0000"/>
                </a:solidFill>
              </a:rPr>
              <a:t>*The ranked list above only reflects the prioritization preferences of respondents who ranked “fairness” as one of the 3 most important design characteristics for an EU-wide ODR system. </a:t>
            </a:r>
            <a:endParaRPr lang="en-US" sz="1400" i="1" dirty="0">
              <a:solidFill>
                <a:srgbClr val="FF0000"/>
              </a:solidFill>
            </a:endParaRPr>
          </a:p>
        </p:txBody>
      </p:sp>
      <p:sp>
        <p:nvSpPr>
          <p:cNvPr id="5" name="TextBox 4"/>
          <p:cNvSpPr txBox="1"/>
          <p:nvPr/>
        </p:nvSpPr>
        <p:spPr>
          <a:xfrm>
            <a:off x="228600" y="1182469"/>
            <a:ext cx="8686800" cy="646331"/>
          </a:xfrm>
          <a:prstGeom prst="rect">
            <a:avLst/>
          </a:prstGeom>
          <a:solidFill>
            <a:schemeClr val="tx2">
              <a:lumMod val="20000"/>
              <a:lumOff val="80000"/>
            </a:schemeClr>
          </a:solidFill>
          <a:ln>
            <a:noFill/>
            <a:prstDash val="sysDash"/>
          </a:ln>
        </p:spPr>
        <p:txBody>
          <a:bodyPr wrap="square" rtlCol="0">
            <a:spAutoFit/>
          </a:bodyPr>
          <a:lstStyle/>
          <a:p>
            <a:r>
              <a:rPr lang="en-US" dirty="0" smtClean="0"/>
              <a:t>Ranked from 1 (most important) to </a:t>
            </a:r>
            <a:r>
              <a:rPr lang="en-US" dirty="0"/>
              <a:t>7</a:t>
            </a:r>
            <a:r>
              <a:rPr lang="en-US" dirty="0" smtClean="0"/>
              <a:t> (least important) are the elements an EU-wide ODR system should have in order to ensure that the system is </a:t>
            </a:r>
            <a:r>
              <a:rPr lang="en-US" b="1" dirty="0" smtClean="0"/>
              <a:t>FAIR</a:t>
            </a:r>
            <a:r>
              <a:rPr lang="en-US" dirty="0" smtClean="0"/>
              <a:t>. </a:t>
            </a:r>
            <a:endParaRPr lang="en-US" dirty="0"/>
          </a:p>
        </p:txBody>
      </p:sp>
      <p:sp>
        <p:nvSpPr>
          <p:cNvPr id="6" name="TextBox 5"/>
          <p:cNvSpPr txBox="1"/>
          <p:nvPr/>
        </p:nvSpPr>
        <p:spPr>
          <a:xfrm>
            <a:off x="304800" y="2057400"/>
            <a:ext cx="8610600" cy="3508653"/>
          </a:xfrm>
          <a:prstGeom prst="rect">
            <a:avLst/>
          </a:prstGeom>
          <a:noFill/>
        </p:spPr>
        <p:txBody>
          <a:bodyPr wrap="square" rtlCol="0">
            <a:spAutoFit/>
          </a:bodyPr>
          <a:lstStyle/>
          <a:p>
            <a:pPr marL="342900" indent="-342900">
              <a:spcBef>
                <a:spcPts val="600"/>
              </a:spcBef>
              <a:spcAft>
                <a:spcPts val="600"/>
              </a:spcAft>
              <a:buFont typeface="+mj-lt"/>
              <a:buAutoNum type="arabicPeriod"/>
            </a:pPr>
            <a:r>
              <a:rPr lang="en-US" dirty="0" smtClean="0"/>
              <a:t>Both parties may present their case, submit evidence, hear facts &amp; arguments put forward by opposing party, &amp; respond</a:t>
            </a:r>
          </a:p>
          <a:p>
            <a:pPr marL="342900" indent="-342900">
              <a:spcBef>
                <a:spcPts val="600"/>
              </a:spcBef>
              <a:spcAft>
                <a:spcPts val="600"/>
              </a:spcAft>
              <a:buFont typeface="+mj-lt"/>
              <a:buAutoNum type="arabicPeriod"/>
            </a:pPr>
            <a:r>
              <a:rPr lang="en-US" dirty="0" smtClean="0"/>
              <a:t>Parties are provided a written explanation of the reasoning for any final decision</a:t>
            </a:r>
          </a:p>
          <a:p>
            <a:pPr marL="342900" indent="-342900">
              <a:spcBef>
                <a:spcPts val="600"/>
              </a:spcBef>
              <a:spcAft>
                <a:spcPts val="600"/>
              </a:spcAft>
              <a:buFont typeface="+mj-lt"/>
              <a:buAutoNum type="arabicPeriod"/>
            </a:pPr>
            <a:r>
              <a:rPr lang="en-US" dirty="0" smtClean="0"/>
              <a:t>Decisions may be appealed outside of the ODR system through a national judicial system</a:t>
            </a:r>
          </a:p>
          <a:p>
            <a:pPr marL="342900" indent="-342900">
              <a:spcBef>
                <a:spcPts val="600"/>
              </a:spcBef>
              <a:spcAft>
                <a:spcPts val="600"/>
              </a:spcAft>
              <a:buFont typeface="+mj-lt"/>
              <a:buAutoNum type="arabicPeriod"/>
            </a:pPr>
            <a:r>
              <a:rPr lang="en-US" dirty="0" smtClean="0"/>
              <a:t>Decisions may be appeared within the ODR system</a:t>
            </a:r>
          </a:p>
          <a:p>
            <a:pPr marL="342900" indent="-342900">
              <a:spcBef>
                <a:spcPts val="600"/>
              </a:spcBef>
              <a:spcAft>
                <a:spcPts val="600"/>
              </a:spcAft>
              <a:buFont typeface="+mj-lt"/>
              <a:buAutoNum type="arabicPeriod"/>
            </a:pPr>
            <a:r>
              <a:rPr lang="en-US" dirty="0" smtClean="0"/>
              <a:t>Option for legal representation (lawyers allowed, but not required)</a:t>
            </a:r>
          </a:p>
          <a:p>
            <a:pPr marL="342900" indent="-342900">
              <a:spcBef>
                <a:spcPts val="600"/>
              </a:spcBef>
              <a:spcAft>
                <a:spcPts val="600"/>
              </a:spcAft>
              <a:buFont typeface="+mj-lt"/>
              <a:buAutoNum type="arabicPeriod"/>
            </a:pPr>
            <a:r>
              <a:rPr lang="en-US" dirty="0" smtClean="0"/>
              <a:t>Prohibition against formal legal representation (no lawyers allowed)</a:t>
            </a:r>
          </a:p>
          <a:p>
            <a:pPr marL="342900" indent="-342900">
              <a:spcBef>
                <a:spcPts val="600"/>
              </a:spcBef>
              <a:spcAft>
                <a:spcPts val="600"/>
              </a:spcAft>
              <a:buFont typeface="+mj-lt"/>
              <a:buAutoNum type="arabicPeriod"/>
            </a:pPr>
            <a:r>
              <a:rPr lang="en-US" dirty="0" smtClean="0"/>
              <a:t>Decisions are final and binding on both parties</a:t>
            </a:r>
            <a:endParaRPr lang="en-US" dirty="0"/>
          </a:p>
        </p:txBody>
      </p:sp>
      <p:sp>
        <p:nvSpPr>
          <p:cNvPr id="7" name="Rectangle 6"/>
          <p:cNvSpPr/>
          <p:nvPr/>
        </p:nvSpPr>
        <p:spPr>
          <a:xfrm>
            <a:off x="612648" y="155448"/>
            <a:ext cx="7927848" cy="1015663"/>
          </a:xfrm>
          <a:prstGeom prst="rect">
            <a:avLst/>
          </a:prstGeom>
        </p:spPr>
        <p:txBody>
          <a:bodyPr>
            <a:spAutoFit/>
          </a:bodyPr>
          <a:lstStyle/>
          <a:p>
            <a:pPr algn="ctr"/>
            <a:r>
              <a:rPr lang="en-US" sz="2000" b="1" dirty="0" smtClean="0"/>
              <a:t>Fairness: Ensuring Both Parties Have Basic Procedural Rights when Presenting &amp; Defending their Claim is the Most Important Step in Making an ODR System “Fair”*</a:t>
            </a:r>
            <a:endParaRPr lang="en-US" sz="2000" dirty="0"/>
          </a:p>
        </p:txBody>
      </p:sp>
      <p:sp>
        <p:nvSpPr>
          <p:cNvPr id="9" name="TextBox 8"/>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ADR Provider Survey, Compiled  4/20/2012; 53 respondents</a:t>
            </a:r>
            <a:endParaRPr lang="en-US" sz="1200" i="1" dirty="0">
              <a:solidFill>
                <a:schemeClr val="bg1"/>
              </a:solidFill>
            </a:endParaRPr>
          </a:p>
        </p:txBody>
      </p:sp>
      <p:sp>
        <p:nvSpPr>
          <p:cNvPr id="11" name="Slide Number Placeholder 10"/>
          <p:cNvSpPr>
            <a:spLocks noGrp="1"/>
          </p:cNvSpPr>
          <p:nvPr>
            <p:ph type="sldNum" sz="quarter" idx="12"/>
          </p:nvPr>
        </p:nvSpPr>
        <p:spPr/>
        <p:txBody>
          <a:bodyPr/>
          <a:lstStyle/>
          <a:p>
            <a:fld id="{DE6670D6-F1EF-4E4E-BE9C-5D8B6D21C5F5}" type="slidenum">
              <a:rPr lang="en-US" smtClean="0"/>
              <a:pPr/>
              <a:t>89</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2286000" y="318650"/>
            <a:ext cx="4572000" cy="400110"/>
          </a:xfrm>
          <a:prstGeom prst="rect">
            <a:avLst/>
          </a:prstGeom>
          <a:noFill/>
          <a:ln>
            <a:noFill/>
          </a:ln>
        </p:spPr>
        <p:txBody>
          <a:bodyPr wrap="square" rtlCol="0">
            <a:spAutoFit/>
          </a:bodyPr>
          <a:lstStyle/>
          <a:p>
            <a:pPr algn="ctr"/>
            <a:r>
              <a:rPr lang="en-US" sz="2000" b="1" dirty="0" smtClean="0"/>
              <a:t>Presentation Contents </a:t>
            </a:r>
            <a:endParaRPr lang="en-US" sz="2000" b="1" dirty="0"/>
          </a:p>
        </p:txBody>
      </p:sp>
      <p:pic>
        <p:nvPicPr>
          <p:cNvPr id="15" name="Picture 4" descr="https://encrypted-tbn0.google.com/images?q=tbn:ANd9GcSiDFRDZlonrpHIFEB4IuYaqF_8UUVR1VSln4G_gVwEj9tpsx1y"/>
          <p:cNvPicPr>
            <a:picLocks noChangeAspect="1" noChangeArrowheads="1"/>
          </p:cNvPicPr>
          <p:nvPr/>
        </p:nvPicPr>
        <p:blipFill>
          <a:blip r:embed="rId3" cstate="print"/>
          <a:srcRect/>
          <a:stretch>
            <a:fillRect/>
          </a:stretch>
        </p:blipFill>
        <p:spPr bwMode="auto">
          <a:xfrm>
            <a:off x="7924800" y="5411194"/>
            <a:ext cx="1066799" cy="909099"/>
          </a:xfrm>
          <a:prstGeom prst="rect">
            <a:avLst/>
          </a:prstGeom>
          <a:noFill/>
        </p:spPr>
      </p:pic>
      <p:sp>
        <p:nvSpPr>
          <p:cNvPr id="16" name="Slide Number Placeholder 15"/>
          <p:cNvSpPr>
            <a:spLocks noGrp="1"/>
          </p:cNvSpPr>
          <p:nvPr>
            <p:ph type="sldNum" sz="quarter" idx="12"/>
          </p:nvPr>
        </p:nvSpPr>
        <p:spPr/>
        <p:txBody>
          <a:bodyPr/>
          <a:lstStyle/>
          <a:p>
            <a:fld id="{DE6670D6-F1EF-4E4E-BE9C-5D8B6D21C5F5}" type="slidenum">
              <a:rPr lang="en-US" smtClean="0"/>
              <a:pPr/>
              <a:t>9</a:t>
            </a:fld>
            <a:endParaRPr lang="en-US"/>
          </a:p>
        </p:txBody>
      </p:sp>
      <p:sp>
        <p:nvSpPr>
          <p:cNvPr id="30" name="TextBox 29"/>
          <p:cNvSpPr txBox="1"/>
          <p:nvPr/>
        </p:nvSpPr>
        <p:spPr>
          <a:xfrm>
            <a:off x="1828800" y="1867748"/>
            <a:ext cx="4724400" cy="338554"/>
          </a:xfrm>
          <a:prstGeom prst="rect">
            <a:avLst/>
          </a:prstGeom>
          <a:solidFill>
            <a:schemeClr val="bg1"/>
          </a:solidFill>
        </p:spPr>
        <p:txBody>
          <a:bodyPr wrap="square" rtlCol="0">
            <a:spAutoFit/>
          </a:bodyPr>
          <a:lstStyle/>
          <a:p>
            <a:r>
              <a:rPr lang="en-US" sz="1600" dirty="0" smtClean="0"/>
              <a:t>Relevant Background </a:t>
            </a:r>
            <a:endParaRPr lang="en-US" sz="1600" dirty="0"/>
          </a:p>
        </p:txBody>
      </p:sp>
      <p:sp>
        <p:nvSpPr>
          <p:cNvPr id="31" name="TextBox 30"/>
          <p:cNvSpPr txBox="1"/>
          <p:nvPr/>
        </p:nvSpPr>
        <p:spPr>
          <a:xfrm>
            <a:off x="1828800" y="2981666"/>
            <a:ext cx="4727448" cy="338554"/>
          </a:xfrm>
          <a:prstGeom prst="rect">
            <a:avLst/>
          </a:prstGeom>
          <a:solidFill>
            <a:schemeClr val="bg1"/>
          </a:solidFill>
          <a:ln>
            <a:solidFill>
              <a:schemeClr val="tx1"/>
            </a:solidFill>
            <a:prstDash val="lgDash"/>
          </a:ln>
        </p:spPr>
        <p:txBody>
          <a:bodyPr wrap="square" rtlCol="0">
            <a:spAutoFit/>
          </a:bodyPr>
          <a:lstStyle/>
          <a:p>
            <a:r>
              <a:rPr lang="en-US" sz="1600" b="1" dirty="0" smtClean="0"/>
              <a:t>Key Findings</a:t>
            </a:r>
            <a:endParaRPr lang="en-US" sz="1600" b="1" dirty="0"/>
          </a:p>
        </p:txBody>
      </p:sp>
      <p:sp>
        <p:nvSpPr>
          <p:cNvPr id="32" name="TextBox 31"/>
          <p:cNvSpPr txBox="1"/>
          <p:nvPr/>
        </p:nvSpPr>
        <p:spPr>
          <a:xfrm>
            <a:off x="1828800" y="3538625"/>
            <a:ext cx="4724400" cy="338554"/>
          </a:xfrm>
          <a:prstGeom prst="rect">
            <a:avLst/>
          </a:prstGeom>
          <a:solidFill>
            <a:schemeClr val="bg1"/>
          </a:solidFill>
        </p:spPr>
        <p:txBody>
          <a:bodyPr wrap="square" rtlCol="0">
            <a:spAutoFit/>
          </a:bodyPr>
          <a:lstStyle/>
          <a:p>
            <a:r>
              <a:rPr lang="en-US" sz="1600" dirty="0" smtClean="0"/>
              <a:t>Recommendations</a:t>
            </a:r>
            <a:endParaRPr lang="en-US" sz="1600" dirty="0"/>
          </a:p>
        </p:txBody>
      </p:sp>
      <p:sp>
        <p:nvSpPr>
          <p:cNvPr id="33" name="TextBox 32"/>
          <p:cNvSpPr txBox="1"/>
          <p:nvPr/>
        </p:nvSpPr>
        <p:spPr>
          <a:xfrm>
            <a:off x="1828800" y="4095584"/>
            <a:ext cx="4724400" cy="338554"/>
          </a:xfrm>
          <a:prstGeom prst="rect">
            <a:avLst/>
          </a:prstGeom>
          <a:solidFill>
            <a:schemeClr val="bg1"/>
          </a:solidFill>
        </p:spPr>
        <p:txBody>
          <a:bodyPr wrap="square" rtlCol="0">
            <a:spAutoFit/>
          </a:bodyPr>
          <a:lstStyle/>
          <a:p>
            <a:r>
              <a:rPr lang="en-US" sz="1600" dirty="0" smtClean="0"/>
              <a:t>Implications for Stakeholders</a:t>
            </a:r>
            <a:endParaRPr lang="en-US" sz="1600" dirty="0"/>
          </a:p>
        </p:txBody>
      </p:sp>
      <p:sp>
        <p:nvSpPr>
          <p:cNvPr id="34" name="TextBox 33"/>
          <p:cNvSpPr txBox="1"/>
          <p:nvPr/>
        </p:nvSpPr>
        <p:spPr>
          <a:xfrm>
            <a:off x="1828800" y="1310789"/>
            <a:ext cx="4724400" cy="338554"/>
          </a:xfrm>
          <a:prstGeom prst="rect">
            <a:avLst/>
          </a:prstGeom>
          <a:solidFill>
            <a:schemeClr val="bg1"/>
          </a:solidFill>
        </p:spPr>
        <p:txBody>
          <a:bodyPr wrap="square" rtlCol="0">
            <a:spAutoFit/>
          </a:bodyPr>
          <a:lstStyle/>
          <a:p>
            <a:r>
              <a:rPr lang="en-US" sz="1600" dirty="0" smtClean="0"/>
              <a:t>Executive Summary</a:t>
            </a:r>
            <a:endParaRPr lang="en-US" sz="1600" dirty="0"/>
          </a:p>
        </p:txBody>
      </p:sp>
      <p:sp>
        <p:nvSpPr>
          <p:cNvPr id="35" name="TextBox 34"/>
          <p:cNvSpPr txBox="1"/>
          <p:nvPr/>
        </p:nvSpPr>
        <p:spPr>
          <a:xfrm>
            <a:off x="1828800" y="2424707"/>
            <a:ext cx="4724400" cy="338554"/>
          </a:xfrm>
          <a:prstGeom prst="rect">
            <a:avLst/>
          </a:prstGeom>
          <a:solidFill>
            <a:schemeClr val="bg1"/>
          </a:solidFill>
          <a:ln>
            <a:noFill/>
            <a:prstDash val="lgDash"/>
          </a:ln>
        </p:spPr>
        <p:txBody>
          <a:bodyPr wrap="square" rtlCol="0">
            <a:spAutoFit/>
          </a:bodyPr>
          <a:lstStyle/>
          <a:p>
            <a:r>
              <a:rPr lang="en-US" sz="1600" dirty="0" smtClean="0"/>
              <a:t>Study Design &amp; Methodology</a:t>
            </a:r>
            <a:endParaRPr lang="en-US" sz="1600" dirty="0"/>
          </a:p>
        </p:txBody>
      </p:sp>
      <p:sp>
        <p:nvSpPr>
          <p:cNvPr id="36" name="TextBox 35"/>
          <p:cNvSpPr txBox="1"/>
          <p:nvPr/>
        </p:nvSpPr>
        <p:spPr>
          <a:xfrm>
            <a:off x="990600" y="1295400"/>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1</a:t>
            </a:r>
            <a:endParaRPr lang="en-US" b="1" dirty="0"/>
          </a:p>
        </p:txBody>
      </p:sp>
      <p:sp>
        <p:nvSpPr>
          <p:cNvPr id="37" name="TextBox 36"/>
          <p:cNvSpPr txBox="1"/>
          <p:nvPr/>
        </p:nvSpPr>
        <p:spPr>
          <a:xfrm>
            <a:off x="990600" y="2409318"/>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3</a:t>
            </a:r>
            <a:endParaRPr lang="en-US" b="1" dirty="0"/>
          </a:p>
        </p:txBody>
      </p:sp>
      <p:sp>
        <p:nvSpPr>
          <p:cNvPr id="38" name="TextBox 37"/>
          <p:cNvSpPr txBox="1"/>
          <p:nvPr/>
        </p:nvSpPr>
        <p:spPr>
          <a:xfrm>
            <a:off x="990600" y="1852359"/>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2</a:t>
            </a:r>
            <a:endParaRPr lang="en-US" b="1" dirty="0"/>
          </a:p>
        </p:txBody>
      </p:sp>
      <p:sp>
        <p:nvSpPr>
          <p:cNvPr id="39" name="TextBox 38"/>
          <p:cNvSpPr txBox="1"/>
          <p:nvPr/>
        </p:nvSpPr>
        <p:spPr>
          <a:xfrm>
            <a:off x="990600" y="2966277"/>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4</a:t>
            </a:r>
            <a:endParaRPr lang="en-US" b="1" dirty="0"/>
          </a:p>
        </p:txBody>
      </p:sp>
      <p:sp>
        <p:nvSpPr>
          <p:cNvPr id="40" name="TextBox 39"/>
          <p:cNvSpPr txBox="1"/>
          <p:nvPr/>
        </p:nvSpPr>
        <p:spPr>
          <a:xfrm>
            <a:off x="990600" y="3523236"/>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5</a:t>
            </a:r>
            <a:endParaRPr lang="en-US" b="1" dirty="0"/>
          </a:p>
        </p:txBody>
      </p:sp>
      <p:sp>
        <p:nvSpPr>
          <p:cNvPr id="41" name="TextBox 40"/>
          <p:cNvSpPr txBox="1"/>
          <p:nvPr/>
        </p:nvSpPr>
        <p:spPr>
          <a:xfrm>
            <a:off x="990600" y="4080195"/>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6</a:t>
            </a:r>
            <a:endParaRPr lang="en-US" b="1" dirty="0"/>
          </a:p>
        </p:txBody>
      </p:sp>
      <p:sp>
        <p:nvSpPr>
          <p:cNvPr id="42" name="TextBox 41"/>
          <p:cNvSpPr txBox="1"/>
          <p:nvPr/>
        </p:nvSpPr>
        <p:spPr>
          <a:xfrm>
            <a:off x="1828800" y="4652546"/>
            <a:ext cx="4724400" cy="338554"/>
          </a:xfrm>
          <a:prstGeom prst="rect">
            <a:avLst/>
          </a:prstGeom>
          <a:solidFill>
            <a:schemeClr val="bg1"/>
          </a:solidFill>
        </p:spPr>
        <p:txBody>
          <a:bodyPr wrap="square" rtlCol="0">
            <a:spAutoFit/>
          </a:bodyPr>
          <a:lstStyle/>
          <a:p>
            <a:r>
              <a:rPr lang="en-US" sz="1600" dirty="0" smtClean="0"/>
              <a:t>Appendices </a:t>
            </a:r>
            <a:endParaRPr lang="en-US" sz="1600" dirty="0"/>
          </a:p>
        </p:txBody>
      </p:sp>
      <p:sp>
        <p:nvSpPr>
          <p:cNvPr id="43" name="TextBox 42"/>
          <p:cNvSpPr txBox="1"/>
          <p:nvPr/>
        </p:nvSpPr>
        <p:spPr>
          <a:xfrm>
            <a:off x="990600" y="4637157"/>
            <a:ext cx="30168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b="1" dirty="0" smtClean="0"/>
              <a:t>7</a:t>
            </a:r>
            <a:endParaRPr lang="en-US" b="1" dirty="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155448"/>
            <a:ext cx="7927848" cy="704088"/>
          </a:xfrm>
        </p:spPr>
        <p:txBody>
          <a:bodyPr>
            <a:normAutofit fontScale="90000"/>
          </a:bodyPr>
          <a:lstStyle/>
          <a:p>
            <a:r>
              <a:rPr lang="en-US" sz="2000" b="1" dirty="0" smtClean="0"/>
              <a:t>Enforceability: Ensuring that Decisions are Final and Binding on Both Parties is the Most Important Step in Making an ODR System “Enforceable”*</a:t>
            </a:r>
            <a:endParaRPr lang="en-US" sz="2000" b="1" dirty="0"/>
          </a:p>
        </p:txBody>
      </p:sp>
      <p:sp>
        <p:nvSpPr>
          <p:cNvPr id="10" name="TextBox 9"/>
          <p:cNvSpPr txBox="1"/>
          <p:nvPr/>
        </p:nvSpPr>
        <p:spPr>
          <a:xfrm>
            <a:off x="228600" y="5943600"/>
            <a:ext cx="8686800" cy="523220"/>
          </a:xfrm>
          <a:prstGeom prst="rect">
            <a:avLst/>
          </a:prstGeom>
          <a:noFill/>
        </p:spPr>
        <p:txBody>
          <a:bodyPr wrap="square" rtlCol="0">
            <a:spAutoFit/>
          </a:bodyPr>
          <a:lstStyle/>
          <a:p>
            <a:r>
              <a:rPr lang="en-US" sz="1400" i="1" dirty="0" smtClean="0">
                <a:solidFill>
                  <a:srgbClr val="FF0000"/>
                </a:solidFill>
              </a:rPr>
              <a:t>*The ranked list above only reflects the prioritization preferences of respondents who ranked “enforceability” as one of the 3 most important design characteristics for an EU-wide ODR system. </a:t>
            </a:r>
            <a:endParaRPr lang="en-US" sz="1400" i="1" dirty="0">
              <a:solidFill>
                <a:srgbClr val="FF0000"/>
              </a:solidFill>
            </a:endParaRPr>
          </a:p>
        </p:txBody>
      </p:sp>
      <p:sp>
        <p:nvSpPr>
          <p:cNvPr id="5" name="TextBox 4"/>
          <p:cNvSpPr txBox="1"/>
          <p:nvPr/>
        </p:nvSpPr>
        <p:spPr>
          <a:xfrm>
            <a:off x="228600" y="1182469"/>
            <a:ext cx="8686800" cy="646331"/>
          </a:xfrm>
          <a:prstGeom prst="rect">
            <a:avLst/>
          </a:prstGeom>
          <a:solidFill>
            <a:schemeClr val="tx2">
              <a:lumMod val="20000"/>
              <a:lumOff val="80000"/>
            </a:schemeClr>
          </a:solidFill>
          <a:ln>
            <a:noFill/>
            <a:prstDash val="sysDash"/>
          </a:ln>
        </p:spPr>
        <p:txBody>
          <a:bodyPr wrap="square" rtlCol="0">
            <a:spAutoFit/>
          </a:bodyPr>
          <a:lstStyle/>
          <a:p>
            <a:r>
              <a:rPr lang="en-US" dirty="0" smtClean="0"/>
              <a:t>Ranked from 1 (most important) to 7 (least important) are the elements an EU-wide ODR system should have in order to ensure that the system is </a:t>
            </a:r>
            <a:r>
              <a:rPr lang="en-US" b="1" dirty="0" smtClean="0"/>
              <a:t>ENFORCEABLE</a:t>
            </a:r>
            <a:r>
              <a:rPr lang="en-US" dirty="0" smtClean="0"/>
              <a:t>. </a:t>
            </a:r>
            <a:endParaRPr lang="en-US" dirty="0"/>
          </a:p>
        </p:txBody>
      </p:sp>
      <p:sp>
        <p:nvSpPr>
          <p:cNvPr id="6" name="TextBox 5"/>
          <p:cNvSpPr txBox="1"/>
          <p:nvPr/>
        </p:nvSpPr>
        <p:spPr>
          <a:xfrm>
            <a:off x="228600" y="1856936"/>
            <a:ext cx="8686800" cy="3962623"/>
          </a:xfrm>
          <a:prstGeom prst="rect">
            <a:avLst/>
          </a:prstGeom>
          <a:noFill/>
        </p:spPr>
        <p:txBody>
          <a:bodyPr wrap="square" rtlCol="0">
            <a:spAutoFit/>
          </a:bodyPr>
          <a:lstStyle/>
          <a:p>
            <a:pPr marL="342900" indent="-342900">
              <a:spcBef>
                <a:spcPts val="300"/>
              </a:spcBef>
              <a:buFont typeface="+mj-lt"/>
              <a:buAutoNum type="arabicPeriod"/>
            </a:pPr>
            <a:r>
              <a:rPr lang="en-US" dirty="0" smtClean="0"/>
              <a:t>Decisions are final and binding on both parties</a:t>
            </a:r>
          </a:p>
          <a:p>
            <a:pPr marL="342900" indent="-342900">
              <a:spcBef>
                <a:spcPts val="300"/>
              </a:spcBef>
              <a:buFont typeface="+mj-lt"/>
              <a:buAutoNum type="arabicPeriod"/>
            </a:pPr>
            <a:r>
              <a:rPr lang="en-US" dirty="0" smtClean="0"/>
              <a:t>After he/she purchases a good from a business, the consumer can still choose to use or no use an ODR process when a dispute arises with that business</a:t>
            </a:r>
          </a:p>
          <a:p>
            <a:pPr marL="342900" indent="-342900">
              <a:spcBef>
                <a:spcPts val="300"/>
              </a:spcBef>
              <a:buFont typeface="+mj-lt"/>
              <a:buAutoNum type="arabicPeriod"/>
            </a:pPr>
            <a:r>
              <a:rPr lang="en-US" dirty="0" smtClean="0"/>
              <a:t>After he/she purchases a good from a business, the consumer is required to participate in an ODR process if a dispute arises with that business</a:t>
            </a:r>
          </a:p>
          <a:p>
            <a:pPr marL="342900" indent="-342900">
              <a:spcBef>
                <a:spcPts val="300"/>
              </a:spcBef>
              <a:buFont typeface="+mj-lt"/>
              <a:buAutoNum type="arabicPeriod"/>
            </a:pPr>
            <a:r>
              <a:rPr lang="en-US" dirty="0" smtClean="0"/>
              <a:t>Decisions may be appealed outside of the ODR system through a national judicial system</a:t>
            </a:r>
          </a:p>
          <a:p>
            <a:pPr marL="342900" indent="-342900">
              <a:spcBef>
                <a:spcPts val="300"/>
              </a:spcBef>
              <a:buFont typeface="+mj-lt"/>
              <a:buAutoNum type="arabicPeriod"/>
            </a:pPr>
            <a:r>
              <a:rPr lang="en-US" dirty="0" smtClean="0"/>
              <a:t>Businesses are required to participate in ODR process whenever a consumer brings a claim to an ODR provider</a:t>
            </a:r>
          </a:p>
          <a:p>
            <a:pPr marL="342900" indent="-342900">
              <a:spcBef>
                <a:spcPts val="300"/>
              </a:spcBef>
              <a:buFont typeface="+mj-lt"/>
              <a:buAutoNum type="arabicPeriod"/>
            </a:pPr>
            <a:r>
              <a:rPr lang="en-US" dirty="0" smtClean="0"/>
              <a:t>Decisions may be appealed within the ODR System</a:t>
            </a:r>
          </a:p>
          <a:p>
            <a:pPr marL="342900" indent="-342900">
              <a:spcBef>
                <a:spcPts val="300"/>
              </a:spcBef>
              <a:buFont typeface="+mj-lt"/>
              <a:buAutoNum type="arabicPeriod"/>
            </a:pPr>
            <a:r>
              <a:rPr lang="en-US" dirty="0" smtClean="0"/>
              <a:t>ODR provider can enforce payment of awards</a:t>
            </a:r>
          </a:p>
          <a:p>
            <a:pPr marL="342900" indent="-342900">
              <a:spcBef>
                <a:spcPts val="300"/>
              </a:spcBef>
              <a:buFont typeface="+mj-lt"/>
              <a:buAutoNum type="arabicPeriod"/>
            </a:pPr>
            <a:r>
              <a:rPr lang="en-US" dirty="0" smtClean="0"/>
              <a:t>Reputational incentives for business compliance with the results of an ODR process (e.g. trustmarks, blacklists, etc.)</a:t>
            </a:r>
            <a:endParaRPr lang="en-US" dirty="0"/>
          </a:p>
        </p:txBody>
      </p:sp>
      <p:sp>
        <p:nvSpPr>
          <p:cNvPr id="7" name="TextBox 6"/>
          <p:cNvSpPr txBox="1"/>
          <p:nvPr/>
        </p:nvSpPr>
        <p:spPr>
          <a:xfrm>
            <a:off x="228600" y="6504801"/>
            <a:ext cx="8229600" cy="276999"/>
          </a:xfrm>
          <a:prstGeom prst="rect">
            <a:avLst/>
          </a:prstGeom>
          <a:noFill/>
        </p:spPr>
        <p:txBody>
          <a:bodyPr wrap="square" rtlCol="0">
            <a:spAutoFit/>
          </a:bodyPr>
          <a:lstStyle/>
          <a:p>
            <a:r>
              <a:rPr lang="en-US" sz="1200" i="1" dirty="0" smtClean="0">
                <a:solidFill>
                  <a:schemeClr val="bg1"/>
                </a:solidFill>
              </a:rPr>
              <a:t>Source: EU ADR Provider Survey, Compiled  4/20/2012; 53 respondents</a:t>
            </a:r>
            <a:endParaRPr lang="en-US" sz="1200" i="1" dirty="0">
              <a:solidFill>
                <a:schemeClr val="bg1"/>
              </a:solidFill>
            </a:endParaRPr>
          </a:p>
        </p:txBody>
      </p:sp>
      <p:sp>
        <p:nvSpPr>
          <p:cNvPr id="8" name="Slide Number Placeholder 7"/>
          <p:cNvSpPr>
            <a:spLocks noGrp="1"/>
          </p:cNvSpPr>
          <p:nvPr>
            <p:ph type="sldNum" sz="quarter" idx="12"/>
          </p:nvPr>
        </p:nvSpPr>
        <p:spPr/>
        <p:txBody>
          <a:bodyPr/>
          <a:lstStyle/>
          <a:p>
            <a:fld id="{DE6670D6-F1EF-4E4E-BE9C-5D8B6D21C5F5}" type="slidenum">
              <a:rPr lang="en-US" smtClean="0"/>
              <a:pPr/>
              <a:t>90</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4245</TotalTime>
  <Words>13936</Words>
  <Application>Microsoft Office PowerPoint</Application>
  <PresentationFormat>On-screen Show (4:3)</PresentationFormat>
  <Paragraphs>1715</Paragraphs>
  <Slides>90</Slides>
  <Notes>77</Notes>
  <HiddenSlides>0</HiddenSlides>
  <MMClips>0</MMClips>
  <ScaleCrop>false</ScaleCrop>
  <HeadingPairs>
    <vt:vector size="4" baseType="variant">
      <vt:variant>
        <vt:lpstr>Theme</vt:lpstr>
      </vt:variant>
      <vt:variant>
        <vt:i4>1</vt:i4>
      </vt:variant>
      <vt:variant>
        <vt:lpstr>Slide Titles</vt:lpstr>
      </vt:variant>
      <vt:variant>
        <vt:i4>90</vt:i4>
      </vt:variant>
    </vt:vector>
  </HeadingPairs>
  <TitlesOfParts>
    <vt:vector size="91" baseType="lpstr">
      <vt:lpstr>Office Theme</vt:lpstr>
      <vt:lpstr>PowerPoint Presentation</vt:lpstr>
      <vt:lpstr>PowerPoint Presentation</vt:lpstr>
      <vt:lpstr>Executive Summary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Maintaining Consumer Access to Justice is Important</vt:lpstr>
      <vt:lpstr>PowerPoint Presentation</vt:lpstr>
      <vt:lpstr>PowerPoint Presentation</vt:lpstr>
      <vt:lpstr>PowerPoint Presentation</vt:lpstr>
      <vt:lpstr>Survey Design and Methodology</vt:lpstr>
      <vt:lpstr>Respondent Background: Respondents Are Senior Officials of Consumer Protection Entities Across Various EU Countries</vt:lpstr>
      <vt:lpstr>Respondents Offer Traditional ADR, but Rarely ODR </vt:lpstr>
      <vt:lpstr>PowerPoint Presentation</vt:lpstr>
      <vt:lpstr>Respondents Familiar with “ODR” Concepts, but Lack Uniform Definition of ODR </vt:lpstr>
      <vt:lpstr>Existing ODR for E-Commerce Disputes: ODR is Largely Unavailable for Use in Domestic &amp; Cross-Border B2C E-Commerce Disputes</vt:lpstr>
      <vt:lpstr>PowerPoint Presentation</vt:lpstr>
      <vt:lpstr>Consumer Organizations Cite 1) Availability for Use by Consumers, 2) Fairness, and 3) Reliability &amp; Security as Most Important EU ODR Design Characteristics. </vt:lpstr>
      <vt:lpstr>PowerPoint Presentation</vt:lpstr>
      <vt:lpstr>Availability: Ensuring Popular Awareness of the Option to Use ODR is the Most Important Step in Making an ODR System “Available for Use by Consumers”*</vt:lpstr>
      <vt:lpstr>Fairness: Ensuring Both Parties Have Basic Procedural Rights when Presenting &amp; Defending their Claim is the Most Important Step in Making an ODR System “Fair”*</vt:lpstr>
      <vt:lpstr>Reliability &amp; Security: Ensuring that ODR Decision-Makers are Neutral is the Most Important Step in Making an ODR System “Reliable &amp; Secure”*</vt:lpstr>
      <vt:lpstr>Affordability: Ensuring that ODR is Free to Consumers is the Most Important Step in Making an ODR System “Affordable for Consumers ”*</vt:lpstr>
      <vt:lpstr>Transparency: Ensuring that Information on ODR Procedural Rules and Applicable Laws is Shared with Consumers is the Most Important Step in Making an ODR System “Transparent”*</vt:lpstr>
      <vt:lpstr>Enforceability: Ensuring that Decisions are Final and Binding on Both Parties is the Most Important Step in Making an ODR System “Enforceable”*</vt:lpstr>
      <vt:lpstr>Efficiency: Ensuring that the ODR System is Easy to Use is the Most Important Step in Making an ODR System “Efficient”*</vt:lpstr>
      <vt:lpstr>PowerPoint Presentation</vt:lpstr>
      <vt:lpstr>Survey Design and Methodology</vt:lpstr>
      <vt:lpstr>Respondent Background: Respondents are senior managers of ADR bodies and ADR practitioners across various EU countries</vt:lpstr>
      <vt:lpstr>PowerPoint Presentation</vt:lpstr>
      <vt:lpstr>PowerPoint Presentation</vt:lpstr>
      <vt:lpstr>PowerPoint Presentation</vt:lpstr>
      <vt:lpstr>Existing ODR Services: Few ADR Providers Provide ODR Services, but Some Are Helping Consumers to Find Third-Party ODR Services</vt:lpstr>
      <vt:lpstr>PowerPoint Presentation</vt:lpstr>
      <vt:lpstr>PowerPoint Presentation</vt:lpstr>
      <vt:lpstr>PowerPoint Presentation</vt:lpstr>
      <vt:lpstr>PowerPoint Presentation</vt:lpstr>
      <vt:lpstr>PowerPoint Presentation</vt:lpstr>
      <vt:lpstr>PowerPoint Presentation</vt:lpstr>
      <vt:lpstr>Efficiency: Ensuring that the ODR System is Easy to Use is the Most Important Step in Making an ODR System “Efficient”*</vt:lpstr>
      <vt:lpstr>Affordability: Ensuring that ODR is Free to Consumers is the Most Important Step in Making an ODR System “Affordable for Consumers ”*</vt:lpstr>
      <vt:lpstr>PowerPoint Presentation</vt:lpstr>
      <vt:lpstr>PowerPoint Presentation</vt:lpstr>
      <vt:lpstr>Enforceability: Ensuring that Decisions are Final and Binding on Both Parties is the Most Important Step in Making an ODR System “Enforceable”*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ddoktori</dc:creator>
  <cp:lastModifiedBy>Colin</cp:lastModifiedBy>
  <cp:revision>1114</cp:revision>
  <dcterms:created xsi:type="dcterms:W3CDTF">2012-04-14T01:09:36Z</dcterms:created>
  <dcterms:modified xsi:type="dcterms:W3CDTF">2012-05-02T18:52:05Z</dcterms:modified>
</cp:coreProperties>
</file>